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embeddedFontLst>
    <p:embeddedFont>
      <p:font typeface="Cambria" pitchFamily="18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Dietrich" initials="F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8A"/>
    <a:srgbClr val="FFCD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4:41.296" idx="1">
    <p:pos x="10" y="10"/>
    <p:text>distinguiert = vornehm; sich durch betont gepflegtes Auftreten o. Ä. von anderen abhebend 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7:50.609" idx="10">
    <p:pos x="10" y="10"/>
    <p:text>Anything goes = alles geht
Global village = globales Dorf
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7:59.890" idx="11">
    <p:pos x="10" y="10"/>
    <p:text>Bohème = unkonventionelles Künstlermilieu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4:51.937" idx="2">
    <p:pos x="10" y="10"/>
    <p:text>distinguiert = vornehm; sich durch betont gepflegtes Auftreten o. Ä. von anderen abhebend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5:20.656" idx="3">
    <p:pos x="10" y="10"/>
    <p:text>Law&amp;order = Gesetz und Ordnung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5:38.890" idx="4">
    <p:pos x="10" y="10"/>
    <p:text>Establishment = Oberschicht der politisch, wirtschaftlich od. gesellschaftlich einflussreichen Personen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6:12.359" idx="5">
    <p:pos x="10" y="10"/>
    <p:text>Achievement = Leistungsbezogen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6:27.562" idx="6">
    <p:pos x="10" y="10"/>
    <p:text>Arriviert = der sich beruflich, gesellschaftlich nach oben gearbeitet hat, zu Erfolg u. Ansehen gelangt ist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6:46.656" idx="7">
    <p:pos x="10" y="10"/>
    <p:text>Konvenienz = Bequemlichkeit, Annehmlichkeit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7:14.750" idx="8">
    <p:pos x="10" y="10"/>
    <p:text>Konvenienz = Bequemlichkeit, Annehmlichkeit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15T15:37:35.859" idx="9">
    <p:pos x="10" y="10"/>
    <p:text>Achievement = Leistungsbezogen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FB3CE00-51C5-4984-92EB-2D63743217C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DB93-C917-48B3-8047-CAA75A306690}" type="slidenum">
              <a:rPr lang="de-DE"/>
              <a:pPr/>
              <a:t>4</a:t>
            </a:fld>
            <a:endParaRPr lang="de-DE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distinguiert = vornehm; sich durch betont gepflegtes Auftreten o. Ä. von anderen abhebend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17BCC-E8D1-43BA-B006-1ADCAE41E669}" type="slidenum">
              <a:rPr lang="de-DE"/>
              <a:pPr/>
              <a:t>47</a:t>
            </a:fld>
            <a:endParaRPr lang="de-DE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Anything goes = alles geht</a:t>
            </a:r>
          </a:p>
          <a:p>
            <a:r>
              <a:rPr lang="de-DE"/>
              <a:t>Global village = globales Dorf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1BDE5-1FDD-4B05-A115-78B52AC99E97}" type="slidenum">
              <a:rPr lang="de-DE"/>
              <a:pPr/>
              <a:t>49</a:t>
            </a:fld>
            <a:endParaRPr lang="de-DE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Bohème = unkonventionelles Künstlermilieu</a:t>
            </a:r>
          </a:p>
          <a:p>
            <a:r>
              <a:rPr lang="de-DE"/>
              <a:t>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465A6-CA8F-48D5-95D7-83C69965E6DC}" type="slidenum">
              <a:rPr lang="de-DE"/>
              <a:pPr/>
              <a:t>7</a:t>
            </a:fld>
            <a:endParaRPr lang="de-DE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distinguiert = vornehm; sich durch betont gepflegtes Auftreten o. Ä. von anderen abhebend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27B37-A520-458C-841C-44EF65E64380}" type="slidenum">
              <a:rPr lang="de-DE"/>
              <a:pPr/>
              <a:t>16</a:t>
            </a:fld>
            <a:endParaRPr lang="de-DE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Law&amp;order = Gesetz und Ordnung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D55F8-61EB-40E7-AB34-DFC37631801B}" type="slidenum">
              <a:rPr lang="de-DE"/>
              <a:pPr/>
              <a:t>19</a:t>
            </a:fld>
            <a:endParaRPr lang="de-DE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Establishment = Oberschicht der politisch, wirtschaftlich od. gesellschaftlich einflussreichen Personen</a:t>
            </a:r>
          </a:p>
          <a:p>
            <a:r>
              <a:rPr lang="de-DE"/>
              <a:t>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465D-89C8-4D72-846E-867465F73210}" type="slidenum">
              <a:rPr lang="de-DE"/>
              <a:pPr/>
              <a:t>21</a:t>
            </a:fld>
            <a:endParaRPr lang="de-DE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/>
              <a:t>Achievement = Leistungsbezogen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09B1D-2D4C-4193-B8A2-F7D6ADE89CAD}" type="slidenum">
              <a:rPr lang="de-DE"/>
              <a:pPr/>
              <a:t>22</a:t>
            </a:fld>
            <a:endParaRPr lang="de-DE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Arriviert = der sich beruflich, gesellschaftlich nach oben gearbeitet hat, zu Erfolg u. Ansehen gelangt ist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C0246-59E9-4498-986C-CE7F1DEB2294}" type="slidenum">
              <a:rPr lang="de-DE"/>
              <a:pPr/>
              <a:t>27</a:t>
            </a:fld>
            <a:endParaRPr lang="de-DE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Konvenienz = Bequemlichkeit, Annehmlichkeit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09A9D-1CD9-40CD-8DFA-0F6460C00FB7}" type="slidenum">
              <a:rPr lang="de-DE"/>
              <a:pPr/>
              <a:t>42</a:t>
            </a:fld>
            <a:endParaRPr lang="de-DE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Konvenienz = Bequemlichkeit, Annehmlichkeit 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3AB85-90C3-4102-BB84-6A20BE6297CF}" type="slidenum">
              <a:rPr lang="de-DE"/>
              <a:pPr/>
              <a:t>46</a:t>
            </a:fld>
            <a:endParaRPr lang="de-DE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Calibri" pitchFamily="34" charset="0"/>
              </a:rPr>
              <a:t>Achievement = Leistungsbezogen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 useBgFill="1"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093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109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Hier klicken, um Master-Titelformat zu bearbeiten.</a:t>
            </a: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Hier klicken, um Master-Untertitelformat zu bearbeiten.</a:t>
            </a:r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A3B972-9314-4D36-9C8B-3937DC9951F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534B-58BA-495A-B198-A932DF69D77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8EE01-A70B-42D8-B909-CBB385080FB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248D9-4B62-4D1F-93A6-493DE82A038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4C68F-6F81-4E52-8638-BD80269E264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23BE1-4D52-4018-9786-E34F276DEBF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74A89-EBDA-4E01-BAAE-B951A8135AF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2072D-D5EE-4B47-B6C1-C19D7926463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57A2-8C7B-40BD-9B68-81F2620FD42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215A-5611-4A6E-B0BE-C05E3349E37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F6C5-E902-46A0-8A4D-27BB5677A4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 useBgFill="1"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bearbeiten.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EF6234C5-F4BD-413C-BC5C-E25D41CFA2BC}" type="slidenum">
              <a:rPr lang="de-DE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00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008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901F3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28.xml"/><Relationship Id="rId7" Type="http://schemas.openxmlformats.org/officeDocument/2006/relationships/slide" Target="slide1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1.jpeg"/><Relationship Id="rId5" Type="http://schemas.openxmlformats.org/officeDocument/2006/relationships/slide" Target="slide23.xml"/><Relationship Id="rId10" Type="http://schemas.openxmlformats.org/officeDocument/2006/relationships/slide" Target="slide8.xml"/><Relationship Id="rId4" Type="http://schemas.openxmlformats.org/officeDocument/2006/relationships/slide" Target="slide33.xml"/><Relationship Id="rId9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628775"/>
            <a:ext cx="7772400" cy="1143000"/>
          </a:xfrm>
        </p:spPr>
        <p:txBody>
          <a:bodyPr/>
          <a:lstStyle/>
          <a:p>
            <a:r>
              <a:rPr lang="de-DE" sz="4000" b="1">
                <a:latin typeface="Cambria" pitchFamily="18" charset="0"/>
              </a:rPr>
              <a:t>Die Sinus-Milieus in Deutschland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141663"/>
            <a:ext cx="7488237" cy="1831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de-DE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200" dirty="0" smtClean="0">
                <a:latin typeface="Calibri" pitchFamily="34" charset="0"/>
              </a:rPr>
              <a:t>Hermann-Josef </a:t>
            </a:r>
            <a:r>
              <a:rPr lang="de-DE" sz="2200" dirty="0">
                <a:latin typeface="Calibri" pitchFamily="34" charset="0"/>
              </a:rPr>
              <a:t>Beckers </a:t>
            </a:r>
            <a:r>
              <a:rPr lang="de-DE" sz="2200" dirty="0" smtClean="0">
                <a:latin typeface="Calibri" pitchFamily="34" charset="0"/>
              </a:rPr>
              <a:t>/ Sinus-</a:t>
            </a:r>
            <a:r>
              <a:rPr lang="de-DE" sz="2200" dirty="0" err="1" smtClean="0">
                <a:latin typeface="Calibri" pitchFamily="34" charset="0"/>
              </a:rPr>
              <a:t>Sociovision</a:t>
            </a:r>
            <a:r>
              <a:rPr lang="de-DE" sz="2200" dirty="0" smtClean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de-DE" sz="22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de-DE" sz="22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de-DE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762601"/>
                </a:solidFill>
                <a:latin typeface="Cambria" pitchFamily="18" charset="0"/>
              </a:rPr>
              <a:t>Traditionsverwurzelte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Altersschwerpunkt in der Kriegsgeneration (65 Jahre und älter); entsprechend hoher Frauenanteil</a:t>
            </a:r>
          </a:p>
          <a:p>
            <a:r>
              <a:rPr lang="de-DE" sz="2400">
                <a:latin typeface="Calibri" pitchFamily="34" charset="0"/>
              </a:rPr>
              <a:t>Überwiegend Hauptschule mit abgeschlossener Berufsausbildung</a:t>
            </a:r>
          </a:p>
          <a:p>
            <a:r>
              <a:rPr lang="de-DE" sz="2400">
                <a:latin typeface="Calibri" pitchFamily="34" charset="0"/>
              </a:rPr>
              <a:t>Hoher Anteil von Rentnern und Pensionären; früher: kleine Angestellte und Beamte, Arbeiter, Facharbeiter und Bauern</a:t>
            </a:r>
          </a:p>
          <a:p>
            <a:r>
              <a:rPr lang="de-DE" sz="2400">
                <a:latin typeface="Calibri" pitchFamily="34" charset="0"/>
              </a:rPr>
              <a:t>Meist kleine bis mittlere Einkommen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762601"/>
                </a:solidFill>
                <a:latin typeface="Cambria" pitchFamily="18" charset="0"/>
              </a:rPr>
              <a:t>Traditionsverwurzelte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Sich zufrieden geben als Lebensprinzip, Bescheidenheit und Anpassung an die Notwendigkeiten, keine hochgesteckten Ziele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Status-quo-Orientierung: geordnete Verhältnisse haben und den hart erarbeiteten Lebensstandard bewahren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Festhalten an traditionellen Werten wie Pflichterfüllung, Sparsamkeit, Ordnung und Disziplin; Kritik an Sittenverfall und Überfremdung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Soziale Integration und Anpassung: anerkannt sein bei Freunden, Kollegen, Nachbarn; Geborgenheit im traditionellen Familienverband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762601"/>
                </a:solidFill>
                <a:latin typeface="Cambria" pitchFamily="18" charset="0"/>
              </a:rPr>
              <a:t>Traditionsverwurzelte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Konformismus und Sicherheitsstreben, Orientierung an gängigen Konventionen und traditionellen Moralvorstellungen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Hilflosigkeit und Skepsis gegenüber dem gesellschaftlichen Wandel; wenig Bereitschaft, sich auf Neues, Fremdes einzulassen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Ordnung und Sauberkeit als wichtigstes Stilprinzip; Ästhetik des Praktischen und Nützlichen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Heile-Welt-Inszenierungen; Tendenz zu Rückzug und Resignation (Schutzwall aus Gardinen, Hecken, Zäunen), starke Zukunftsängste </a:t>
            </a:r>
          </a:p>
        </p:txBody>
      </p:sp>
      <p:sp>
        <p:nvSpPr>
          <p:cNvPr id="20484" name="AutoShape 4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B60124"/>
                </a:solidFill>
                <a:latin typeface="Cambria" pitchFamily="18" charset="0"/>
              </a:rPr>
              <a:t>Sinus AB2: DDR-Nostalgische</a:t>
            </a:r>
          </a:p>
        </p:txBody>
      </p:sp>
      <p:pic>
        <p:nvPicPr>
          <p:cNvPr id="21507" name="Picture 3" descr="folie_DDR-Nostalgis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65532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B60124"/>
                </a:solidFill>
                <a:latin typeface="Cambria" pitchFamily="18" charset="0"/>
              </a:rPr>
              <a:t>DDR-Nostalgische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resignierten Wende-Verlierer</a:t>
            </a:r>
          </a:p>
          <a:p>
            <a:r>
              <a:rPr lang="de-DE" sz="2400">
                <a:latin typeface="Calibri" pitchFamily="34" charset="0"/>
              </a:rPr>
              <a:t>Festhalten an Tugenden wie Disziplin, Fleiß und Ordnung</a:t>
            </a:r>
          </a:p>
          <a:p>
            <a:r>
              <a:rPr lang="de-DE" sz="2400">
                <a:latin typeface="Calibri" pitchFamily="34" charset="0"/>
              </a:rPr>
              <a:t>Altsozialistische Vorstellungen von Gerechtigkeit und Solidarität</a:t>
            </a:r>
            <a:r>
              <a:rPr lang="de-DE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B60124"/>
                </a:solidFill>
                <a:latin typeface="Cambria" pitchFamily="18" charset="0"/>
              </a:rPr>
              <a:t>DDR-Nostalgische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Schwerpunkt bei den über 50jährigen; hoher Anteil an Beziehern von Altersübergangsgeld und Rente</a:t>
            </a:r>
          </a:p>
          <a:p>
            <a:r>
              <a:rPr lang="de-DE" sz="2400">
                <a:latin typeface="Calibri" pitchFamily="34" charset="0"/>
              </a:rPr>
              <a:t>Meist einfache bis mittlere Bildung, aber auch Hochschulabschlüsse leicht überrepräsentiert</a:t>
            </a:r>
          </a:p>
          <a:p>
            <a:r>
              <a:rPr lang="de-DE" sz="2400">
                <a:latin typeface="Calibri" pitchFamily="34" charset="0"/>
              </a:rPr>
              <a:t>Früher häufig Führungskader in Partei, Verwaltung, Wirtschaft und Kultur; heute einfache Angestellte, Arbeiter, Facharbeiter oder arbeitslos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B60124"/>
                </a:solidFill>
                <a:latin typeface="Cambria" pitchFamily="18" charset="0"/>
              </a:rPr>
              <a:t>DDR-Nostalgische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Selbstverständnis als Verlierer der Einheit, Verklärung sozialistischer Vergangenheit, häufig gepaart mit Endzeitstimmung und Verbitterung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Betonung der alten Werte des Sozialismus (soziale Gerechtigkeit, Solidarität); Kritik am „Turbo-Kapitalismus", Globalisierung und amerikanischem Lebensstil-Diktat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Festhalten an Disziplin, Fleiß, Ordnung, Sauberkeit, Pünktlichkeit und Unterordnung; teilweise auch Law&amp;Order-Denken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Rückzug und innere Emigration als Reaktion auf den in der Nachwendezeit erlittenen sozialen Abstieg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B60124"/>
                </a:solidFill>
                <a:latin typeface="Cambria" pitchFamily="18" charset="0"/>
              </a:rPr>
              <a:t>DDR-Nostalgische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r>
              <a:rPr lang="de-DE" sz="2400">
                <a:latin typeface="Calibri" pitchFamily="34" charset="0"/>
              </a:rPr>
              <a:t>Aktive Freizeitgestaltung als Kompensation des Gefühls, nicht mehr gebraucht zu werden: Heimwerken, Hausumbau, Lesen, gesellschaftspolitisches Engagement</a:t>
            </a:r>
          </a:p>
          <a:p>
            <a:r>
              <a:rPr lang="de-DE" sz="2400">
                <a:latin typeface="Calibri" pitchFamily="34" charset="0"/>
              </a:rPr>
              <a:t>Kritik am Haben-Materialismus und der westlichen Unterhaltungsindustrie; Geld wird nur für das Notwendigste ausgegeben; Verzicht auf Prestigekonsum</a:t>
            </a:r>
          </a:p>
          <a:p>
            <a:r>
              <a:rPr lang="de-DE" sz="2400">
                <a:latin typeface="Calibri" pitchFamily="34" charset="0"/>
              </a:rPr>
              <a:t>Häufig Aufstieg aus einfachen Verhältnissen mit entsprechenden Stilpräferenzen: Einfachheit, Zweckmäßigkeit; Hilflosigkeit in Geschmacksfragen</a:t>
            </a:r>
            <a:r>
              <a:rPr lang="de-DE" sz="2800" i="1">
                <a:latin typeface="Calibri" pitchFamily="34" charset="0"/>
              </a:rPr>
              <a:t> </a:t>
            </a:r>
          </a:p>
        </p:txBody>
      </p:sp>
      <p:sp>
        <p:nvSpPr>
          <p:cNvPr id="26628" name="AutoShape 4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4DD2FD"/>
                </a:solidFill>
                <a:latin typeface="Cambria" pitchFamily="18" charset="0"/>
              </a:rPr>
              <a:t>Sinus B1: Etablierte</a:t>
            </a:r>
          </a:p>
        </p:txBody>
      </p:sp>
      <p:pic>
        <p:nvPicPr>
          <p:cNvPr id="27651" name="Picture 3" descr="folie_Etablie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65532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3BAF3"/>
                </a:solidFill>
                <a:latin typeface="Cambria" pitchFamily="18" charset="0"/>
              </a:rPr>
              <a:t>Etablierte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Das selbstbewusste Establishment</a:t>
            </a:r>
          </a:p>
          <a:p>
            <a:r>
              <a:rPr lang="de-DE" sz="2400">
                <a:latin typeface="Calibri" pitchFamily="34" charset="0"/>
              </a:rPr>
              <a:t>Erfolgs-Ethik, Machbarkeitsdenken</a:t>
            </a:r>
          </a:p>
          <a:p>
            <a:r>
              <a:rPr lang="de-DE" sz="2400">
                <a:latin typeface="Calibri" pitchFamily="34" charset="0"/>
              </a:rPr>
              <a:t>Ausgeprägte Exklusivitätsansprüche und Kennerschaft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6156325" y="6092825"/>
            <a:ext cx="360363" cy="360363"/>
          </a:xfrm>
          <a:prstGeom prst="actionButtonInformation">
            <a:avLst/>
          </a:prstGeom>
          <a:solidFill>
            <a:srgbClr val="FD73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AutoShape 3">
            <a:hlinkClick r:id="rId3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6877050" y="6092825"/>
            <a:ext cx="360363" cy="360363"/>
          </a:xfrm>
          <a:prstGeom prst="actionButtonInformation">
            <a:avLst/>
          </a:prstGeom>
          <a:solidFill>
            <a:srgbClr val="FFCD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AutoShape 4">
            <a:hlinkClick r:id="rId4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3995738" y="6092825"/>
            <a:ext cx="360362" cy="360363"/>
          </a:xfrm>
          <a:prstGeom prst="actionButtonInformation">
            <a:avLst/>
          </a:prstGeom>
          <a:solidFill>
            <a:srgbClr val="019A0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AutoShape 5">
            <a:hlinkClick r:id="rId5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7596188" y="6092825"/>
            <a:ext cx="360362" cy="360363"/>
          </a:xfrm>
          <a:prstGeom prst="actionButtonInformation">
            <a:avLst/>
          </a:prstGeom>
          <a:solidFill>
            <a:srgbClr val="FAF18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4" name="AutoShape 6">
            <a:hlinkClick r:id="rId6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3276600" y="6092825"/>
            <a:ext cx="360363" cy="360363"/>
          </a:xfrm>
          <a:prstGeom prst="actionButtonInformation">
            <a:avLst/>
          </a:prstGeom>
          <a:solidFill>
            <a:srgbClr val="4DD2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5" name="AutoShape 7">
            <a:hlinkClick r:id="rId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1835150" y="6092825"/>
            <a:ext cx="360363" cy="360363"/>
          </a:xfrm>
          <a:prstGeom prst="actionButtonInformation">
            <a:avLst/>
          </a:prstGeom>
          <a:solidFill>
            <a:srgbClr val="B601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6" name="AutoShape 8">
            <a:hlinkClick r:id="rId8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4716463" y="6092825"/>
            <a:ext cx="360362" cy="360363"/>
          </a:xfrm>
          <a:prstGeom prst="actionButtonInformation">
            <a:avLst/>
          </a:prstGeom>
          <a:solidFill>
            <a:srgbClr val="FB6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7" name="AutoShape 9">
            <a:hlinkClick r:id="rId9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5435600" y="6092825"/>
            <a:ext cx="360363" cy="360363"/>
          </a:xfrm>
          <a:prstGeom prst="actionButtonInformation">
            <a:avLst/>
          </a:prstGeom>
          <a:solidFill>
            <a:srgbClr val="FFC7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8" name="AutoShape 10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2555875" y="6092825"/>
            <a:ext cx="360363" cy="360363"/>
          </a:xfrm>
          <a:prstGeom prst="actionButtonInformation">
            <a:avLst/>
          </a:prstGeom>
          <a:solidFill>
            <a:srgbClr val="0100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79" name="AutoShape 11">
            <a:hlinkClick r:id="rId10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1116013" y="6092825"/>
            <a:ext cx="360362" cy="360363"/>
          </a:xfrm>
          <a:prstGeom prst="actionButtonInformation">
            <a:avLst/>
          </a:prstGeom>
          <a:solidFill>
            <a:srgbClr val="7626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7181" name="Picture 13" descr="Kartoffelgrafik_bu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188" y="908050"/>
            <a:ext cx="7696200" cy="462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3BAF3"/>
                </a:solidFill>
                <a:latin typeface="Cambria" pitchFamily="18" charset="0"/>
              </a:rPr>
              <a:t>Etablierte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Mittlere Altersgruppen ab 30 Jahre (Schwerpunkt: 40 bis 60 Jahre); meist verheiratet, 3- und Mehr-Personen-Haushalte</a:t>
            </a:r>
          </a:p>
          <a:p>
            <a:r>
              <a:rPr lang="de-DE" sz="2400">
                <a:latin typeface="Calibri" pitchFamily="34" charset="0"/>
              </a:rPr>
              <a:t>Überdurchschnittlich hohes Bildungsniveau</a:t>
            </a:r>
          </a:p>
          <a:p>
            <a:r>
              <a:rPr lang="de-DE" sz="2400">
                <a:latin typeface="Calibri" pitchFamily="34" charset="0"/>
              </a:rPr>
              <a:t>Viele leitende Angestellte und höhere Beamte sowie Selbstständige, Unternehmer und Freiberufler</a:t>
            </a:r>
          </a:p>
          <a:p>
            <a:r>
              <a:rPr lang="de-DE" sz="2400">
                <a:latin typeface="Calibri" pitchFamily="34" charset="0"/>
              </a:rPr>
              <a:t>Hohe und höchste Einkommen, häufig größere Vermögen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3BAF3"/>
                </a:solidFill>
                <a:latin typeface="Cambria" pitchFamily="18" charset="0"/>
              </a:rPr>
              <a:t>Etablierte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Selbstbewusstsein als gesellschaftliche Elite: Erfolg durch Leistung, Zielstrebigkeit und Übernahme von Verantwortung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Flexibilität und Reagibilität angesichts des schnellen Wandels: Schritt halten mit technologischen und wirtschaftlichen Neuerungen (IT-Revolution, Gentechnik, New Economy, Globalisierung)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Pragmatisch-rationale Lebensphilosophie, Machbarkeitsdenken, Erfolgs-Ethik, klassische Achievement-Orientierung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Streben nach finanzieller Unabhängigkeit, Besitz und hohem Lebensstandard; intaktes Familienleben als wichtiges Lebensziel Pflege der traditionellen Rollen als Abgrenzung vom Mainstream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3BAF3"/>
                </a:solidFill>
                <a:latin typeface="Cambria" pitchFamily="18" charset="0"/>
              </a:rPr>
              <a:t>Etablierte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Ausgeprägtes Statusdenken und entsprechende Exklusivitätsansprüche: Repräsentativer Konsum, hohes Qualitäts- und Markenbewusstsein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Lebensstil der Arrivierten: Kennerschaft und Stilgefühl, gekonnte Verbindung von Tradition und Moderne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Intensive Teilnahme am gesellschaftlichen und kulturellen Leben, aktives Engagement in Vereinigungen, Verbänden und Klubs </a:t>
            </a:r>
          </a:p>
        </p:txBody>
      </p:sp>
      <p:sp>
        <p:nvSpPr>
          <p:cNvPr id="33796" name="AutoShape 4">
            <a:hlinkClick r:id="rId3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FAF18A"/>
                </a:solidFill>
                <a:latin typeface="Cambria" pitchFamily="18" charset="0"/>
              </a:rPr>
              <a:t>Sinus B2: Bürgerliche Mitte</a:t>
            </a:r>
          </a:p>
        </p:txBody>
      </p:sp>
      <p:pic>
        <p:nvPicPr>
          <p:cNvPr id="35843" name="Picture 3" descr="folie_Bürgerliche Mi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01750"/>
            <a:ext cx="65532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AF18A"/>
                </a:solidFill>
                <a:latin typeface="Cambria" pitchFamily="18" charset="0"/>
              </a:rPr>
              <a:t>Bürgerliche Mitte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Der statusorientierte moderne Mainstream</a:t>
            </a:r>
          </a:p>
          <a:p>
            <a:r>
              <a:rPr lang="de-DE" sz="2400">
                <a:latin typeface="Calibri" pitchFamily="34" charset="0"/>
              </a:rPr>
              <a:t>Streben nach beruflicher und sozialer Etablierung</a:t>
            </a:r>
          </a:p>
          <a:p>
            <a:r>
              <a:rPr lang="de-DE" sz="2400">
                <a:latin typeface="Calibri" pitchFamily="34" charset="0"/>
              </a:rPr>
              <a:t>Leben in gesicherten und harmonischen Verhältnissen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AF18A"/>
                </a:solidFill>
                <a:latin typeface="Cambria" pitchFamily="18" charset="0"/>
              </a:rPr>
              <a:t>Bürgerliche Mitte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Oft Mehr-Personen-Haushalte, kinderfreundliches Milieu; Altersschwerpunkt: 30 bis 50 Jahre</a:t>
            </a:r>
          </a:p>
          <a:p>
            <a:r>
              <a:rPr lang="de-DE" sz="2400">
                <a:latin typeface="Calibri" pitchFamily="34" charset="0"/>
              </a:rPr>
              <a:t>Qualifizierte mittlere Bildungsabschlüsse</a:t>
            </a:r>
          </a:p>
          <a:p>
            <a:r>
              <a:rPr lang="de-DE" sz="2400">
                <a:latin typeface="Calibri" pitchFamily="34" charset="0"/>
              </a:rPr>
              <a:t>Einfache/mittlere Angestellte und Beamte; Facharbeiter</a:t>
            </a:r>
          </a:p>
          <a:p>
            <a:r>
              <a:rPr lang="de-DE" sz="2400">
                <a:latin typeface="Calibri" pitchFamily="34" charset="0"/>
              </a:rPr>
              <a:t>Mittlere Einkommensschichten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AF18A"/>
                </a:solidFill>
                <a:latin typeface="Cambria" pitchFamily="18" charset="0"/>
              </a:rPr>
              <a:t>Bürgerliche Mitte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Durch Leistung und Zielstrebigkeit einen angemessenen Status in der Gesellschaft erreichen und aufrecht erhalten; latente Ängste vor sozialem Abstieg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Zur Erfüllung im Leben gehört beruflicher Erfolg, privates Glück und die Etablierung in der wohlsituierten Mittelschicht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Wunsch nach Harmonie im Privaten (glückliche Familie) und Ausgleich in der Gesellschaft (Rücksicht, Fairness, Toleranz)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Das Leben so angenehm wie möglich gestalten, sich leisten können, was einem gefällt - aber flexibel und realistisch bleiben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AF18A"/>
                </a:solidFill>
                <a:latin typeface="Cambria" pitchFamily="18" charset="0"/>
              </a:rPr>
              <a:t>Bürgerliche Mitte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Vernunftbetontes Streben nach Balance von Arbeit und Freizeit, von persönlichen Interessen und familiären Ansprüchen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Wunsch nach Lebensqualität, Komfort, Genuss; ausgeprägte Konvenienz-Orientierung, Selbstbewusstsein als kritischer Verbraucher (Smart Shopper)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Mainstream: Bevorzugung konventionell-moderner Ästhetik, von freundlich gediegen bis repräsentativ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Erfüllung der Rollenerwartungen im Beruf und im sozialen Leben, Anpassungsbereitschaft und Sicherheitsstreben</a:t>
            </a:r>
            <a:r>
              <a:rPr lang="de-DE" sz="2400"/>
              <a:t> </a:t>
            </a:r>
          </a:p>
        </p:txBody>
      </p:sp>
      <p:sp>
        <p:nvSpPr>
          <p:cNvPr id="39940" name="AutoShape 4">
            <a:hlinkClick r:id="rId3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4050"/>
            <a:ext cx="360363" cy="360363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FFCDFE"/>
                </a:solidFill>
                <a:latin typeface="Cambria" pitchFamily="18" charset="0"/>
              </a:rPr>
              <a:t>Sinus B3: Konsum-Materialisten</a:t>
            </a:r>
          </a:p>
        </p:txBody>
      </p:sp>
      <p:pic>
        <p:nvPicPr>
          <p:cNvPr id="41987" name="Picture 3" descr="folie_Konsum-Materialis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89050"/>
            <a:ext cx="655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DFE"/>
                </a:solidFill>
                <a:latin typeface="Cambria" pitchFamily="18" charset="0"/>
              </a:rPr>
              <a:t>Konsum-Materialisten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ausgeprägt materialistisch orientierte Unterschicht</a:t>
            </a:r>
          </a:p>
          <a:p>
            <a:r>
              <a:rPr lang="de-DE" sz="2400">
                <a:latin typeface="Calibri" pitchFamily="34" charset="0"/>
              </a:rPr>
              <a:t>Anschluss halten an die Konsum-Standards der breiten Mitte</a:t>
            </a:r>
          </a:p>
          <a:p>
            <a:r>
              <a:rPr lang="de-DE" sz="2400">
                <a:latin typeface="Calibri" pitchFamily="34" charset="0"/>
              </a:rPr>
              <a:t>Versuch, soziale Benachteiligungen durch Konsum zu kompensieren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010082"/>
                </a:solidFill>
                <a:latin typeface="Cambria" pitchFamily="18" charset="0"/>
              </a:rPr>
              <a:t>Sinus A12: Konservative</a:t>
            </a:r>
          </a:p>
        </p:txBody>
      </p:sp>
      <p:pic>
        <p:nvPicPr>
          <p:cNvPr id="8195" name="Picture 3" descr="folie_Konserva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41438"/>
            <a:ext cx="65532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DFE"/>
                </a:solidFill>
                <a:latin typeface="Cambria" pitchFamily="18" charset="0"/>
              </a:rPr>
              <a:t>Konsum-Materialisten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Altersverteilung fast wie Gesamtbevölkerung, leichter Schwerpunkt 30 bis 60 Jahre</a:t>
            </a:r>
          </a:p>
          <a:p>
            <a:r>
              <a:rPr lang="de-DE" sz="2400">
                <a:latin typeface="Calibri" pitchFamily="34" charset="0"/>
              </a:rPr>
              <a:t>Meist Volks-/Hauptschulabschluss mit oder ohne Berufsausbildung</a:t>
            </a:r>
          </a:p>
          <a:p>
            <a:r>
              <a:rPr lang="de-DE" sz="2400">
                <a:latin typeface="Calibri" pitchFamily="34" charset="0"/>
              </a:rPr>
              <a:t>Überdurchschnittlich viele Arbeiter/Facharbeiter</a:t>
            </a:r>
          </a:p>
          <a:p>
            <a:r>
              <a:rPr lang="de-DE" sz="2400">
                <a:latin typeface="Calibri" pitchFamily="34" charset="0"/>
              </a:rPr>
              <a:t>Untere Einkommensklassen; Häufung sozialer Benachteiligung (Arbeitslosigkeit, Krankheit, unvollständige Familien)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DFE"/>
                </a:solidFill>
                <a:latin typeface="Cambria" pitchFamily="18" charset="0"/>
              </a:rPr>
              <a:t>Konsum-Materialisten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Anschluss halten an die Standards der breiten Mittelschicht (DVD-Player, Digitalkamera, Handy, Auto, Urlaub)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Man möchte anerkannt sein, als „normaler Durchschnittbürger“ dazugehören, sieht sich aber häufig als Loser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Die eingeschränkten eigenen Möglichkeiten führen oft zu Abgrenzungsbemühungen gegenüber Randgruppen und Ausländern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Träume vom „besonderen Leben" (Geld, Luxus, Prestige), von plötzlich auftauchenden „großen Chancen" als Reaktion auf die prekäre finanzielle Lage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DFE"/>
                </a:solidFill>
                <a:latin typeface="Cambria" pitchFamily="18" charset="0"/>
              </a:rPr>
              <a:t>Konsum-Materialisten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r>
              <a:rPr lang="de-DE" sz="2400">
                <a:latin typeface="Calibri" pitchFamily="34" charset="0"/>
              </a:rPr>
              <a:t>Ausgeprägte Gegenwartsorientierung, Konzentration auf das Hier und Heute (etwas vom Leben haben, ein „Stück vom Kuchen" abbekommen)</a:t>
            </a:r>
          </a:p>
          <a:p>
            <a:r>
              <a:rPr lang="de-DE" sz="2400">
                <a:latin typeface="Calibri" pitchFamily="34" charset="0"/>
              </a:rPr>
              <a:t>Häufig ungenügende Daseinsvorsorge aufgrund beschränkter finanzieller Möglichkeiten; viele leben über ihre Verhältnisse, um zu beweisen, dass sie mithalten können</a:t>
            </a:r>
          </a:p>
          <a:p>
            <a:r>
              <a:rPr lang="de-DE" sz="2400">
                <a:latin typeface="Calibri" pitchFamily="34" charset="0"/>
              </a:rPr>
              <a:t>Spontaner Konsumstil, rasches Aufgreifen neuer Moden und Trends; insbesondere bei Männern starkes Geltungsbedürfnis (Body-Kult) und Prestigeansprüche</a:t>
            </a:r>
            <a:r>
              <a:rPr lang="de-DE" sz="2800"/>
              <a:t> </a:t>
            </a:r>
          </a:p>
        </p:txBody>
      </p:sp>
      <p:sp>
        <p:nvSpPr>
          <p:cNvPr id="46084" name="AutoShape 4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019A02"/>
                </a:solidFill>
                <a:latin typeface="Cambria" pitchFamily="18" charset="0"/>
              </a:rPr>
              <a:t>Sinus B12: Postmaterielle</a:t>
            </a:r>
          </a:p>
        </p:txBody>
      </p:sp>
      <p:pic>
        <p:nvPicPr>
          <p:cNvPr id="47107" name="Picture 3" descr="folie_Postmateri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01750"/>
            <a:ext cx="65532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9A02"/>
                </a:solidFill>
                <a:latin typeface="Cambria" pitchFamily="18" charset="0"/>
              </a:rPr>
              <a:t>Postmaterielle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Das aufgeklärte Nach-68er-Milieu</a:t>
            </a:r>
          </a:p>
          <a:p>
            <a:r>
              <a:rPr lang="de-DE" sz="2400">
                <a:latin typeface="Calibri" pitchFamily="34" charset="0"/>
              </a:rPr>
              <a:t>Postmaterielle Werte, intellektuelle Interessen</a:t>
            </a:r>
          </a:p>
          <a:p>
            <a:r>
              <a:rPr lang="de-DE" sz="2400">
                <a:latin typeface="Calibri" pitchFamily="34" charset="0"/>
              </a:rPr>
              <a:t>Kritische Auseinandersetzung mit weltweiten Entwicklungen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9A02"/>
                </a:solidFill>
                <a:latin typeface="Cambria" pitchFamily="18" charset="0"/>
              </a:rPr>
              <a:t>Postmaterielle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Breites Altersspektrum von Anfang 20 bis zur Generation der „jungen Alten"; häufig größere Haushalte mit Kindern</a:t>
            </a:r>
          </a:p>
          <a:p>
            <a:r>
              <a:rPr lang="de-DE" sz="2400">
                <a:latin typeface="Calibri" pitchFamily="34" charset="0"/>
              </a:rPr>
              <a:t>Hohe bis höchste Formalbildung (Abitur, Studium)</a:t>
            </a:r>
          </a:p>
          <a:p>
            <a:r>
              <a:rPr lang="de-DE" sz="2400">
                <a:latin typeface="Calibri" pitchFamily="34" charset="0"/>
              </a:rPr>
              <a:t>Qualifizierte und leitende Angestellte und Beamte, Freiberufler; Schüler und Studenten</a:t>
            </a:r>
          </a:p>
          <a:p>
            <a:r>
              <a:rPr lang="de-DE" sz="2400">
                <a:latin typeface="Calibri" pitchFamily="34" charset="0"/>
              </a:rPr>
              <a:t>Gehobenes Einkommensniveau, häufig größere Vermögen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9A02"/>
                </a:solidFill>
                <a:latin typeface="Cambria" pitchFamily="18" charset="0"/>
              </a:rPr>
              <a:t>Postmaterielle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Selbstverwirklichung, Individualität, Freiräume für sich selbst schaffen; „Entschleunigung"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Kritische Auseinandersetzung mit technischem und ökonomischem Fortschritt, mit Neo-Liberalismus und Globalisierung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Hohes Vertrauen in die eigenen Fähigkeiten, souveräner Umgang mit beruflichen Herausforderungen; Leistung und Erfolg im Beruf, aber keine klassische Karriereorientierung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Emanzipation und Partnerschaftlichkeit in Ehe und Familie, Zurückweisung der traditionellen Rollenerwartungen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9A02"/>
                </a:solidFill>
                <a:latin typeface="Cambria" pitchFamily="18" charset="0"/>
              </a:rPr>
              <a:t>Postmaterielle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Umwelt- und gesundheitsbewusste Lebensführung (Wellness), Streben nach Balance zwischen Körper, Geist und Seele; Zeit-Souveränität und subtiler Genuss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Ablehnung von sinnentleertem Konsum, Verzicht auf Überflüssiges („weniger ist mehr"); selektive Mediennutzung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Selbstdefinition eher über anspruchsvolle intellektuelle und kulturelle Interessen als über Besitz und Status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Liberale Grundhaltung: Weltoffenheit, Toleranz, Multikulturalität, Denken in globalen Zusammenhängen („globale Betroffenheit")</a:t>
            </a: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F402FA"/>
                </a:solidFill>
                <a:latin typeface="Cambria" pitchFamily="18" charset="0"/>
              </a:rPr>
              <a:t>Sinus BC3: Hedonisten</a:t>
            </a:r>
          </a:p>
        </p:txBody>
      </p:sp>
      <p:pic>
        <p:nvPicPr>
          <p:cNvPr id="52227" name="Picture 3" descr="folie_Hedonis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27150"/>
            <a:ext cx="65532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402FA"/>
                </a:solidFill>
                <a:latin typeface="Cambria" pitchFamily="18" charset="0"/>
              </a:rPr>
              <a:t>Hedonisten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Spaß-orientierte moderne Unterschicht / untere Mittelschicht</a:t>
            </a:r>
          </a:p>
          <a:p>
            <a:r>
              <a:rPr lang="de-DE" sz="2400">
                <a:latin typeface="Calibri" pitchFamily="34" charset="0"/>
              </a:rPr>
              <a:t>Verweigerung von Konventionen und Erwartungen der Leistungsgesellschaft</a:t>
            </a:r>
          </a:p>
          <a:p>
            <a:r>
              <a:rPr lang="de-DE" sz="2400">
                <a:latin typeface="Calibri" pitchFamily="34" charset="0"/>
              </a:rPr>
              <a:t>Leben im Hier und Jetzt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0082"/>
                </a:solidFill>
                <a:latin typeface="Cambria" pitchFamily="18" charset="0"/>
              </a:rPr>
              <a:t>Konservative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Das alte deutsche Bildungsbürgertum </a:t>
            </a:r>
          </a:p>
          <a:p>
            <a:r>
              <a:rPr lang="de-DE" sz="2400">
                <a:latin typeface="Calibri" pitchFamily="34" charset="0"/>
              </a:rPr>
              <a:t>Humanistisch geprägte Pflichtauffassung, konservative Kulturkritik </a:t>
            </a:r>
          </a:p>
          <a:p>
            <a:r>
              <a:rPr lang="de-DE" sz="2400">
                <a:latin typeface="Calibri" pitchFamily="34" charset="0"/>
              </a:rPr>
              <a:t>Distinguierter Lebensrahmen, gepflegte Umgangsformen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402FA"/>
                </a:solidFill>
                <a:latin typeface="Cambria" pitchFamily="18" charset="0"/>
              </a:rPr>
              <a:t>Hedonisten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Jüngere und mittlere Altersgruppen bis 50 Jahre; Schwerpunkt unter 30 Jahre</a:t>
            </a:r>
          </a:p>
          <a:p>
            <a:r>
              <a:rPr lang="de-DE" sz="2400">
                <a:latin typeface="Calibri" pitchFamily="34" charset="0"/>
              </a:rPr>
              <a:t>Einfache bis mittlere Formalbildung - relativ oft ohne abgeschlossene Berufsausbildung</a:t>
            </a:r>
          </a:p>
          <a:p>
            <a:r>
              <a:rPr lang="de-DE" sz="2400">
                <a:latin typeface="Calibri" pitchFamily="34" charset="0"/>
              </a:rPr>
              <a:t>Einfache Angestellte und Arbeiter; viele Schüler und Auszubildende</a:t>
            </a:r>
          </a:p>
          <a:p>
            <a:r>
              <a:rPr lang="de-DE" sz="2400">
                <a:latin typeface="Calibri" pitchFamily="34" charset="0"/>
              </a:rPr>
              <a:t>Keine erkennbaren Schwerpunkte beim Haushaltseinkommen; relativ großer Anteil von Personen ohne eigenes Einkommen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402FA"/>
                </a:solidFill>
                <a:latin typeface="Cambria" pitchFamily="18" charset="0"/>
              </a:rPr>
              <a:t>Hedonisten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Suche nach Kommunikation, Fun und Action, On the road-sein; Ausbrechen aus den Zwängen des Alltags (frei sein, unabhängig sein, anders sein als die Spießer)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Gleichzeitig oft Träume von einem heilen, geordneten Leben (intakte Familie, geregeltes Einkommen, schönes Auto/Motorrad)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Oft regelrechtes Doppelleben: im Berufsalltag angepasst - in der Freizeit Eintauchen in subkulturelle Gegenwelten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Häufig auch Underdog-Bewusstsein (Loser-Gefühle); aggressive Abgrenzung nach oben („Bonzen") und nach unten (Ausländer, „Sozialschmarotzer")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402FA"/>
                </a:solidFill>
                <a:latin typeface="Cambria" pitchFamily="18" charset="0"/>
              </a:rPr>
              <a:t>Hedonisten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Leben im Hier und Jetzt, kaum Lebensplanung: sich treiben lassen, sehen was kommt, was sich einem bietet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Spontaner Konsumstil, unkontrollierter Umgang mit Geld; hohe Konsumneigung bei U-Elektronik, Kleidung, Musik, Multimedia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Lust auf gutes Leben, auf Luxus, Komfort und Konvenienz; aber auch die Erfahrung von Grenzen, Beschränkungen und beruflichen Wettbewerbsdruck (immer seltener Chancen auf schnelle Jobs)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Spaß an Tabuverletzungen und Provokation, Suche nach starken Reizen, demonstrative Unangepasstheit; Identifikation mit anti-bürgerlichen Gruppen/Szenen (Fankulturen, Hardrockbands, Motorradklubs)</a:t>
            </a:r>
            <a:r>
              <a:rPr lang="de-DE" sz="2400" i="1">
                <a:latin typeface="Calibri" pitchFamily="34" charset="0"/>
              </a:rPr>
              <a:t> </a:t>
            </a:r>
          </a:p>
        </p:txBody>
      </p:sp>
      <p:sp>
        <p:nvSpPr>
          <p:cNvPr id="56324" name="AutoShape 4">
            <a:hlinkClick r:id="rId3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FB6300"/>
                </a:solidFill>
                <a:latin typeface="Cambria" pitchFamily="18" charset="0"/>
              </a:rPr>
              <a:t>Sinus C12: Moderne Performer</a:t>
            </a:r>
          </a:p>
        </p:txBody>
      </p:sp>
      <p:pic>
        <p:nvPicPr>
          <p:cNvPr id="58371" name="Picture 3" descr="folie_Moderne Perfo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65532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B6300"/>
                </a:solidFill>
                <a:latin typeface="Cambria" pitchFamily="18" charset="0"/>
              </a:rPr>
              <a:t>Moderne Performer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junge, unkonventionelle Leistungselite</a:t>
            </a:r>
          </a:p>
          <a:p>
            <a:r>
              <a:rPr lang="de-DE" sz="2400">
                <a:latin typeface="Calibri" pitchFamily="34" charset="0"/>
              </a:rPr>
              <a:t>Intensives Leben – beruflich und privat</a:t>
            </a:r>
          </a:p>
          <a:p>
            <a:r>
              <a:rPr lang="de-DE" sz="2400">
                <a:latin typeface="Calibri" pitchFamily="34" charset="0"/>
              </a:rPr>
              <a:t>Multi-Optionalität, Flexibilität, Multimedia-Begeisterung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B6300"/>
                </a:solidFill>
                <a:latin typeface="Cambria" pitchFamily="18" charset="0"/>
              </a:rPr>
              <a:t>Moderne Performer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Jüngstes Milieu in Deutschland, Altersschwerpunkt unter 30 Jahre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Hohes Bildungsniveau; noch viele Schüler und Studenten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Unter den Berufstätigen hoher Anteil (kleinerer) Selbstständiger und Freiberufler (Start-ups), qualifizierter und leitender Angestellter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Hohes Haushaltsnettoeinkommen (gut situierte Elternhäuser); bei den Berufstätigen gehobenes eigenes Einkommen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B6300"/>
                </a:solidFill>
                <a:latin typeface="Cambria" pitchFamily="18" charset="0"/>
              </a:rPr>
              <a:t>Moderne Performer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Selbstverwirklichung, Kreativität und Innovativität als oberste Ziele; grenzenloser Einsatz für „das eigene Ding"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Erfolg haben, wenn und wo sich Chancen auftun („Adaptive Achievement"); hohe Frustrationstoleranz und Ausdauer bei der Verfolgung von Zielen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Private Deregulierung: Ablehnung von Normen, Konventionen und Vorgaben; ein intensives, abwechslungsreiches Leben führen, Multi-Optionalität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Verbindung von materiellem Erfolg und lustvollem Leben; Aufhebung von traditionellen Widersprüchen wie Pflicht versus Genuss, Beruf versus Privatleben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B6300"/>
                </a:solidFill>
                <a:latin typeface="Cambria" pitchFamily="18" charset="0"/>
              </a:rPr>
              <a:t>Moderne Performer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Postmodernes Lebensgefühl: „anything goes"; Zugehörigkeit zur gesellschaftlichen Avantgarde, zur jungen Elite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Experimentieren mit unterschiedlichen Lebensstilen, Integrieren von Einflüssen aus anderen Kulturen und Szenen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Offenheit gegenüber Globalisierung und Deregulierung; Selbstverständnis als Teil des „global village"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Multimedia-Begeisterung, selbstverständliche Integration der neuen Medien in das berufliche und private Leben; positive Einstellung zum technologischen Fortschritt</a:t>
            </a:r>
            <a:r>
              <a:rPr lang="de-DE" sz="2400"/>
              <a:t> </a:t>
            </a:r>
          </a:p>
        </p:txBody>
      </p:sp>
      <p:sp>
        <p:nvSpPr>
          <p:cNvPr id="63492" name="AutoShape 4">
            <a:hlinkClick r:id="rId3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FFC72C"/>
                </a:solidFill>
                <a:latin typeface="Cambria" pitchFamily="18" charset="0"/>
              </a:rPr>
              <a:t>Sinus C2: Experimentalisten</a:t>
            </a:r>
          </a:p>
        </p:txBody>
      </p:sp>
      <p:pic>
        <p:nvPicPr>
          <p:cNvPr id="65539" name="Picture 3" descr="folie_Experimentalis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41438"/>
            <a:ext cx="65532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72C"/>
                </a:solidFill>
                <a:latin typeface="Cambria" pitchFamily="18" charset="0"/>
              </a:rPr>
              <a:t>Experimentalisten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individualistische neue Bohème</a:t>
            </a:r>
          </a:p>
          <a:p>
            <a:r>
              <a:rPr lang="de-DE" sz="2400">
                <a:latin typeface="Calibri" pitchFamily="34" charset="0"/>
              </a:rPr>
              <a:t>Ungehinderte Spontaneität, Leben in Widersprüchen</a:t>
            </a:r>
          </a:p>
          <a:p>
            <a:r>
              <a:rPr lang="de-DE" sz="2400">
                <a:latin typeface="Calibri" pitchFamily="34" charset="0"/>
              </a:rPr>
              <a:t>Selbstverständnis als Lifestyle-Avantgarde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0082"/>
                </a:solidFill>
                <a:latin typeface="Cambria" pitchFamily="18" charset="0"/>
              </a:rPr>
              <a:t>Konservative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Altersschwerpunkt ab 60 Jahre; meist 2-Personen-Haushalte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Akademische Abschlüsse überrepräsentiert, aber auch Volksschulabschlüsse mit qualifizierter Berufsausbildung (Frauen)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Hoher Anteil von Personen im Ruhestand; typische (ehemalige) Berufe: höhere Angestellte und Beamte sowie Selbstständige und freie Berufe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Gehobenes Einkommensniveau, teilweise größere Vermögen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72C"/>
                </a:solidFill>
                <a:latin typeface="Cambria" pitchFamily="18" charset="0"/>
              </a:rPr>
              <a:t>Experimentalisten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Soziale Lage:</a:t>
            </a:r>
          </a:p>
          <a:p>
            <a:r>
              <a:rPr lang="de-DE" sz="2400">
                <a:latin typeface="Calibri" pitchFamily="34" charset="0"/>
              </a:rPr>
              <a:t>Junges Milieu, Altersschwerpunkt unter 30 Jahre; viele Singles</a:t>
            </a:r>
          </a:p>
          <a:p>
            <a:r>
              <a:rPr lang="de-DE" sz="2400">
                <a:latin typeface="Calibri" pitchFamily="34" charset="0"/>
              </a:rPr>
              <a:t>Gehobene Bildungsabschlüsse; viele Auszubildende, Schüler und Studenten</a:t>
            </a:r>
          </a:p>
          <a:p>
            <a:r>
              <a:rPr lang="de-DE" sz="2400">
                <a:latin typeface="Calibri" pitchFamily="34" charset="0"/>
              </a:rPr>
              <a:t>Mittlere Angestellte, kleinere Selbstständige und Freiberufler; auch Arbeiter (Jobber)</a:t>
            </a:r>
          </a:p>
          <a:p>
            <a:r>
              <a:rPr lang="de-DE" sz="2400">
                <a:latin typeface="Calibri" pitchFamily="34" charset="0"/>
              </a:rPr>
              <a:t>Vergleichsweise hoher Anteil von Personen ohne eigenes Einkommen; Haushaltsnettoeinkommen über dem Durchschnitt (gut situierte Elternhäuser)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72C"/>
                </a:solidFill>
                <a:latin typeface="Cambria" pitchFamily="18" charset="0"/>
              </a:rPr>
              <a:t>Experimentalisten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Pragmatisch-lockere Grundhaltung, Lebens- und Experimentierfreude; Toleranz und Offenheit gegenüber unterschiedlichen Lebensformen und Kulturen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Suche nach vielfältigen Erfahrungen, Ausleben seiner Gefühle, Begabungen und Sehnsüchte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Geringschätzung von äußeren Zwängen, Rollenvorgaben und Routinen; unkonventionelle Karrieren, Patchwork-Biografien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Individualismus und ungehinderte Spontaneität als Lebenskonzept; intensives Experimentieren bis hin zu Grenzerfahrungen (Neo-Existenzialismus)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FFC72C"/>
                </a:solidFill>
                <a:latin typeface="Cambria" pitchFamily="18" charset="0"/>
              </a:rPr>
              <a:t>Experimentalisten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Ich-bezogen: möglichst ohne einschränkende Verpflichtungen seiner aktuellen Befindlichkeit folgen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Widersprüchlichkeit als Lebensform: mit unterschiedlichen Lebensstilen experimentieren, in verschiedenen Szenen, Welten und Kulturen leben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Starkes Bedürfnis nach Kommunikation und Unterhaltung; in Bewegung sein (Ausgehen, Veranstaltungen besuchen)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Non-konformistischer Lebensstil (neue Bohème), Vorliebe für stilistische Provokationen, Faible für Esoterik; Selbstverständnis als Lifestyle Avantgarde</a:t>
            </a:r>
            <a:r>
              <a:rPr lang="de-DE" sz="2400"/>
              <a:t> </a:t>
            </a:r>
          </a:p>
        </p:txBody>
      </p:sp>
      <p:sp>
        <p:nvSpPr>
          <p:cNvPr id="70660" name="AutoShape 4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4050"/>
            <a:ext cx="360363" cy="360363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33400"/>
            <a:ext cx="7886728" cy="823898"/>
          </a:xfrm>
        </p:spPr>
        <p:txBody>
          <a:bodyPr/>
          <a:lstStyle/>
          <a:p>
            <a:r>
              <a:rPr lang="de-DE" sz="800" b="1" dirty="0" smtClean="0">
                <a:solidFill>
                  <a:srgbClr val="FF9900"/>
                </a:solidFill>
                <a:latin typeface="Cambria" pitchFamily="18" charset="0"/>
              </a:rPr>
              <a:t>a</a:t>
            </a:r>
            <a:endParaRPr lang="de-DE" sz="800" b="1" dirty="0">
              <a:solidFill>
                <a:srgbClr val="FF9900"/>
              </a:solidFill>
              <a:latin typeface="Cambria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dirty="0">
                <a:latin typeface="Calibri" pitchFamily="34" charset="0"/>
              </a:rPr>
              <a:t>Fotos und Texte:</a:t>
            </a:r>
            <a:r>
              <a:rPr lang="de-DE" sz="2400" b="1" dirty="0">
                <a:latin typeface="Calibri" pitchFamily="34" charset="0"/>
              </a:rPr>
              <a:t> </a:t>
            </a:r>
            <a:r>
              <a:rPr lang="de-DE" sz="2400" dirty="0">
                <a:latin typeface="Calibri" pitchFamily="34" charset="0"/>
              </a:rPr>
              <a:t>Dr. Hermann-Josef Beckers, Aachen</a:t>
            </a:r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dirty="0" smtClean="0">
                <a:latin typeface="Calibri" pitchFamily="34" charset="0"/>
              </a:rPr>
              <a:t>Juni </a:t>
            </a:r>
            <a:r>
              <a:rPr lang="de-DE" sz="2400" dirty="0">
                <a:latin typeface="Calibri" pitchFamily="34" charset="0"/>
              </a:rPr>
              <a:t>2008</a:t>
            </a:r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endParaRPr lang="de-DE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0082"/>
                </a:solidFill>
                <a:latin typeface="Cambria" pitchFamily="18" charset="0"/>
              </a:rPr>
              <a:t>Konservative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Grundorientierung</a:t>
            </a:r>
            <a:r>
              <a:rPr lang="de-DE" sz="2400">
                <a:latin typeface="Calibri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Bewahren der Werte und Traditionen, der alten Ordnung und der bewährten Institutionen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Bildungsbürgerliches Selbstverständnis, humanistisch geprägtes Pflichtethos und gesellschaftliches Verantwortungsgefühl (ehrenamtliche Engagements)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Elitebewusstsein; teilweise rechtskonservative Grundhaltung und autoritäres Denken</a:t>
            </a:r>
          </a:p>
          <a:p>
            <a:pPr>
              <a:lnSpc>
                <a:spcPct val="80000"/>
              </a:lnSpc>
            </a:pPr>
            <a:r>
              <a:rPr lang="de-DE" sz="2400">
                <a:latin typeface="Calibri" pitchFamily="34" charset="0"/>
              </a:rPr>
              <a:t>Hohe Wertschätzung von Kultur und Kunst; Feindbilder: Amerikanisierung, Konsum-Materialismus und Spaß-Gesellschaft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010082"/>
                </a:solidFill>
                <a:latin typeface="Cambria" pitchFamily="18" charset="0"/>
              </a:rPr>
              <a:t>Konservative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Lebensstil: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Distanzierung von modisch-aktuellen Entwicklungen weltanschaulicher, technologischer oder ästhetischer Art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Ablehnung der Welt des oberflächlichen Konsums, der Mode und der Werbung (insbesondere im Osten); statt dessen „Genuss immaterieller Werte"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Pflege des familiären, kulturellen und nationalen Erbes</a:t>
            </a:r>
          </a:p>
          <a:p>
            <a:pPr>
              <a:lnSpc>
                <a:spcPct val="90000"/>
              </a:lnSpc>
            </a:pPr>
            <a:r>
              <a:rPr lang="de-DE" sz="2400">
                <a:latin typeface="Calibri" pitchFamily="34" charset="0"/>
              </a:rPr>
              <a:t>Distinguierter Lebensrahmen, Wertschätzung gepflegter Umgangsformen, großbürgerlicher Lebensstil als Leitbild </a:t>
            </a:r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172450" y="5732463"/>
            <a:ext cx="360363" cy="360362"/>
          </a:xfrm>
          <a:prstGeom prst="actionButtonReturn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 sz="3600" b="1">
                <a:solidFill>
                  <a:srgbClr val="762601"/>
                </a:solidFill>
                <a:latin typeface="Cambria" pitchFamily="18" charset="0"/>
              </a:rPr>
              <a:t>Sinus A23: Traditionsverwurzelte</a:t>
            </a:r>
          </a:p>
        </p:txBody>
      </p:sp>
      <p:pic>
        <p:nvPicPr>
          <p:cNvPr id="16387" name="Picture 3" descr="folie_Traditionsverwurzel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68413"/>
            <a:ext cx="655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>
                <a:solidFill>
                  <a:srgbClr val="762601"/>
                </a:solidFill>
                <a:latin typeface="Cambria" pitchFamily="18" charset="0"/>
              </a:rPr>
              <a:t>Traditionsverwurzelte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de-DE" sz="2400" b="1">
                <a:latin typeface="Calibri" pitchFamily="34" charset="0"/>
              </a:rPr>
              <a:t>Definition:</a:t>
            </a:r>
          </a:p>
          <a:p>
            <a:r>
              <a:rPr lang="de-DE" sz="2400">
                <a:latin typeface="Calibri" pitchFamily="34" charset="0"/>
              </a:rPr>
              <a:t>Die Sicherheit und Ordnung liebende Kriegsgeneration</a:t>
            </a:r>
          </a:p>
          <a:p>
            <a:r>
              <a:rPr lang="de-DE" sz="2400">
                <a:latin typeface="Calibri" pitchFamily="34" charset="0"/>
              </a:rPr>
              <a:t>Verwurzelt in der kleinbürgerlichen Welt bzw. in der traditionellen Arbeiterkultur</a:t>
            </a:r>
          </a:p>
          <a:p>
            <a:r>
              <a:rPr lang="de-DE" sz="2400">
                <a:latin typeface="Calibri" pitchFamily="34" charset="0"/>
              </a:rPr>
              <a:t>Geprägt durch traditionelle Normen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RBQUAD">
  <a:themeElements>
    <a:clrScheme name="FARBQUAD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FARBQU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RBQUAD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BQUAD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BQUAD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FARBQUAD</Template>
  <TotalTime>0</TotalTime>
  <Words>2202</Words>
  <Application>Microsoft PowerPoint</Application>
  <PresentationFormat>Bildschirmpräsentation (4:3)</PresentationFormat>
  <Paragraphs>269</Paragraphs>
  <Slides>53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9" baseType="lpstr">
      <vt:lpstr>Times New Roman</vt:lpstr>
      <vt:lpstr>Arial</vt:lpstr>
      <vt:lpstr>Monotype Sorts</vt:lpstr>
      <vt:lpstr>Cambria</vt:lpstr>
      <vt:lpstr>Calibri</vt:lpstr>
      <vt:lpstr>FARBQUAD</vt:lpstr>
      <vt:lpstr>Die Sinus-Milieus in Deutschland</vt:lpstr>
      <vt:lpstr>Folie 2</vt:lpstr>
      <vt:lpstr>Sinus A12: Konservative</vt:lpstr>
      <vt:lpstr>Konservative</vt:lpstr>
      <vt:lpstr>Konservative</vt:lpstr>
      <vt:lpstr>Konservative</vt:lpstr>
      <vt:lpstr>Konservative</vt:lpstr>
      <vt:lpstr>Sinus A23: Traditionsverwurzelte</vt:lpstr>
      <vt:lpstr>Traditionsverwurzelte</vt:lpstr>
      <vt:lpstr>Traditionsverwurzelte</vt:lpstr>
      <vt:lpstr>Traditionsverwurzelte</vt:lpstr>
      <vt:lpstr>Traditionsverwurzelte</vt:lpstr>
      <vt:lpstr>Sinus AB2: DDR-Nostalgische</vt:lpstr>
      <vt:lpstr>DDR-Nostalgische</vt:lpstr>
      <vt:lpstr>DDR-Nostalgische</vt:lpstr>
      <vt:lpstr>DDR-Nostalgische</vt:lpstr>
      <vt:lpstr>DDR-Nostalgische</vt:lpstr>
      <vt:lpstr>Sinus B1: Etablierte</vt:lpstr>
      <vt:lpstr>Etablierte</vt:lpstr>
      <vt:lpstr>Etablierte</vt:lpstr>
      <vt:lpstr>Etablierte</vt:lpstr>
      <vt:lpstr>Etablierte</vt:lpstr>
      <vt:lpstr>Sinus B2: Bürgerliche Mitte</vt:lpstr>
      <vt:lpstr>Bürgerliche Mitte</vt:lpstr>
      <vt:lpstr>Bürgerliche Mitte</vt:lpstr>
      <vt:lpstr>Bürgerliche Mitte</vt:lpstr>
      <vt:lpstr>Bürgerliche Mitte</vt:lpstr>
      <vt:lpstr>Sinus B3: Konsum-Materialisten</vt:lpstr>
      <vt:lpstr>Konsum-Materialisten</vt:lpstr>
      <vt:lpstr>Konsum-Materialisten</vt:lpstr>
      <vt:lpstr>Konsum-Materialisten</vt:lpstr>
      <vt:lpstr>Konsum-Materialisten</vt:lpstr>
      <vt:lpstr>Sinus B12: Postmaterielle</vt:lpstr>
      <vt:lpstr>Postmaterielle</vt:lpstr>
      <vt:lpstr>Postmaterielle</vt:lpstr>
      <vt:lpstr>Postmaterielle</vt:lpstr>
      <vt:lpstr>Postmaterielle</vt:lpstr>
      <vt:lpstr>Sinus BC3: Hedonisten</vt:lpstr>
      <vt:lpstr>Hedonisten</vt:lpstr>
      <vt:lpstr>Hedonisten</vt:lpstr>
      <vt:lpstr>Hedonisten</vt:lpstr>
      <vt:lpstr>Hedonisten</vt:lpstr>
      <vt:lpstr>Sinus C12: Moderne Performer</vt:lpstr>
      <vt:lpstr>Moderne Performer</vt:lpstr>
      <vt:lpstr>Moderne Performer</vt:lpstr>
      <vt:lpstr>Moderne Performer</vt:lpstr>
      <vt:lpstr>Moderne Performer</vt:lpstr>
      <vt:lpstr>Sinus C2: Experimentalisten</vt:lpstr>
      <vt:lpstr>Experimentalisten</vt:lpstr>
      <vt:lpstr>Experimentalisten</vt:lpstr>
      <vt:lpstr>Experimentalisten</vt:lpstr>
      <vt:lpstr>Experimentalisten</vt:lpstr>
      <vt:lpstr>a</vt:lpstr>
    </vt:vector>
  </TitlesOfParts>
  <Company>Landesverband Sachsen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Sinus-Milieus in Deutschland</dc:title>
  <dc:creator>Frank Dietrich</dc:creator>
  <cp:lastModifiedBy>arlt</cp:lastModifiedBy>
  <cp:revision>14</cp:revision>
  <dcterms:created xsi:type="dcterms:W3CDTF">2008-06-17T20:17:12Z</dcterms:created>
  <dcterms:modified xsi:type="dcterms:W3CDTF">2009-10-11T10:31:43Z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Freundeskreise für Suchtkrankenhilfe,undesverband e. V.</vt:lpwstr>
  </property>
</Properties>
</file>