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470" r:id="rId2"/>
    <p:sldId id="471" r:id="rId3"/>
    <p:sldId id="474" r:id="rId4"/>
    <p:sldId id="663" r:id="rId5"/>
    <p:sldId id="475" r:id="rId6"/>
    <p:sldId id="476" r:id="rId7"/>
    <p:sldId id="694" r:id="rId8"/>
    <p:sldId id="477" r:id="rId9"/>
    <p:sldId id="535" r:id="rId10"/>
    <p:sldId id="479" r:id="rId11"/>
    <p:sldId id="494" r:id="rId12"/>
    <p:sldId id="496" r:id="rId13"/>
    <p:sldId id="693" r:id="rId14"/>
    <p:sldId id="695" r:id="rId15"/>
    <p:sldId id="696" r:id="rId16"/>
    <p:sldId id="697" r:id="rId17"/>
    <p:sldId id="698" r:id="rId18"/>
    <p:sldId id="699" r:id="rId19"/>
    <p:sldId id="700" r:id="rId20"/>
    <p:sldId id="702" r:id="rId21"/>
    <p:sldId id="703" r:id="rId22"/>
    <p:sldId id="704" r:id="rId23"/>
    <p:sldId id="705" r:id="rId24"/>
    <p:sldId id="706" r:id="rId25"/>
    <p:sldId id="707" r:id="rId26"/>
    <p:sldId id="708" r:id="rId27"/>
    <p:sldId id="709" r:id="rId28"/>
  </p:sldIdLst>
  <p:sldSz cx="9144000" cy="6858000" type="screen4x3"/>
  <p:notesSz cx="6724650" cy="97742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97448" autoAdjust="0"/>
  </p:normalViewPr>
  <p:slideViewPr>
    <p:cSldViewPr>
      <p:cViewPr>
        <p:scale>
          <a:sx n="100" d="100"/>
          <a:sy n="100" d="100"/>
        </p:scale>
        <p:origin x="-24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7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18" Type="http://schemas.openxmlformats.org/officeDocument/2006/relationships/slide" Target="slides/slide21.xml"/><Relationship Id="rId3" Type="http://schemas.openxmlformats.org/officeDocument/2006/relationships/slide" Target="slides/slide3.xml"/><Relationship Id="rId21" Type="http://schemas.openxmlformats.org/officeDocument/2006/relationships/slide" Target="slides/slide27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17" Type="http://schemas.openxmlformats.org/officeDocument/2006/relationships/slide" Target="slides/slide19.xml"/><Relationship Id="rId2" Type="http://schemas.openxmlformats.org/officeDocument/2006/relationships/slide" Target="slides/slide2.xml"/><Relationship Id="rId16" Type="http://schemas.openxmlformats.org/officeDocument/2006/relationships/slide" Target="slides/slide17.xml"/><Relationship Id="rId20" Type="http://schemas.openxmlformats.org/officeDocument/2006/relationships/slide" Target="slides/slide23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5" Type="http://schemas.openxmlformats.org/officeDocument/2006/relationships/slide" Target="slides/slide16.xml"/><Relationship Id="rId10" Type="http://schemas.openxmlformats.org/officeDocument/2006/relationships/slide" Target="slides/slide11.xml"/><Relationship Id="rId19" Type="http://schemas.openxmlformats.org/officeDocument/2006/relationships/slide" Target="slides/slide22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t" anchorCtr="0" compatLnSpc="1">
            <a:prstTxWarp prst="textNoShape">
              <a:avLst/>
            </a:prstTxWarp>
          </a:bodyPr>
          <a:lstStyle>
            <a:lvl1pPr defTabSz="898525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0000" y="0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t" anchorCtr="0" compatLnSpc="1">
            <a:prstTxWarp prst="textNoShape">
              <a:avLst/>
            </a:prstTxWarp>
          </a:bodyPr>
          <a:lstStyle>
            <a:lvl1pPr algn="r" defTabSz="898525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6875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b" anchorCtr="0" compatLnSpc="1">
            <a:prstTxWarp prst="textNoShape">
              <a:avLst/>
            </a:prstTxWarp>
          </a:bodyPr>
          <a:lstStyle>
            <a:lvl1pPr defTabSz="898525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9286875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b" anchorCtr="0" compatLnSpc="1">
            <a:prstTxWarp prst="textNoShape">
              <a:avLst/>
            </a:prstTxWarp>
          </a:bodyPr>
          <a:lstStyle>
            <a:lvl1pPr algn="r" defTabSz="898525">
              <a:defRPr sz="1200"/>
            </a:lvl1pPr>
          </a:lstStyle>
          <a:p>
            <a:pPr>
              <a:defRPr/>
            </a:pPr>
            <a:fld id="{21C00772-EE24-43C8-A4FA-1476E70014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t" anchorCtr="0" compatLnSpc="1">
            <a:prstTxWarp prst="textNoShape">
              <a:avLst/>
            </a:prstTxWarp>
          </a:bodyPr>
          <a:lstStyle>
            <a:lvl1pPr defTabSz="898525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t" anchorCtr="0" compatLnSpc="1">
            <a:prstTxWarp prst="textNoShape">
              <a:avLst/>
            </a:prstTxWarp>
          </a:bodyPr>
          <a:lstStyle>
            <a:lvl1pPr algn="r" defTabSz="898525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4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342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43438"/>
            <a:ext cx="493077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b" anchorCtr="0" compatLnSpc="1">
            <a:prstTxWarp prst="textNoShape">
              <a:avLst/>
            </a:prstTxWarp>
          </a:bodyPr>
          <a:lstStyle>
            <a:lvl1pPr defTabSz="898525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286875"/>
            <a:ext cx="29146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22" tIns="44961" rIns="89922" bIns="44961" numCol="1" anchor="b" anchorCtr="0" compatLnSpc="1">
            <a:prstTxWarp prst="textNoShape">
              <a:avLst/>
            </a:prstTxWarp>
          </a:bodyPr>
          <a:lstStyle>
            <a:lvl1pPr algn="r" defTabSz="898525">
              <a:defRPr sz="1200"/>
            </a:lvl1pPr>
          </a:lstStyle>
          <a:p>
            <a:pPr>
              <a:defRPr/>
            </a:pPr>
            <a:fld id="{889BA697-31A0-4197-AE86-970ED9850BF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  <p:sp>
        <p:nvSpPr>
          <p:cNvPr id="952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B6536A-EC3C-4F05-BD02-EA070A6F17FA}" type="slidenum">
              <a:rPr lang="de-DE" smtClean="0"/>
              <a:pPr/>
              <a:t>1</a:t>
            </a:fld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  <p:sp>
        <p:nvSpPr>
          <p:cNvPr id="962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7BA1E0-552B-40AF-A714-7F0F71D2B239}" type="slidenum">
              <a:rPr lang="de-DE" smtClean="0"/>
              <a:pPr/>
              <a:t>15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12192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>
            <a:off x="228600" y="6096000"/>
            <a:ext cx="8686800" cy="0"/>
          </a:xfrm>
          <a:prstGeom prst="line">
            <a:avLst/>
          </a:prstGeom>
          <a:noFill/>
          <a:ln w="28575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6096000" y="762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endParaRPr lang="de-DE" sz="1400" b="1" dirty="0">
              <a:solidFill>
                <a:srgbClr val="969696"/>
              </a:solidFill>
              <a:latin typeface="Arial" pitchFamily="34" charset="0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228600" y="64008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sz="1400" dirty="0">
              <a:latin typeface="Arial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200"/>
            </a:lvl1pPr>
          </a:lstStyle>
          <a:p>
            <a:r>
              <a:rPr lang="de-DE"/>
              <a:t>Arial 32</a:t>
            </a: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3700" y="685800"/>
            <a:ext cx="2171700" cy="5410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28600" y="685800"/>
            <a:ext cx="6362700" cy="54102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5715000" cy="533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686800" cy="4800600"/>
          </a:xfrm>
        </p:spPr>
        <p:txBody>
          <a:bodyPr/>
          <a:lstStyle/>
          <a:p>
            <a:pPr lvl="0"/>
            <a:endParaRPr lang="de-DE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5715000" cy="533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228600" y="1295400"/>
            <a:ext cx="8686800" cy="4800600"/>
          </a:xfrm>
        </p:spPr>
        <p:txBody>
          <a:bodyPr/>
          <a:lstStyle/>
          <a:p>
            <a:pPr lvl="0"/>
            <a:endParaRPr lang="de-DE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5715000" cy="533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67200" cy="48006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48006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5715000" cy="533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48006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7719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228600" y="685800"/>
            <a:ext cx="5715000" cy="533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228600" y="37719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8200" y="37719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5715000" cy="533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67200" cy="48006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771900"/>
            <a:ext cx="4267200" cy="23241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5715000" cy="533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228600" y="1295400"/>
            <a:ext cx="8686800" cy="4800600"/>
          </a:xfrm>
        </p:spPr>
        <p:txBody>
          <a:bodyPr/>
          <a:lstStyle/>
          <a:p>
            <a:pPr lvl="0"/>
            <a:endParaRPr lang="de-DE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554BC-C9BA-4FC3-A2E4-A6A7D62A83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4E1B0-33C4-4201-B076-5293E2C2854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          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ADA3E-EBCD-4AAB-BBA6-06E2696C688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294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85800"/>
            <a:ext cx="571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Tahoma 32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686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Unabhängige Variable 20</a:t>
            </a:r>
          </a:p>
          <a:p>
            <a:pPr lvl="1"/>
            <a:r>
              <a:rPr lang="de-DE" smtClean="0"/>
              <a:t>Arial 18</a:t>
            </a:r>
          </a:p>
          <a:p>
            <a:pPr lvl="2"/>
            <a:r>
              <a:rPr lang="de-DE" smtClean="0"/>
              <a:t>Arial 16</a:t>
            </a:r>
          </a:p>
          <a:p>
            <a:pPr lvl="3"/>
            <a:r>
              <a:rPr lang="de-DE" smtClean="0"/>
              <a:t>Arial 14</a:t>
            </a:r>
          </a:p>
          <a:p>
            <a:pPr lvl="4"/>
            <a:r>
              <a:rPr lang="de-DE" smtClean="0"/>
              <a:t>Arial 12</a:t>
            </a:r>
          </a:p>
          <a:p>
            <a:pPr lvl="4"/>
            <a:endParaRPr lang="de-DE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0" y="6858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969696"/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FC7CD846-15A2-44DB-BAB4-BFB07DB3C29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12192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228600" y="12192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276600" y="6324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inus-sociovision.d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Marketing </a:t>
            </a:r>
            <a:r>
              <a:rPr lang="de-DE" sz="2800" smtClean="0"/>
              <a:t>in </a:t>
            </a:r>
            <a:r>
              <a:rPr lang="de-DE" sz="2800" dirty="0" err="1" smtClean="0"/>
              <a:t>hospitality</a:t>
            </a:r>
            <a:r>
              <a:rPr lang="de-DE" sz="2800" dirty="0" smtClean="0"/>
              <a:t> </a:t>
            </a:r>
          </a:p>
        </p:txBody>
      </p:sp>
      <p:sp>
        <p:nvSpPr>
          <p:cNvPr id="34819" name="Inhaltsplatzhalt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  <p:pic>
        <p:nvPicPr>
          <p:cNvPr id="34820" name="Inhaltsplatzhalter 9" descr="hotel.gif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201863"/>
            <a:ext cx="4267200" cy="2987675"/>
          </a:xfrm>
        </p:spPr>
      </p:pic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6248400" y="685800"/>
            <a:ext cx="2895600" cy="533400"/>
          </a:xfrm>
        </p:spPr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pPr>
              <a:defRPr/>
            </a:pPr>
            <a:fld id="{854A5019-AB58-4AFE-AF12-4709E0FAAC73}" type="slidenum">
              <a:rPr lang="de-DE"/>
              <a:pPr>
                <a:defRPr/>
              </a:pPr>
              <a:t>1</a:t>
            </a:fld>
            <a:endParaRPr lang="de-DE"/>
          </a:p>
        </p:txBody>
      </p:sp>
      <p:pic>
        <p:nvPicPr>
          <p:cNvPr id="34823" name="Grafik 6" descr="web1vsweb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3" y="1643063"/>
            <a:ext cx="349567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B505277-4C5E-4953-B6A9-8EBA9113729C}" type="slidenum">
              <a:rPr lang="de-DE"/>
              <a:pPr>
                <a:defRPr/>
              </a:pPr>
              <a:t>10</a:t>
            </a:fld>
            <a:endParaRPr lang="de-DE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591550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Marketing instruments &amp; Marketing mix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smtClean="0"/>
              <a:t>Product policy</a:t>
            </a:r>
          </a:p>
          <a:p>
            <a:pPr eaLnBrk="1" hangingPunct="1"/>
            <a:r>
              <a:rPr lang="de-DE" smtClean="0"/>
              <a:t>Price policy</a:t>
            </a:r>
          </a:p>
          <a:p>
            <a:pPr eaLnBrk="1" hangingPunct="1"/>
            <a:r>
              <a:rPr lang="de-DE" smtClean="0"/>
              <a:t>Distribution policy</a:t>
            </a:r>
          </a:p>
          <a:p>
            <a:pPr eaLnBrk="1" hangingPunct="1"/>
            <a:r>
              <a:rPr lang="de-DE" smtClean="0"/>
              <a:t>Communication policy</a:t>
            </a:r>
          </a:p>
          <a:p>
            <a:pPr eaLnBrk="1" hangingPunct="1"/>
            <a:r>
              <a:rPr lang="de-DE" smtClean="0"/>
              <a:t>Marketingmix</a:t>
            </a:r>
          </a:p>
          <a:p>
            <a:pPr lvl="1" eaLnBrk="1" hangingPunct="1"/>
            <a:r>
              <a:rPr lang="de-DE" sz="1800" smtClean="0"/>
              <a:t>Product mix </a:t>
            </a:r>
          </a:p>
          <a:p>
            <a:pPr lvl="1" eaLnBrk="1" hangingPunct="1"/>
            <a:r>
              <a:rPr lang="de-DE" sz="1800" smtClean="0"/>
              <a:t>Communication mix</a:t>
            </a:r>
          </a:p>
          <a:p>
            <a:pPr lvl="2" eaLnBrk="1" hangingPunct="1">
              <a:buFontTx/>
              <a:buNone/>
            </a:pPr>
            <a:endParaRPr 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1E5AFDFC-6F15-4E7A-A374-261186729770}" type="slidenum">
              <a:rPr lang="de-DE"/>
              <a:pPr>
                <a:defRPr/>
              </a:pPr>
              <a:t>11</a:t>
            </a:fld>
            <a:endParaRPr lang="de-DE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7915275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Internal and external Marketing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ct val="10000"/>
              </a:spcAft>
            </a:pPr>
            <a:r>
              <a:rPr lang="de-DE" smtClean="0"/>
              <a:t>External Marketing</a:t>
            </a:r>
          </a:p>
          <a:p>
            <a:pPr lvl="1" eaLnBrk="1" hangingPunct="1">
              <a:spcAft>
                <a:spcPct val="10000"/>
              </a:spcAft>
            </a:pPr>
            <a:r>
              <a:rPr lang="de-DE" sz="1800" smtClean="0"/>
              <a:t>Adressed towards:</a:t>
            </a:r>
          </a:p>
          <a:p>
            <a:pPr lvl="2" eaLnBrk="1" hangingPunct="1">
              <a:spcAft>
                <a:spcPct val="10000"/>
              </a:spcAft>
            </a:pPr>
            <a:r>
              <a:rPr lang="de-DE" sz="1800" smtClean="0"/>
              <a:t>Guests</a:t>
            </a:r>
          </a:p>
          <a:p>
            <a:pPr lvl="2" eaLnBrk="1" hangingPunct="1">
              <a:spcAft>
                <a:spcPct val="10000"/>
              </a:spcAft>
            </a:pPr>
            <a:r>
              <a:rPr lang="de-DE" sz="1800" smtClean="0"/>
              <a:t>Public/Media </a:t>
            </a:r>
          </a:p>
          <a:p>
            <a:pPr lvl="2" eaLnBrk="1" hangingPunct="1">
              <a:spcAft>
                <a:spcPct val="10000"/>
              </a:spcAft>
            </a:pPr>
            <a:r>
              <a:rPr lang="de-DE" sz="1800" smtClean="0"/>
              <a:t>Supplier</a:t>
            </a:r>
          </a:p>
          <a:p>
            <a:pPr lvl="2" eaLnBrk="1" hangingPunct="1">
              <a:spcAft>
                <a:spcPct val="10000"/>
              </a:spcAft>
            </a:pPr>
            <a:r>
              <a:rPr lang="de-DE" sz="1800" smtClean="0"/>
              <a:t>Financial institutions </a:t>
            </a:r>
          </a:p>
          <a:p>
            <a:pPr lvl="2" eaLnBrk="1" hangingPunct="1">
              <a:spcAft>
                <a:spcPct val="10000"/>
              </a:spcAft>
            </a:pPr>
            <a:r>
              <a:rPr lang="de-DE" sz="1800" smtClean="0"/>
              <a:t>Authorities</a:t>
            </a:r>
            <a:endParaRPr lang="de-DE" smtClean="0"/>
          </a:p>
          <a:p>
            <a:pPr lvl="2" eaLnBrk="1" hangingPunct="1">
              <a:spcAft>
                <a:spcPct val="10000"/>
              </a:spcAft>
            </a:pPr>
            <a:endParaRPr lang="de-DE" smtClean="0"/>
          </a:p>
          <a:p>
            <a:pPr eaLnBrk="1" hangingPunct="1">
              <a:spcAft>
                <a:spcPct val="10000"/>
              </a:spcAft>
            </a:pPr>
            <a:r>
              <a:rPr lang="de-DE" smtClean="0"/>
              <a:t>Internal Marketing</a:t>
            </a:r>
          </a:p>
          <a:p>
            <a:pPr lvl="1" eaLnBrk="1" hangingPunct="1">
              <a:spcAft>
                <a:spcPct val="10000"/>
              </a:spcAft>
            </a:pPr>
            <a:r>
              <a:rPr lang="de-DE" sz="1800" smtClean="0"/>
              <a:t>Goal: Acquisition and Retention of motivated employees who understand and represent the company credo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041C3A08-F422-4F3F-A095-E6870FCCE0F7}" type="slidenum">
              <a:rPr lang="de-DE"/>
              <a:pPr>
                <a:defRPr/>
              </a:pPr>
              <a:t>12</a:t>
            </a:fld>
            <a:endParaRPr lang="de-DE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Marketing planning 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02250"/>
          </a:xfrm>
        </p:spPr>
        <p:txBody>
          <a:bodyPr/>
          <a:lstStyle/>
          <a:p>
            <a:pPr eaLnBrk="1" hangingPunct="1"/>
            <a:r>
              <a:rPr lang="de-DE" smtClean="0"/>
              <a:t>Elements of the marketing plan</a:t>
            </a:r>
          </a:p>
          <a:p>
            <a:pPr lvl="1" eaLnBrk="1" hangingPunct="1"/>
            <a:r>
              <a:rPr lang="de-DE" sz="1800" smtClean="0"/>
              <a:t>Analysis of current market situation</a:t>
            </a:r>
          </a:p>
          <a:p>
            <a:pPr lvl="1" eaLnBrk="1" hangingPunct="1"/>
            <a:r>
              <a:rPr lang="de-DE" sz="1800" smtClean="0"/>
              <a:t>Research and selection of target markets </a:t>
            </a:r>
          </a:p>
          <a:p>
            <a:pPr lvl="1" eaLnBrk="1" hangingPunct="1"/>
            <a:r>
              <a:rPr lang="de-DE" sz="1800" smtClean="0"/>
              <a:t>Planning of Marketing strategies </a:t>
            </a:r>
          </a:p>
          <a:p>
            <a:pPr lvl="1" eaLnBrk="1" hangingPunct="1"/>
            <a:r>
              <a:rPr lang="de-DE" sz="1800" smtClean="0"/>
              <a:t>Planning of Marketing programs </a:t>
            </a:r>
          </a:p>
          <a:p>
            <a:pPr lvl="1" eaLnBrk="1" hangingPunct="1"/>
            <a:r>
              <a:rPr lang="de-DE" sz="1800" smtClean="0"/>
              <a:t>Implementation and managing of Marketing programs</a:t>
            </a:r>
          </a:p>
          <a:p>
            <a:pPr eaLnBrk="1" hangingPunct="1"/>
            <a:r>
              <a:rPr lang="de-DE" smtClean="0"/>
              <a:t>Sliding goals</a:t>
            </a:r>
          </a:p>
          <a:p>
            <a:pPr lvl="1" eaLnBrk="1" hangingPunct="1"/>
            <a:r>
              <a:rPr lang="de-DE" sz="1800" smtClean="0"/>
              <a:t>Short, Medium, Long term </a:t>
            </a:r>
          </a:p>
          <a:p>
            <a:pPr eaLnBrk="1" hangingPunct="1"/>
            <a:r>
              <a:rPr lang="de-DE" smtClean="0"/>
              <a:t>Permanent Marketing information feedback</a:t>
            </a:r>
          </a:p>
          <a:p>
            <a:pPr lvl="1" eaLnBrk="1" hangingPunct="1"/>
            <a:r>
              <a:rPr lang="de-DE" sz="1800" smtClean="0"/>
              <a:t>Analysis of Demand</a:t>
            </a:r>
          </a:p>
          <a:p>
            <a:pPr lvl="1" eaLnBrk="1" hangingPunct="1"/>
            <a:r>
              <a:rPr lang="de-DE" sz="1800" smtClean="0"/>
              <a:t>Analysis of Competitors</a:t>
            </a:r>
          </a:p>
          <a:p>
            <a:pPr lvl="1" eaLnBrk="1" hangingPunct="1"/>
            <a:r>
              <a:rPr lang="de-DE" sz="1800" smtClean="0"/>
              <a:t>Analysis of Products </a:t>
            </a:r>
          </a:p>
          <a:p>
            <a:pPr lvl="1" eaLnBrk="1" hangingPunct="1"/>
            <a:r>
              <a:rPr lang="de-DE" sz="1800" smtClean="0"/>
              <a:t>Customer feedback</a:t>
            </a:r>
          </a:p>
          <a:p>
            <a:pPr lvl="1" eaLnBrk="1" hangingPunct="1"/>
            <a:r>
              <a:rPr lang="de-DE" sz="1800" smtClean="0"/>
              <a:t>Prognosis of Market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2B009273-8D0A-49FC-913A-4309AAD1F14C}" type="slidenum">
              <a:rPr lang="de-DE"/>
              <a:pPr>
                <a:defRPr/>
              </a:pPr>
              <a:t>13</a:t>
            </a:fld>
            <a:endParaRPr lang="de-DE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14375"/>
            <a:ext cx="8701088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Marketing for Hospitality companies 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02250"/>
          </a:xfrm>
        </p:spPr>
        <p:txBody>
          <a:bodyPr/>
          <a:lstStyle/>
          <a:p>
            <a:pPr eaLnBrk="1" hangingPunct="1"/>
            <a:r>
              <a:rPr lang="de-DE" smtClean="0"/>
              <a:t>Discussion</a:t>
            </a:r>
          </a:p>
          <a:p>
            <a:pPr eaLnBrk="1" hangingPunct="1"/>
            <a:endParaRPr lang="de-DE" smtClean="0"/>
          </a:p>
          <a:p>
            <a:pPr eaLnBrk="1" hangingPunct="1">
              <a:buFontTx/>
              <a:buNone/>
            </a:pPr>
            <a:r>
              <a:rPr lang="de-DE" smtClean="0"/>
              <a:t>	Major problems: </a:t>
            </a:r>
          </a:p>
          <a:p>
            <a:pPr eaLnBrk="1" hangingPunct="1">
              <a:buFontTx/>
              <a:buNone/>
            </a:pPr>
            <a:r>
              <a:rPr lang="de-DE" smtClean="0"/>
              <a:t>	</a:t>
            </a:r>
          </a:p>
          <a:p>
            <a:pPr eaLnBrk="1" hangingPunct="1">
              <a:buFontTx/>
              <a:buNone/>
            </a:pPr>
            <a:r>
              <a:rPr lang="de-DE" smtClean="0"/>
              <a:t>	Branding – Decreasing differentiation, decreasing customer loyalty </a:t>
            </a:r>
          </a:p>
          <a:p>
            <a:pPr eaLnBrk="1" hangingPunct="1">
              <a:buFontTx/>
              <a:buNone/>
            </a:pPr>
            <a:endParaRPr lang="de-DE" smtClean="0"/>
          </a:p>
          <a:p>
            <a:pPr eaLnBrk="1" hangingPunct="1">
              <a:buFontTx/>
              <a:buNone/>
            </a:pPr>
            <a:r>
              <a:rPr lang="de-DE" smtClean="0"/>
              <a:t>	Necessitiy of cooperation – Accomodation and gastronomy as elements of a destination</a:t>
            </a:r>
          </a:p>
          <a:p>
            <a:pPr eaLnBrk="1" hangingPunct="1">
              <a:buFontTx/>
              <a:buNone/>
            </a:pPr>
            <a:endParaRPr lang="de-DE" smtClean="0"/>
          </a:p>
          <a:p>
            <a:pPr eaLnBrk="1" hangingPunct="1">
              <a:buFontTx/>
              <a:buNone/>
            </a:pPr>
            <a:r>
              <a:rPr lang="de-DE" smtClean="0"/>
              <a:t>	… </a:t>
            </a:r>
          </a:p>
          <a:p>
            <a:pPr lvl="1" eaLnBrk="1" hangingPunct="1"/>
            <a:endParaRPr lang="de-DE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49B79707-21D9-4110-B122-7CAD694F0A22}" type="slidenum">
              <a:rPr lang="de-DE"/>
              <a:pPr>
                <a:defRPr/>
              </a:pPr>
              <a:t>14</a:t>
            </a:fld>
            <a:endParaRPr lang="de-DE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664575" cy="533400"/>
          </a:xfrm>
        </p:spPr>
        <p:txBody>
          <a:bodyPr/>
          <a:lstStyle/>
          <a:p>
            <a:pPr eaLnBrk="1" hangingPunct="1"/>
            <a:r>
              <a:rPr lang="de-DE" smtClean="0"/>
              <a:t>Brand loyalty and customer retention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None/>
            </a:pPr>
            <a:endParaRPr lang="de-DE" smtClean="0"/>
          </a:p>
        </p:txBody>
      </p:sp>
      <p:pic>
        <p:nvPicPr>
          <p:cNvPr id="48135" name="Grafik 6" descr="brand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113" y="1533525"/>
            <a:ext cx="6902450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6C90B4B-4F99-4AFA-87D8-C04257990608}" type="slidenum">
              <a:rPr lang="de-DE"/>
              <a:pPr>
                <a:defRPr/>
              </a:pPr>
              <a:t>15</a:t>
            </a:fld>
            <a:endParaRPr lang="de-DE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591550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Brand loyalty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de-DE" smtClean="0"/>
          </a:p>
          <a:p>
            <a:pPr eaLnBrk="1" hangingPunct="1"/>
            <a:r>
              <a:rPr lang="de-DE" smtClean="0"/>
              <a:t>Saturated markets</a:t>
            </a:r>
          </a:p>
          <a:p>
            <a:pPr eaLnBrk="1" hangingPunct="1"/>
            <a:r>
              <a:rPr lang="de-DE" smtClean="0"/>
              <a:t>Exchangeable services</a:t>
            </a:r>
          </a:p>
          <a:p>
            <a:pPr eaLnBrk="1" hangingPunct="1"/>
            <a:r>
              <a:rPr lang="de-DE" smtClean="0"/>
              <a:t>Expansion of hotel groups</a:t>
            </a:r>
          </a:p>
          <a:p>
            <a:pPr eaLnBrk="1" hangingPunct="1"/>
            <a:endParaRPr lang="de-DE" smtClean="0"/>
          </a:p>
          <a:p>
            <a:pPr eaLnBrk="1" hangingPunct="1"/>
            <a:r>
              <a:rPr lang="de-DE" smtClean="0"/>
              <a:t>Branded hotel groups („Markenhotellerie“) </a:t>
            </a:r>
            <a:br>
              <a:rPr lang="de-DE" smtClean="0"/>
            </a:br>
            <a:r>
              <a:rPr lang="de-DE" smtClean="0"/>
              <a:t>according to DeHoGa in Germany:</a:t>
            </a:r>
          </a:p>
          <a:p>
            <a:pPr lvl="1" eaLnBrk="1" hangingPunct="1"/>
            <a:r>
              <a:rPr lang="de-DE" sz="1800" smtClean="0"/>
              <a:t>4 Hotels or more</a:t>
            </a:r>
          </a:p>
          <a:p>
            <a:pPr lvl="1" eaLnBrk="1" hangingPunct="1"/>
            <a:r>
              <a:rPr lang="de-DE" sz="1800" smtClean="0"/>
              <a:t>1 or more Hotel in Germany</a:t>
            </a:r>
          </a:p>
          <a:p>
            <a:pPr lvl="1" eaLnBrk="1" hangingPunct="1"/>
            <a:r>
              <a:rPr lang="de-DE" sz="1800" smtClean="0"/>
              <a:t>Own umbrella brand used in Germany</a:t>
            </a:r>
          </a:p>
          <a:p>
            <a:pPr lvl="1" eaLnBrk="1" hangingPunct="1"/>
            <a:endParaRPr lang="de-DE" sz="1800" smtClean="0"/>
          </a:p>
          <a:p>
            <a:pPr eaLnBrk="1" hangingPunct="1">
              <a:buFontTx/>
              <a:buNone/>
            </a:pP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A1F1C9CD-17F1-40F1-A576-3D74A0E45A87}" type="slidenum">
              <a:rPr lang="de-DE"/>
              <a:pPr>
                <a:defRPr/>
              </a:pPr>
              <a:t>16</a:t>
            </a:fld>
            <a:endParaRPr lang="de-DE"/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591550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Brand loyalty 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562600"/>
          </a:xfrm>
        </p:spPr>
        <p:txBody>
          <a:bodyPr/>
          <a:lstStyle/>
          <a:p>
            <a:pPr eaLnBrk="1" hangingPunct="1"/>
            <a:endParaRPr lang="de-DE" sz="1800" smtClean="0"/>
          </a:p>
          <a:p>
            <a:pPr eaLnBrk="1" hangingPunct="1"/>
            <a:r>
              <a:rPr lang="de-DE" sz="2400" smtClean="0"/>
              <a:t>Brands have important functions for the customer:</a:t>
            </a:r>
          </a:p>
          <a:p>
            <a:pPr eaLnBrk="1" hangingPunct="1"/>
            <a:endParaRPr lang="de-DE" sz="1800" smtClean="0"/>
          </a:p>
          <a:p>
            <a:pPr lvl="1" eaLnBrk="1" hangingPunct="1"/>
            <a:r>
              <a:rPr lang="de-DE" sz="2400" smtClean="0"/>
              <a:t>Identification</a:t>
            </a:r>
          </a:p>
          <a:p>
            <a:pPr lvl="1" eaLnBrk="1" hangingPunct="1"/>
            <a:r>
              <a:rPr lang="de-DE" sz="2400" smtClean="0"/>
              <a:t>Orientation</a:t>
            </a:r>
          </a:p>
          <a:p>
            <a:pPr lvl="1" eaLnBrk="1" hangingPunct="1"/>
            <a:r>
              <a:rPr lang="de-DE" sz="2400" smtClean="0"/>
              <a:t>Trust</a:t>
            </a:r>
          </a:p>
          <a:p>
            <a:pPr lvl="1" eaLnBrk="1" hangingPunct="1"/>
            <a:r>
              <a:rPr lang="de-DE" sz="2400" smtClean="0"/>
              <a:t>Quality indication</a:t>
            </a:r>
          </a:p>
          <a:p>
            <a:pPr lvl="1" eaLnBrk="1" hangingPunct="1"/>
            <a:r>
              <a:rPr lang="de-DE" sz="2400" smtClean="0"/>
              <a:t>Prestige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D1BD2301-BE99-43BF-A655-B47A0F9578F0}" type="slidenum">
              <a:rPr lang="de-DE"/>
              <a:pPr>
                <a:defRPr/>
              </a:pPr>
              <a:t>17</a:t>
            </a:fld>
            <a:endParaRPr lang="de-DE"/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664575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Customer loyalty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73688"/>
          </a:xfrm>
        </p:spPr>
        <p:txBody>
          <a:bodyPr/>
          <a:lstStyle/>
          <a:p>
            <a:pPr eaLnBrk="1" hangingPunct="1"/>
            <a:r>
              <a:rPr lang="de-DE" smtClean="0"/>
              <a:t>Advantages for hotel</a:t>
            </a:r>
            <a:endParaRPr lang="de-DE" sz="2400" smtClean="0"/>
          </a:p>
          <a:p>
            <a:pPr lvl="1" eaLnBrk="1" hangingPunct="1">
              <a:buFontTx/>
              <a:buNone/>
            </a:pPr>
            <a:r>
              <a:rPr lang="de-DE" sz="2000" smtClean="0"/>
              <a:t>More profit because of </a:t>
            </a:r>
          </a:p>
          <a:p>
            <a:pPr lvl="1" eaLnBrk="1" hangingPunct="1"/>
            <a:r>
              <a:rPr lang="de-DE" sz="1800" smtClean="0"/>
              <a:t>Higher frequency</a:t>
            </a:r>
          </a:p>
          <a:p>
            <a:pPr lvl="1" eaLnBrk="1" hangingPunct="1"/>
            <a:r>
              <a:rPr lang="de-DE" sz="1800" smtClean="0"/>
              <a:t>Higher bills </a:t>
            </a:r>
          </a:p>
          <a:p>
            <a:pPr lvl="1" eaLnBrk="1" hangingPunct="1"/>
            <a:r>
              <a:rPr lang="de-DE" sz="1800" smtClean="0"/>
              <a:t>Decreasing costs for marketing</a:t>
            </a:r>
          </a:p>
          <a:p>
            <a:pPr lvl="1" eaLnBrk="1" hangingPunct="1"/>
            <a:r>
              <a:rPr lang="de-DE" sz="1800" smtClean="0"/>
              <a:t>Additional business by WOM communication</a:t>
            </a:r>
          </a:p>
          <a:p>
            <a:pPr lvl="1" eaLnBrk="1" hangingPunct="1">
              <a:buFontTx/>
              <a:buNone/>
            </a:pPr>
            <a:r>
              <a:rPr lang="de-DE" sz="1800" smtClean="0"/>
              <a:t> </a:t>
            </a:r>
          </a:p>
          <a:p>
            <a:pPr eaLnBrk="1" hangingPunct="1"/>
            <a:r>
              <a:rPr lang="de-DE" smtClean="0"/>
              <a:t>Advantages for customers </a:t>
            </a:r>
          </a:p>
          <a:p>
            <a:pPr lvl="1" eaLnBrk="1" hangingPunct="1"/>
            <a:r>
              <a:rPr lang="de-DE" sz="1800" smtClean="0"/>
              <a:t>Less cognitive dissonances </a:t>
            </a:r>
          </a:p>
          <a:p>
            <a:pPr lvl="1" eaLnBrk="1" hangingPunct="1"/>
            <a:r>
              <a:rPr lang="de-DE" sz="1800" smtClean="0"/>
              <a:t>Learning effects of the hotel</a:t>
            </a:r>
          </a:p>
          <a:p>
            <a:pPr lvl="1" eaLnBrk="1" hangingPunct="1"/>
            <a:r>
              <a:rPr lang="de-DE" sz="1800" smtClean="0"/>
              <a:t>Reduction of risk</a:t>
            </a:r>
          </a:p>
          <a:p>
            <a:pPr lvl="1" eaLnBrk="1" hangingPunct="1"/>
            <a:r>
              <a:rPr lang="de-DE" sz="1800" smtClean="0"/>
              <a:t>Increased status</a:t>
            </a:r>
          </a:p>
          <a:p>
            <a:pPr lvl="1" eaLnBrk="1" hangingPunct="1"/>
            <a:r>
              <a:rPr lang="de-DE" sz="1800" smtClean="0"/>
              <a:t>„added value“</a:t>
            </a:r>
          </a:p>
          <a:p>
            <a:pPr lvl="1" eaLnBrk="1" hangingPunct="1"/>
            <a:r>
              <a:rPr lang="de-DE" sz="1800" smtClean="0"/>
              <a:t>Emotional  wellbeing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9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951235F9-F7B5-4E36-B15D-38F9495F299F}" type="slidenum">
              <a:rPr lang="de-DE"/>
              <a:pPr>
                <a:defRPr/>
              </a:pPr>
              <a:t>18</a:t>
            </a:fld>
            <a:endParaRPr lang="de-DE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Customer retention</a:t>
            </a:r>
          </a:p>
        </p:txBody>
      </p:sp>
      <p:graphicFrame>
        <p:nvGraphicFramePr>
          <p:cNvPr id="404512" name="Group 32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86800" cy="4053269"/>
        </p:xfrm>
        <a:graphic>
          <a:graphicData uri="http://schemas.openxmlformats.org/drawingml/2006/table">
            <a:tbl>
              <a:tblPr/>
              <a:tblGrid>
                <a:gridCol w="4414838"/>
                <a:gridCol w="4271962"/>
              </a:tblGrid>
              <a:tr h="4048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Causes</a:t>
                      </a:r>
                      <a:endParaRPr kumimoji="0" lang="de-DE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By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contract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By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price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/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economic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reasons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By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technical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reasons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By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situational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reasons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By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emotional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reasons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Instruments: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: Customer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as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employee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Price:  Customer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cards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customers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clubs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price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guarantees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Promotion: After-Sales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communication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Place: Internet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offers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free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parking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DEFB437C-40CC-4D94-A57E-6801F7833FF3}" type="slidenum">
              <a:rPr lang="de-DE"/>
              <a:pPr>
                <a:defRPr/>
              </a:pPr>
              <a:t>19</a:t>
            </a:fld>
            <a:endParaRPr lang="de-DE"/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664575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Customer loyalty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73688"/>
          </a:xfrm>
        </p:spPr>
        <p:txBody>
          <a:bodyPr/>
          <a:lstStyle/>
          <a:p>
            <a:pPr eaLnBrk="1" hangingPunct="1"/>
            <a:r>
              <a:rPr lang="de-DE" sz="3600" smtClean="0"/>
              <a:t>Discussion:</a:t>
            </a:r>
          </a:p>
          <a:p>
            <a:pPr eaLnBrk="1" hangingPunct="1"/>
            <a:endParaRPr lang="de-DE" sz="3600" smtClean="0"/>
          </a:p>
          <a:p>
            <a:pPr eaLnBrk="1" hangingPunct="1">
              <a:buFontTx/>
              <a:buNone/>
            </a:pPr>
            <a:r>
              <a:rPr lang="de-DE" sz="3600" smtClean="0"/>
              <a:t> 	How efficient are customer card / club systems for different target groups?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D4FBC7F5-F3F8-471E-A70C-832933D4DA6A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Marketing 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de-DE" sz="3200" smtClean="0"/>
              <a:t>„Customer  is king“ or holistic approach with internal and external marketing?</a:t>
            </a:r>
          </a:p>
          <a:p>
            <a:pPr eaLnBrk="1" hangingPunct="1">
              <a:buFontTx/>
              <a:buNone/>
            </a:pPr>
            <a:endParaRPr lang="de-DE" sz="3200" smtClean="0"/>
          </a:p>
          <a:p>
            <a:pPr eaLnBrk="1" hangingPunct="1">
              <a:buFontTx/>
              <a:buNone/>
            </a:pPr>
            <a:r>
              <a:rPr lang="de-DE" sz="3200" smtClean="0"/>
              <a:t>Selling your product or produce what you can sell?</a:t>
            </a:r>
          </a:p>
          <a:p>
            <a:pPr eaLnBrk="1" hangingPunct="1">
              <a:buFontTx/>
              <a:buNone/>
            </a:pPr>
            <a:endParaRPr lang="de-DE" sz="3200" smtClean="0"/>
          </a:p>
          <a:p>
            <a:pPr eaLnBrk="1" hangingPunct="1">
              <a:buFontTx/>
              <a:buNone/>
            </a:pPr>
            <a:r>
              <a:rPr lang="de-DE" sz="3200" smtClean="0"/>
              <a:t>How big is your market?</a:t>
            </a: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Potential market, potential sales, potential volume </a:t>
            </a:r>
            <a:br>
              <a:rPr lang="de-DE" smtClean="0"/>
            </a:b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smtClean="0"/>
          </a:p>
        </p:txBody>
      </p:sp>
      <p:pic>
        <p:nvPicPr>
          <p:cNvPr id="4" name="Inhaltsplatzhalter 3" descr="nomadpolaroid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388" y="1295400"/>
            <a:ext cx="7261225" cy="48006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569C226C-5B0C-4BE5-B161-C98D49A82FF6}" type="slidenum">
              <a:rPr lang="de-DE"/>
              <a:pPr>
                <a:defRPr/>
              </a:pPr>
              <a:t>21</a:t>
            </a:fld>
            <a:endParaRPr lang="de-DE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20713"/>
            <a:ext cx="8915400" cy="598487"/>
          </a:xfrm>
        </p:spPr>
        <p:txBody>
          <a:bodyPr/>
          <a:lstStyle/>
          <a:p>
            <a:pPr eaLnBrk="1" hangingPunct="1"/>
            <a:r>
              <a:rPr lang="de-DE" smtClean="0"/>
              <a:t>Wellness and hospitality  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736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de-DE" smtClean="0"/>
          </a:p>
        </p:txBody>
      </p:sp>
      <p:pic>
        <p:nvPicPr>
          <p:cNvPr id="55303" name="Grafik 7" descr="a08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3716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E38D05B7-28AB-4850-8518-E7651B6EB7D9}" type="slidenum">
              <a:rPr lang="de-DE"/>
              <a:pPr>
                <a:defRPr/>
              </a:pPr>
              <a:t>22</a:t>
            </a:fld>
            <a:endParaRPr lang="de-DE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915400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 Wellness in Hotels 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02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sz="2800" smtClean="0"/>
              <a:t>Importance: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Worldwide major trend for additional services in hotels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Spas especially in original destinations of treatments (Aryuveda – India, TCM  - China etc.)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More than 700 hotels in Germany , more than 3 billion Euro additional turnover in Germany (2005)</a:t>
            </a:r>
          </a:p>
          <a:p>
            <a:pPr eaLnBrk="1" hangingPunct="1">
              <a:lnSpc>
                <a:spcPct val="90000"/>
              </a:lnSpc>
            </a:pPr>
            <a:r>
              <a:rPr lang="de-DE" sz="2800" smtClean="0"/>
              <a:t>Problem: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Wellness more than „pampering“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Demand developing towards Medical wellness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Hotels can only provide short-term wellbeing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„Mogelpackung“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2400" smtClean="0"/>
              <a:t>Wellness dept. mostly not profitable by itself</a:t>
            </a:r>
          </a:p>
          <a:p>
            <a:pPr lvl="1" eaLnBrk="1" hangingPunct="1">
              <a:lnSpc>
                <a:spcPct val="90000"/>
              </a:lnSpc>
            </a:pPr>
            <a:endParaRPr lang="de-DE" sz="2400" smtClean="0"/>
          </a:p>
          <a:p>
            <a:pPr lvl="1" eaLnBrk="1" hangingPunct="1">
              <a:lnSpc>
                <a:spcPct val="90000"/>
              </a:lnSpc>
            </a:pPr>
            <a:endParaRPr lang="de-DE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9C5FAD45-0D7D-444B-9446-5819307492A1}" type="slidenum">
              <a:rPr lang="de-DE"/>
              <a:pPr>
                <a:defRPr/>
              </a:pPr>
              <a:t>23</a:t>
            </a:fld>
            <a:endParaRPr lang="de-DE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520113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Wellness in different types of hotels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02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sz="1800" smtClean="0"/>
              <a:t>Wellness hotels / spas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Broad range of in-house wellness offers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Wellness as cornerstone of Marketing -philosophy 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Quantitative aund qualitative high-level offers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Major components: Aqua area, Fitness center, Beauty, Yoga/Taiji etc.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Architecture and gastronomy integrated into wellness concept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Mostly 4 Star hotel</a:t>
            </a:r>
          </a:p>
          <a:p>
            <a:pPr lvl="1" eaLnBrk="1" hangingPunct="1">
              <a:lnSpc>
                <a:spcPct val="90000"/>
              </a:lnSpc>
            </a:pPr>
            <a:endParaRPr lang="de-DE" sz="1600" smtClean="0"/>
          </a:p>
          <a:p>
            <a:pPr eaLnBrk="1" hangingPunct="1">
              <a:lnSpc>
                <a:spcPct val="90000"/>
              </a:lnSpc>
            </a:pPr>
            <a:r>
              <a:rPr lang="de-DE" sz="1800" smtClean="0"/>
              <a:t>Holiday hotels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Wellness not central part of product, used to attract off-season customers 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Majority of Wellness offers in leisure and sport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de-DE" sz="1800" smtClean="0"/>
              <a:t>Business and congress hotels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Wellness not  central part of product, used as additional sales argument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Large differences in quality</a:t>
            </a:r>
          </a:p>
          <a:p>
            <a:pPr lvl="1" eaLnBrk="1" hangingPunct="1">
              <a:lnSpc>
                <a:spcPct val="90000"/>
              </a:lnSpc>
            </a:pPr>
            <a:r>
              <a:rPr lang="de-DE" sz="1600" smtClean="0"/>
              <a:t>Majority of Wellness offers: Sauna, Swimming pool, Fitness</a:t>
            </a:r>
          </a:p>
          <a:p>
            <a:pPr lvl="1" eaLnBrk="1" hangingPunct="1">
              <a:lnSpc>
                <a:spcPct val="90000"/>
              </a:lnSpc>
            </a:pPr>
            <a:endParaRPr lang="de-DE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41728781-D85B-41E5-A773-EECBC8C51842}" type="slidenum">
              <a:rPr lang="de-DE"/>
              <a:pPr>
                <a:defRPr/>
              </a:pPr>
              <a:t>24</a:t>
            </a:fld>
            <a:endParaRPr lang="de-DE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3375"/>
            <a:ext cx="8664575" cy="885825"/>
          </a:xfrm>
        </p:spPr>
        <p:txBody>
          <a:bodyPr/>
          <a:lstStyle/>
          <a:p>
            <a:pPr eaLnBrk="1" hangingPunct="1"/>
            <a:r>
              <a:rPr lang="en-US" sz="2800" smtClean="0">
                <a:cs typeface="Arial" charset="0"/>
              </a:rPr>
              <a:t>Occupancy rates of rooms </a:t>
            </a:r>
            <a:r>
              <a:rPr lang="de-DE" sz="2800" smtClean="0"/>
              <a:t>in hotels with Wellness offers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422275" y="1419225"/>
          <a:ext cx="7888288" cy="4946650"/>
        </p:xfrm>
        <a:graphic>
          <a:graphicData uri="http://schemas.openxmlformats.org/presentationml/2006/ole">
            <p:oleObj spid="_x0000_s1026" name="Diagramm" r:id="rId3" imgW="8658225" imgH="5429250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1AFCEFA9-0420-4105-9A46-34EC43318561}" type="slidenum">
              <a:rPr lang="de-DE"/>
              <a:pPr>
                <a:defRPr/>
              </a:pPr>
              <a:t>25</a:t>
            </a:fld>
            <a:endParaRPr lang="de-DE"/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736013" cy="533400"/>
          </a:xfrm>
        </p:spPr>
        <p:txBody>
          <a:bodyPr/>
          <a:lstStyle/>
          <a:p>
            <a:pPr eaLnBrk="1" hangingPunct="1"/>
            <a:r>
              <a:rPr lang="de-DE" sz="2400" smtClean="0"/>
              <a:t>Age structure of guests in German wellness hotels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type="chart" idx="1"/>
          </p:nvPr>
        </p:nvGraphicFramePr>
        <p:xfrm>
          <a:off x="228600" y="1295400"/>
          <a:ext cx="8686800" cy="4800600"/>
        </p:xfrm>
        <a:graphic>
          <a:graphicData uri="http://schemas.openxmlformats.org/presentationml/2006/ole">
            <p:oleObj spid="_x0000_s2050" name="Diagramm" r:id="rId3" imgW="8686800" imgH="4800600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1DEC1CD-CF25-4D65-9AFF-754286E3C044}" type="slidenum">
              <a:rPr lang="de-DE"/>
              <a:pPr>
                <a:defRPr/>
              </a:pPr>
              <a:t>26</a:t>
            </a:fld>
            <a:endParaRPr lang="de-DE"/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664575" cy="957263"/>
          </a:xfrm>
        </p:spPr>
        <p:txBody>
          <a:bodyPr/>
          <a:lstStyle/>
          <a:p>
            <a:pPr eaLnBrk="1" hangingPunct="1"/>
            <a:r>
              <a:rPr lang="de-DE" sz="2800" smtClean="0"/>
              <a:t>Starting a new business in the hospitality sector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28813"/>
            <a:ext cx="8686800" cy="416718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de-DE" smtClean="0"/>
          </a:p>
        </p:txBody>
      </p:sp>
      <p:pic>
        <p:nvPicPr>
          <p:cNvPr id="58375" name="Grafik 6" descr="0006bb2b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0213" y="2552700"/>
            <a:ext cx="508635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37425C9-32E7-4465-BF9D-7E5869BE7C07}" type="slidenum">
              <a:rPr lang="de-DE"/>
              <a:pPr>
                <a:defRPr/>
              </a:pPr>
              <a:t>27</a:t>
            </a:fld>
            <a:endParaRPr lang="de-DE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664575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Becoming an Entrepreneur</a:t>
            </a:r>
          </a:p>
        </p:txBody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4467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de-DE" smtClean="0"/>
          </a:p>
          <a:p>
            <a:pPr eaLnBrk="1" hangingPunct="1">
              <a:lnSpc>
                <a:spcPct val="90000"/>
              </a:lnSpc>
            </a:pPr>
            <a:endParaRPr lang="de-DE" smtClean="0"/>
          </a:p>
          <a:p>
            <a:pPr eaLnBrk="1" hangingPunct="1">
              <a:lnSpc>
                <a:spcPct val="90000"/>
              </a:lnSpc>
            </a:pPr>
            <a:r>
              <a:rPr lang="de-DE" sz="2800" smtClean="0"/>
              <a:t>Which advantages / disadvantages do you see?</a:t>
            </a:r>
          </a:p>
          <a:p>
            <a:pPr eaLnBrk="1" hangingPunct="1">
              <a:lnSpc>
                <a:spcPct val="90000"/>
              </a:lnSpc>
            </a:pPr>
            <a:endParaRPr lang="de-DE" sz="2800" smtClean="0"/>
          </a:p>
          <a:p>
            <a:pPr eaLnBrk="1" hangingPunct="1">
              <a:lnSpc>
                <a:spcPct val="90000"/>
              </a:lnSpc>
            </a:pPr>
            <a:r>
              <a:rPr lang="de-DE" sz="2800" smtClean="0"/>
              <a:t>Which characteristics should a successful entrepreneur have / develop?</a:t>
            </a:r>
          </a:p>
          <a:p>
            <a:pPr eaLnBrk="1" hangingPunct="1">
              <a:lnSpc>
                <a:spcPct val="90000"/>
              </a:lnSpc>
            </a:pPr>
            <a:endParaRPr lang="de-DE" sz="2800" smtClean="0"/>
          </a:p>
          <a:p>
            <a:pPr eaLnBrk="1" hangingPunct="1">
              <a:lnSpc>
                <a:spcPct val="90000"/>
              </a:lnSpc>
            </a:pPr>
            <a:r>
              <a:rPr lang="de-DE" sz="2800" smtClean="0"/>
              <a:t>Why start the entrepreneural career in the hospitality sector?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7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38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A8EB92A6-A628-493C-8946-83699026586B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629650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Marketing – Specifics of service marketing 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de-DE" smtClean="0"/>
          </a:p>
          <a:p>
            <a:pPr eaLnBrk="1" hangingPunct="1">
              <a:buFontTx/>
              <a:buNone/>
            </a:pPr>
            <a:endParaRPr lang="de-DE" smtClean="0"/>
          </a:p>
        </p:txBody>
      </p:sp>
      <p:graphicFrame>
        <p:nvGraphicFramePr>
          <p:cNvPr id="648264" name="Group 72"/>
          <p:cNvGraphicFramePr>
            <a:graphicFrameLocks noGrp="1"/>
          </p:cNvGraphicFramePr>
          <p:nvPr/>
        </p:nvGraphicFramePr>
        <p:xfrm>
          <a:off x="395288" y="1500188"/>
          <a:ext cx="8424862" cy="4336740"/>
        </p:xfrm>
        <a:graphic>
          <a:graphicData uri="http://schemas.openxmlformats.org/drawingml/2006/table">
            <a:tbl>
              <a:tblPr/>
              <a:tblGrid>
                <a:gridCol w="2106612"/>
                <a:gridCol w="2106613"/>
                <a:gridCol w="2105025"/>
                <a:gridCol w="2106612"/>
              </a:tblGrid>
              <a:tr h="10001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54000" marB="54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Consumer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goods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Marketing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Industrial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goods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Marketing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Service Marketing 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Offer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Mass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products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b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often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low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price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standardized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Often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customized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</a:t>
                      </a:r>
                      <a:b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individual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high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price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Immaterial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different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levels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customization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and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price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Retail,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indirect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Producer,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direct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Wholesale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and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retail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Purchase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decision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process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Short,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often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emotional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Short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very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long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mostly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rational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Short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long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oftern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more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emotional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3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Advertisement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/PR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Price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policy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policy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b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Direct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Sales</a:t>
                      </a:r>
                      <a:b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After Sales Service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Mass</a:t>
                      </a: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marketing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Individual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marketing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++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Image </a:t>
                      </a:r>
                      <a:r>
                        <a:rPr kumimoji="0" lang="de-DE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marketing</a:t>
                      </a:r>
                      <a:endParaRPr kumimoji="0" 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47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D5BA5EBB-899E-4ACA-9894-754DBBC8F6EF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Marketing challenges</a:t>
            </a:r>
          </a:p>
        </p:txBody>
      </p:sp>
      <p:graphicFrame>
        <p:nvGraphicFramePr>
          <p:cNvPr id="947203" name="Group 3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86800" cy="4011666"/>
        </p:xfrm>
        <a:graphic>
          <a:graphicData uri="http://schemas.openxmlformats.org/drawingml/2006/table">
            <a:tbl>
              <a:tblPr/>
              <a:tblGrid>
                <a:gridCol w="3119438"/>
                <a:gridCol w="2652722"/>
                <a:gridCol w="291464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Demand </a:t>
                      </a:r>
                      <a:r>
                        <a:rPr kumimoji="0" lang="de-DE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situation</a:t>
                      </a:r>
                      <a:endParaRPr kumimoji="0" lang="de-DE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Marketing </a:t>
                      </a:r>
                      <a:r>
                        <a:rPr kumimoji="0" lang="de-DE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challenge</a:t>
                      </a: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Form </a:t>
                      </a:r>
                      <a:r>
                        <a:rPr kumimoji="0" lang="de-DE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</a:t>
                      </a:r>
                      <a:r>
                        <a:rPr kumimoji="0" lang="de-DE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Marketing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Negative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Turn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around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Conversion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Marketing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Lack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Create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Stimulation Marketing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Latent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Develop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Development   Marketing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Stagnating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Vitalize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Revitalisation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Marketing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Fluctuating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Synchronize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Synchro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Marketing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Optimal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Keep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of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Sustainment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Marketing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Overboarding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Reduce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Reduction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Marketing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Harmful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</a:t>
                      </a:r>
                    </a:p>
                  </a:txBody>
                  <a:tcPr marL="90000" marR="90000" marT="72000" marB="72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Eliminate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Demand </a:t>
                      </a: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Contra Marketing</a:t>
                      </a: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72000" marB="72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9457EC0E-DC4A-465F-A9A2-61C616609A1A}" type="slidenum">
              <a:rPr lang="de-DE"/>
              <a:pPr>
                <a:defRPr/>
              </a:pPr>
              <a:t>5</a:t>
            </a:fld>
            <a:endParaRPr lang="de-DE"/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591550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Customer Retention as Marketing task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sz="1800" smtClean="0"/>
              <a:t>Before, during and after stay: </a:t>
            </a:r>
          </a:p>
          <a:p>
            <a:pPr lvl="1" eaLnBrk="1" hangingPunct="1"/>
            <a:r>
              <a:rPr lang="de-DE" sz="1600" smtClean="0"/>
              <a:t>Birthday greetings</a:t>
            </a:r>
          </a:p>
          <a:p>
            <a:pPr lvl="1" eaLnBrk="1" hangingPunct="1"/>
            <a:r>
              <a:rPr lang="de-DE" sz="1600" smtClean="0"/>
              <a:t>Newsletter</a:t>
            </a:r>
          </a:p>
          <a:p>
            <a:pPr lvl="1" eaLnBrk="1" hangingPunct="1"/>
            <a:r>
              <a:rPr lang="de-DE" sz="1600" smtClean="0"/>
              <a:t>Special customized offers</a:t>
            </a:r>
          </a:p>
          <a:p>
            <a:pPr lvl="1" eaLnBrk="1" hangingPunct="1"/>
            <a:r>
              <a:rPr lang="de-DE" sz="1600" smtClean="0"/>
              <a:t>Free local calls</a:t>
            </a:r>
          </a:p>
          <a:p>
            <a:pPr lvl="1" eaLnBrk="1" hangingPunct="1"/>
            <a:r>
              <a:rPr lang="de-DE" sz="1600" smtClean="0"/>
              <a:t>Visit to kitchen</a:t>
            </a:r>
          </a:p>
          <a:p>
            <a:pPr lvl="1" eaLnBrk="1" hangingPunct="1"/>
            <a:r>
              <a:rPr lang="de-DE" sz="1600" smtClean="0"/>
              <a:t>Adressing by name by all service staff</a:t>
            </a:r>
          </a:p>
          <a:p>
            <a:pPr lvl="1" eaLnBrk="1" hangingPunct="1"/>
            <a:r>
              <a:rPr lang="de-DE" sz="1600" smtClean="0"/>
              <a:t>Thank you letter after departure</a:t>
            </a:r>
          </a:p>
          <a:p>
            <a:pPr lvl="1" eaLnBrk="1" hangingPunct="1"/>
            <a:r>
              <a:rPr lang="de-DE" sz="1600" smtClean="0"/>
              <a:t>Teddy for the children</a:t>
            </a:r>
          </a:p>
          <a:p>
            <a:pPr lvl="1" eaLnBrk="1" hangingPunct="1">
              <a:buFontTx/>
              <a:buNone/>
            </a:pPr>
            <a:r>
              <a:rPr lang="de-DE" sz="1600" smtClean="0"/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E66B6A99-CF91-4094-A2B0-49E518931757}" type="slidenum">
              <a:rPr lang="de-DE"/>
              <a:pPr>
                <a:defRPr/>
              </a:pPr>
              <a:t>6</a:t>
            </a:fld>
            <a:endParaRPr lang="de-DE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92150"/>
            <a:ext cx="8447088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Market segmentation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02250"/>
          </a:xfrm>
        </p:spPr>
        <p:txBody>
          <a:bodyPr/>
          <a:lstStyle/>
          <a:p>
            <a:pPr eaLnBrk="1" hangingPunct="1"/>
            <a:r>
              <a:rPr lang="de-DE" sz="1800" smtClean="0"/>
              <a:t>Potential Guests</a:t>
            </a:r>
          </a:p>
          <a:p>
            <a:pPr lvl="1" eaLnBrk="1" hangingPunct="1"/>
            <a:r>
              <a:rPr lang="de-DE" sz="1600" smtClean="0"/>
              <a:t>Interest, spending power, access</a:t>
            </a:r>
          </a:p>
          <a:p>
            <a:pPr eaLnBrk="1" hangingPunct="1"/>
            <a:r>
              <a:rPr lang="de-DE" sz="1800" smtClean="0"/>
              <a:t>Demand measurement by</a:t>
            </a:r>
          </a:p>
          <a:p>
            <a:pPr lvl="1" eaLnBrk="1" hangingPunct="1"/>
            <a:r>
              <a:rPr lang="de-DE" sz="1600" smtClean="0"/>
              <a:t>Competitors, own company, Research institutes</a:t>
            </a:r>
          </a:p>
          <a:p>
            <a:pPr eaLnBrk="1" hangingPunct="1"/>
            <a:r>
              <a:rPr lang="de-DE" sz="1800" smtClean="0"/>
              <a:t>Prediction of own company Demand</a:t>
            </a:r>
          </a:p>
          <a:p>
            <a:pPr lvl="1" eaLnBrk="1" hangingPunct="1"/>
            <a:r>
              <a:rPr lang="de-DE" sz="1600" smtClean="0"/>
              <a:t>Predicted turnover: Q = n </a:t>
            </a:r>
            <a:r>
              <a:rPr lang="de-DE" sz="1600" smtClean="0">
                <a:cs typeface="Arial" charset="0"/>
              </a:rPr>
              <a:t>∙</a:t>
            </a:r>
            <a:r>
              <a:rPr lang="de-DE" sz="1600" smtClean="0"/>
              <a:t> q </a:t>
            </a:r>
            <a:r>
              <a:rPr lang="de-DE" sz="1600" smtClean="0">
                <a:cs typeface="Arial" charset="0"/>
              </a:rPr>
              <a:t>∙</a:t>
            </a:r>
            <a:r>
              <a:rPr lang="de-DE" sz="1600" smtClean="0"/>
              <a:t> p</a:t>
            </a:r>
          </a:p>
          <a:p>
            <a:pPr lvl="2" eaLnBrk="1" hangingPunct="1"/>
            <a:r>
              <a:rPr lang="de-DE" sz="1400" smtClean="0"/>
              <a:t>Q = accessible potential of market</a:t>
            </a:r>
          </a:p>
          <a:p>
            <a:pPr lvl="2" eaLnBrk="1" hangingPunct="1"/>
            <a:r>
              <a:rPr lang="de-DE" sz="1400" smtClean="0"/>
              <a:t>n = number of guests</a:t>
            </a:r>
          </a:p>
          <a:p>
            <a:pPr lvl="2" eaLnBrk="1" hangingPunct="1"/>
            <a:r>
              <a:rPr lang="de-DE" sz="1400" smtClean="0"/>
              <a:t>q = average sales per guest</a:t>
            </a:r>
          </a:p>
          <a:p>
            <a:pPr lvl="2" eaLnBrk="1" hangingPunct="1"/>
            <a:r>
              <a:rPr lang="de-DE" sz="1400" smtClean="0"/>
              <a:t>p = average price per unit</a:t>
            </a:r>
          </a:p>
          <a:p>
            <a:pPr eaLnBrk="1" hangingPunct="1"/>
            <a:r>
              <a:rPr lang="de-DE" sz="1800" smtClean="0"/>
              <a:t>Classical Segmentation</a:t>
            </a:r>
          </a:p>
          <a:p>
            <a:pPr lvl="1" eaLnBrk="1" hangingPunct="1"/>
            <a:r>
              <a:rPr lang="de-DE" sz="1600" smtClean="0"/>
              <a:t>Geographical, demographical and psychographical</a:t>
            </a:r>
          </a:p>
          <a:p>
            <a:pPr eaLnBrk="1" hangingPunct="1"/>
            <a:r>
              <a:rPr lang="de-DE" sz="1800" smtClean="0"/>
              <a:t>Postmodern Segmentierung </a:t>
            </a:r>
          </a:p>
          <a:p>
            <a:pPr lvl="1" eaLnBrk="1" hangingPunct="1"/>
            <a:r>
              <a:rPr lang="de-DE" sz="1600" smtClean="0"/>
              <a:t>Lifestyle, activities, milieus</a:t>
            </a:r>
            <a:endParaRPr lang="de-DE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9CAC757C-A6B2-4C07-B5B3-3FC3B6D17AC4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92150"/>
            <a:ext cx="8447088" cy="533400"/>
          </a:xfrm>
        </p:spPr>
        <p:txBody>
          <a:bodyPr/>
          <a:lstStyle/>
          <a:p>
            <a:pPr eaLnBrk="1" hangingPunct="1"/>
            <a:r>
              <a:rPr lang="de-DE" sz="2800" smtClean="0"/>
              <a:t>Market segmentation</a:t>
            </a:r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02250"/>
          </a:xfrm>
        </p:spPr>
        <p:txBody>
          <a:bodyPr/>
          <a:lstStyle/>
          <a:p>
            <a:pPr eaLnBrk="1" hangingPunct="1"/>
            <a:r>
              <a:rPr lang="de-DE" sz="1400" smtClean="0">
                <a:hlinkClick r:id="rId2"/>
              </a:rPr>
              <a:t>http://www.sinus-sociovision.de/</a:t>
            </a:r>
            <a:endParaRPr lang="de-DE" sz="1400" smtClean="0"/>
          </a:p>
          <a:p>
            <a:pPr eaLnBrk="1" hangingPunct="1"/>
            <a:endParaRPr lang="de-DE" sz="1400" smtClean="0"/>
          </a:p>
        </p:txBody>
      </p:sp>
      <p:pic>
        <p:nvPicPr>
          <p:cNvPr id="40967" name="Grafik 6" descr="kartoffel_de_07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1524000"/>
            <a:ext cx="74866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205D288D-4CC9-47A5-A3E8-70BB5DA7239E}" type="slidenum">
              <a:rPr lang="de-DE"/>
              <a:pPr>
                <a:defRPr/>
              </a:pPr>
              <a:t>8</a:t>
            </a:fld>
            <a:endParaRPr lang="de-DE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800" smtClean="0"/>
              <a:t>Market research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686800" cy="5184775"/>
          </a:xfrm>
        </p:spPr>
        <p:txBody>
          <a:bodyPr/>
          <a:lstStyle/>
          <a:p>
            <a:pPr eaLnBrk="1" hangingPunct="1"/>
            <a:r>
              <a:rPr lang="de-DE" smtClean="0"/>
              <a:t>Primary research</a:t>
            </a:r>
          </a:p>
          <a:p>
            <a:pPr lvl="1" eaLnBrk="1" hangingPunct="1"/>
            <a:r>
              <a:rPr lang="de-DE" sz="1800" smtClean="0"/>
              <a:t>Own research (company or Institute)</a:t>
            </a:r>
          </a:p>
          <a:p>
            <a:pPr lvl="2" eaLnBrk="1" hangingPunct="1"/>
            <a:r>
              <a:rPr lang="de-DE" smtClean="0"/>
              <a:t>Surveys</a:t>
            </a:r>
          </a:p>
          <a:p>
            <a:pPr lvl="2" eaLnBrk="1" hangingPunct="1"/>
            <a:r>
              <a:rPr lang="de-DE" smtClean="0"/>
              <a:t>Observation</a:t>
            </a:r>
          </a:p>
          <a:p>
            <a:pPr lvl="2" eaLnBrk="1" hangingPunct="1"/>
            <a:r>
              <a:rPr lang="de-DE" smtClean="0"/>
              <a:t>Experiment</a:t>
            </a:r>
          </a:p>
          <a:p>
            <a:pPr lvl="2" eaLnBrk="1" hangingPunct="1"/>
            <a:r>
              <a:rPr lang="de-DE" smtClean="0"/>
              <a:t>Reporting</a:t>
            </a:r>
          </a:p>
          <a:p>
            <a:pPr lvl="3" eaLnBrk="1" hangingPunct="1">
              <a:buFontTx/>
              <a:buNone/>
            </a:pPr>
            <a:r>
              <a:rPr lang="de-DE" smtClean="0"/>
              <a:t> </a:t>
            </a:r>
          </a:p>
          <a:p>
            <a:pPr eaLnBrk="1" hangingPunct="1"/>
            <a:r>
              <a:rPr lang="de-DE" smtClean="0"/>
              <a:t>Secundary research</a:t>
            </a:r>
          </a:p>
          <a:p>
            <a:pPr lvl="1" eaLnBrk="1" hangingPunct="1"/>
            <a:r>
              <a:rPr lang="de-DE" sz="1800" smtClean="0"/>
              <a:t>Internal Sources</a:t>
            </a:r>
          </a:p>
          <a:p>
            <a:pPr lvl="1" eaLnBrk="1" hangingPunct="1"/>
            <a:r>
              <a:rPr lang="de-DE" sz="1800" smtClean="0"/>
              <a:t>External Sources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               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6153136B-3C2C-4BCB-B34F-459721F90D61}" type="slidenum">
              <a:rPr lang="de-DE"/>
              <a:pPr>
                <a:defRPr/>
              </a:pPr>
              <a:t>9</a:t>
            </a:fld>
            <a:endParaRPr lang="de-DE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664575" cy="533400"/>
          </a:xfrm>
        </p:spPr>
        <p:txBody>
          <a:bodyPr/>
          <a:lstStyle/>
          <a:p>
            <a:pPr eaLnBrk="1" hangingPunct="1"/>
            <a:r>
              <a:rPr lang="de-DE" sz="2800" dirty="0" smtClean="0"/>
              <a:t>Trends in </a:t>
            </a:r>
            <a:r>
              <a:rPr lang="de-DE" sz="2800" dirty="0" err="1" smtClean="0"/>
              <a:t>customer</a:t>
            </a:r>
            <a:r>
              <a:rPr lang="de-DE" sz="2800" dirty="0" smtClean="0"/>
              <a:t> </a:t>
            </a:r>
            <a:r>
              <a:rPr lang="de-DE" sz="2800" dirty="0" err="1" smtClean="0"/>
              <a:t>behaviour</a:t>
            </a:r>
            <a:r>
              <a:rPr lang="de-DE" sz="2800" dirty="0" smtClean="0"/>
              <a:t> in </a:t>
            </a:r>
            <a:r>
              <a:rPr lang="de-DE" sz="2800" dirty="0" err="1" smtClean="0"/>
              <a:t>hospitality</a:t>
            </a:r>
            <a:endParaRPr lang="de-DE" sz="2800" dirty="0" smtClean="0"/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00174"/>
            <a:ext cx="8686800" cy="4595826"/>
          </a:xfrm>
        </p:spPr>
        <p:txBody>
          <a:bodyPr/>
          <a:lstStyle/>
          <a:p>
            <a:pPr eaLnBrk="1" hangingPunct="1">
              <a:spcAft>
                <a:spcPct val="25000"/>
              </a:spcAft>
            </a:pPr>
            <a:r>
              <a:rPr lang="de-DE" dirty="0" smtClean="0"/>
              <a:t>1. </a:t>
            </a:r>
            <a:r>
              <a:rPr lang="de-DE" dirty="0" err="1" smtClean="0"/>
              <a:t>Changing</a:t>
            </a:r>
            <a:r>
              <a:rPr lang="de-DE" dirty="0" smtClean="0"/>
              <a:t> </a:t>
            </a:r>
            <a:r>
              <a:rPr lang="de-DE" dirty="0" err="1" smtClean="0"/>
              <a:t>customer</a:t>
            </a:r>
            <a:r>
              <a:rPr lang="de-DE" dirty="0" smtClean="0"/>
              <a:t> </a:t>
            </a:r>
            <a:r>
              <a:rPr lang="de-DE" dirty="0" err="1" smtClean="0"/>
              <a:t>profile</a:t>
            </a:r>
            <a:r>
              <a:rPr lang="de-DE" dirty="0" smtClean="0"/>
              <a:t> </a:t>
            </a:r>
          </a:p>
          <a:p>
            <a:pPr eaLnBrk="1" hangingPunct="1">
              <a:spcAft>
                <a:spcPct val="25000"/>
              </a:spcAft>
            </a:pPr>
            <a:r>
              <a:rPr lang="de-DE" dirty="0" smtClean="0"/>
              <a:t>2. </a:t>
            </a:r>
            <a:r>
              <a:rPr lang="de-DE" dirty="0" err="1" smtClean="0"/>
              <a:t>Shifting</a:t>
            </a:r>
            <a:r>
              <a:rPr lang="de-DE" dirty="0" smtClean="0"/>
              <a:t> </a:t>
            </a:r>
            <a:r>
              <a:rPr lang="de-DE" dirty="0" err="1" smtClean="0"/>
              <a:t>consumption</a:t>
            </a:r>
            <a:r>
              <a:rPr lang="de-DE" dirty="0" smtClean="0"/>
              <a:t> </a:t>
            </a:r>
            <a:r>
              <a:rPr lang="de-DE" dirty="0" err="1" smtClean="0"/>
              <a:t>pattern</a:t>
            </a:r>
            <a:r>
              <a:rPr lang="de-DE" dirty="0" smtClean="0"/>
              <a:t> </a:t>
            </a:r>
          </a:p>
          <a:p>
            <a:pPr eaLnBrk="1" hangingPunct="1">
              <a:spcAft>
                <a:spcPct val="25000"/>
              </a:spcAft>
            </a:pPr>
            <a:r>
              <a:rPr lang="de-DE" dirty="0" smtClean="0"/>
              <a:t>3. </a:t>
            </a:r>
            <a:r>
              <a:rPr lang="de-DE" dirty="0" err="1" smtClean="0"/>
              <a:t>Intensifying</a:t>
            </a:r>
            <a:r>
              <a:rPr lang="de-DE" dirty="0" smtClean="0"/>
              <a:t> </a:t>
            </a:r>
            <a:r>
              <a:rPr lang="de-DE" dirty="0" err="1" smtClean="0"/>
              <a:t>competition</a:t>
            </a:r>
            <a:r>
              <a:rPr lang="de-DE" dirty="0" smtClean="0"/>
              <a:t>  / </a:t>
            </a:r>
            <a:r>
              <a:rPr lang="de-DE" dirty="0" err="1" smtClean="0"/>
              <a:t>continuing</a:t>
            </a:r>
            <a:r>
              <a:rPr lang="de-DE" dirty="0" smtClean="0"/>
              <a:t> </a:t>
            </a:r>
            <a:r>
              <a:rPr lang="de-DE" dirty="0" err="1" smtClean="0"/>
              <a:t>consolidation</a:t>
            </a:r>
            <a:endParaRPr lang="de-DE" dirty="0" smtClean="0"/>
          </a:p>
          <a:p>
            <a:pPr eaLnBrk="1" hangingPunct="1">
              <a:spcAft>
                <a:spcPct val="25000"/>
              </a:spcAft>
            </a:pPr>
            <a:r>
              <a:rPr lang="de-DE" dirty="0" smtClean="0"/>
              <a:t>4. </a:t>
            </a:r>
            <a:r>
              <a:rPr lang="de-DE" dirty="0" err="1" smtClean="0"/>
              <a:t>Growing</a:t>
            </a:r>
            <a:r>
              <a:rPr lang="de-DE" dirty="0" smtClean="0"/>
              <a:t> </a:t>
            </a:r>
            <a:r>
              <a:rPr lang="de-DE" dirty="0" err="1" smtClean="0"/>
              <a:t>segmentation</a:t>
            </a:r>
            <a:r>
              <a:rPr lang="de-DE" dirty="0" smtClean="0"/>
              <a:t> </a:t>
            </a:r>
          </a:p>
          <a:p>
            <a:pPr eaLnBrk="1" hangingPunct="1">
              <a:spcAft>
                <a:spcPct val="25000"/>
              </a:spcAft>
            </a:pPr>
            <a:r>
              <a:rPr lang="de-DE" dirty="0" smtClean="0"/>
              <a:t>5. </a:t>
            </a:r>
            <a:r>
              <a:rPr lang="de-DE" dirty="0" err="1" smtClean="0"/>
              <a:t>Escalating</a:t>
            </a:r>
            <a:r>
              <a:rPr lang="de-DE" dirty="0" smtClean="0"/>
              <a:t> </a:t>
            </a:r>
            <a:r>
              <a:rPr lang="de-DE" dirty="0" err="1" smtClean="0"/>
              <a:t>concern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safety</a:t>
            </a:r>
            <a:r>
              <a:rPr lang="de-DE" dirty="0" smtClean="0"/>
              <a:t> / </a:t>
            </a:r>
            <a:r>
              <a:rPr lang="de-DE" dirty="0" err="1" smtClean="0"/>
              <a:t>security</a:t>
            </a:r>
            <a:r>
              <a:rPr lang="de-DE" dirty="0" smtClean="0"/>
              <a:t> </a:t>
            </a:r>
          </a:p>
          <a:p>
            <a:pPr eaLnBrk="1" hangingPunct="1">
              <a:spcAft>
                <a:spcPct val="25000"/>
              </a:spcAft>
            </a:pPr>
            <a:r>
              <a:rPr lang="de-DE" dirty="0" smtClean="0"/>
              <a:t>6. </a:t>
            </a:r>
            <a:r>
              <a:rPr lang="de-DE" dirty="0" err="1" smtClean="0"/>
              <a:t>Increasing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r>
              <a:rPr lang="de-DE" dirty="0" smtClean="0"/>
              <a:t> </a:t>
            </a:r>
            <a:r>
              <a:rPr lang="de-DE" dirty="0" err="1" smtClean="0"/>
              <a:t>orientation</a:t>
            </a:r>
            <a:r>
              <a:rPr lang="de-DE" dirty="0" smtClean="0"/>
              <a:t> </a:t>
            </a:r>
          </a:p>
          <a:p>
            <a:pPr eaLnBrk="1" hangingPunct="1">
              <a:spcAft>
                <a:spcPct val="25000"/>
              </a:spcAft>
            </a:pPr>
            <a:r>
              <a:rPr lang="de-DE" dirty="0" smtClean="0"/>
              <a:t>7. </a:t>
            </a:r>
            <a:r>
              <a:rPr lang="de-DE" dirty="0" err="1" smtClean="0"/>
              <a:t>Increasing</a:t>
            </a:r>
            <a:r>
              <a:rPr lang="de-DE" dirty="0" smtClean="0"/>
              <a:t> </a:t>
            </a:r>
            <a:r>
              <a:rPr lang="de-DE" dirty="0" err="1" smtClean="0"/>
              <a:t>influence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internet</a:t>
            </a:r>
            <a:r>
              <a:rPr lang="de-DE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twurfsvorlage">
  <a:themeElements>
    <a:clrScheme name="Entwurfsvorlag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ntwurfsvorlage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ntwurfsvorla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wurfsvorla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wurfsvorla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wurfsvorla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wurfsvorl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wurfsvorl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wurfsvorl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C:\Dokumente und Einstellungen\waldemarb\Anwendungsdaten\Microsoft\Vorlagen\Entwurfsvorlage.pot</Template>
  <TotalTime>0</TotalTime>
  <Words>918</Words>
  <Application>Microsoft PowerPoint</Application>
  <PresentationFormat>Bildschirmpräsentation (4:3)</PresentationFormat>
  <Paragraphs>310</Paragraphs>
  <Slides>27</Slides>
  <Notes>2</Notes>
  <HiddenSlides>3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29" baseType="lpstr">
      <vt:lpstr>Entwurfsvorlage</vt:lpstr>
      <vt:lpstr>Diagramm</vt:lpstr>
      <vt:lpstr>Marketing in hospitality </vt:lpstr>
      <vt:lpstr>Marketing </vt:lpstr>
      <vt:lpstr>Marketing – Specifics of service marketing </vt:lpstr>
      <vt:lpstr>Marketing challenges</vt:lpstr>
      <vt:lpstr>Customer Retention as Marketing task</vt:lpstr>
      <vt:lpstr>Market segmentation</vt:lpstr>
      <vt:lpstr>Market segmentation</vt:lpstr>
      <vt:lpstr>Market research</vt:lpstr>
      <vt:lpstr>Trends in customer behaviour in hospitality</vt:lpstr>
      <vt:lpstr>Marketing instruments &amp; Marketing mix</vt:lpstr>
      <vt:lpstr>Internal and external Marketing</vt:lpstr>
      <vt:lpstr>Marketing planning </vt:lpstr>
      <vt:lpstr>Marketing for Hospitality companies </vt:lpstr>
      <vt:lpstr>Brand loyalty and customer retention</vt:lpstr>
      <vt:lpstr>Brand loyalty</vt:lpstr>
      <vt:lpstr>Brand loyalty </vt:lpstr>
      <vt:lpstr>Customer loyalty</vt:lpstr>
      <vt:lpstr>Customer retention</vt:lpstr>
      <vt:lpstr>Customer loyalty</vt:lpstr>
      <vt:lpstr>Folie 20</vt:lpstr>
      <vt:lpstr>Wellness and hospitality  </vt:lpstr>
      <vt:lpstr> Wellness in Hotels </vt:lpstr>
      <vt:lpstr>Wellness in different types of hotels</vt:lpstr>
      <vt:lpstr>Occupancy rates of rooms in hotels with Wellness offers</vt:lpstr>
      <vt:lpstr>Age structure of guests in German wellness hotels</vt:lpstr>
      <vt:lpstr>Starting a new business in the hospitality sector</vt:lpstr>
      <vt:lpstr>Becoming an Entrepreneur</vt:lpstr>
    </vt:vector>
  </TitlesOfParts>
  <Company>Institut für Berufsbildung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waldemarB</dc:creator>
  <cp:lastModifiedBy>Arlt</cp:lastModifiedBy>
  <cp:revision>1123</cp:revision>
  <dcterms:created xsi:type="dcterms:W3CDTF">2004-02-23T15:13:01Z</dcterms:created>
  <dcterms:modified xsi:type="dcterms:W3CDTF">2007-12-08T12:14:59Z</dcterms:modified>
</cp:coreProperties>
</file>