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doc" ContentType="application/msword"/>
  <Override PartName="/ppt/diagrams/layout1.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0"/>
  </p:notesMasterIdLst>
  <p:handoutMasterIdLst>
    <p:handoutMasterId r:id="rId101"/>
  </p:handoutMasterIdLst>
  <p:sldIdLst>
    <p:sldId id="256" r:id="rId2"/>
    <p:sldId id="265" r:id="rId3"/>
    <p:sldId id="670" r:id="rId4"/>
    <p:sldId id="671" r:id="rId5"/>
    <p:sldId id="672" r:id="rId6"/>
    <p:sldId id="676" r:id="rId7"/>
    <p:sldId id="314" r:id="rId8"/>
    <p:sldId id="365" r:id="rId9"/>
    <p:sldId id="389" r:id="rId10"/>
    <p:sldId id="376" r:id="rId11"/>
    <p:sldId id="297" r:id="rId12"/>
    <p:sldId id="375" r:id="rId13"/>
    <p:sldId id="366" r:id="rId14"/>
    <p:sldId id="323" r:id="rId15"/>
    <p:sldId id="369" r:id="rId16"/>
    <p:sldId id="507" r:id="rId17"/>
    <p:sldId id="520" r:id="rId18"/>
    <p:sldId id="523" r:id="rId19"/>
    <p:sldId id="524" r:id="rId20"/>
    <p:sldId id="525" r:id="rId21"/>
    <p:sldId id="526" r:id="rId22"/>
    <p:sldId id="521" r:id="rId23"/>
    <p:sldId id="522" r:id="rId24"/>
    <p:sldId id="374" r:id="rId25"/>
    <p:sldId id="370" r:id="rId26"/>
    <p:sldId id="371" r:id="rId27"/>
    <p:sldId id="372" r:id="rId28"/>
    <p:sldId id="316" r:id="rId29"/>
    <p:sldId id="345" r:id="rId30"/>
    <p:sldId id="328" r:id="rId31"/>
    <p:sldId id="330" r:id="rId32"/>
    <p:sldId id="404" r:id="rId33"/>
    <p:sldId id="405" r:id="rId34"/>
    <p:sldId id="406" r:id="rId35"/>
    <p:sldId id="407" r:id="rId36"/>
    <p:sldId id="408" r:id="rId37"/>
    <p:sldId id="409" r:id="rId38"/>
    <p:sldId id="410" r:id="rId39"/>
    <p:sldId id="411" r:id="rId40"/>
    <p:sldId id="438" r:id="rId41"/>
    <p:sldId id="439" r:id="rId42"/>
    <p:sldId id="440" r:id="rId43"/>
    <p:sldId id="441" r:id="rId44"/>
    <p:sldId id="442" r:id="rId45"/>
    <p:sldId id="443" r:id="rId46"/>
    <p:sldId id="412" r:id="rId47"/>
    <p:sldId id="678" r:id="rId48"/>
    <p:sldId id="677" r:id="rId49"/>
    <p:sldId id="679" r:id="rId50"/>
    <p:sldId id="675" r:id="rId51"/>
    <p:sldId id="274" r:id="rId52"/>
    <p:sldId id="319" r:id="rId53"/>
    <p:sldId id="320" r:id="rId54"/>
    <p:sldId id="321" r:id="rId55"/>
    <p:sldId id="418" r:id="rId56"/>
    <p:sldId id="420" r:id="rId57"/>
    <p:sldId id="273" r:id="rId58"/>
    <p:sldId id="276" r:id="rId59"/>
    <p:sldId id="298" r:id="rId60"/>
    <p:sldId id="682" r:id="rId61"/>
    <p:sldId id="422" r:id="rId62"/>
    <p:sldId id="680" r:id="rId63"/>
    <p:sldId id="681" r:id="rId64"/>
    <p:sldId id="684" r:id="rId65"/>
    <p:sldId id="683" r:id="rId66"/>
    <p:sldId id="436" r:id="rId67"/>
    <p:sldId id="686" r:id="rId68"/>
    <p:sldId id="685" r:id="rId69"/>
    <p:sldId id="687" r:id="rId70"/>
    <p:sldId id="688" r:id="rId71"/>
    <p:sldId id="506" r:id="rId72"/>
    <p:sldId id="377" r:id="rId73"/>
    <p:sldId id="380" r:id="rId74"/>
    <p:sldId id="381" r:id="rId75"/>
    <p:sldId id="382" r:id="rId76"/>
    <p:sldId id="383" r:id="rId77"/>
    <p:sldId id="384" r:id="rId78"/>
    <p:sldId id="385" r:id="rId79"/>
    <p:sldId id="508" r:id="rId80"/>
    <p:sldId id="510" r:id="rId81"/>
    <p:sldId id="386" r:id="rId82"/>
    <p:sldId id="387" r:id="rId83"/>
    <p:sldId id="388" r:id="rId84"/>
    <p:sldId id="563" r:id="rId85"/>
    <p:sldId id="564" r:id="rId86"/>
    <p:sldId id="689" r:id="rId87"/>
    <p:sldId id="690" r:id="rId88"/>
    <p:sldId id="392" r:id="rId89"/>
    <p:sldId id="465" r:id="rId90"/>
    <p:sldId id="466" r:id="rId91"/>
    <p:sldId id="463" r:id="rId92"/>
    <p:sldId id="674" r:id="rId93"/>
    <p:sldId id="467" r:id="rId94"/>
    <p:sldId id="468" r:id="rId95"/>
    <p:sldId id="565" r:id="rId96"/>
    <p:sldId id="566" r:id="rId97"/>
    <p:sldId id="568" r:id="rId98"/>
    <p:sldId id="691" r:id="rId99"/>
  </p:sldIdLst>
  <p:sldSz cx="9144000" cy="6858000" type="screen4x3"/>
  <p:notesSz cx="6724650" cy="9774238"/>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96969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4615" autoAdjust="0"/>
    <p:restoredTop sz="86391" autoAdjust="0"/>
  </p:normalViewPr>
  <p:slideViewPr>
    <p:cSldViewPr>
      <p:cViewPr>
        <p:scale>
          <a:sx n="100" d="100"/>
          <a:sy n="100" d="100"/>
        </p:scale>
        <p:origin x="-24" y="78"/>
      </p:cViewPr>
      <p:guideLst>
        <p:guide orient="horz" pos="2160"/>
        <p:guide pos="2880"/>
      </p:guideLst>
    </p:cSldViewPr>
  </p:slideViewPr>
  <p:outlineViewPr>
    <p:cViewPr>
      <p:scale>
        <a:sx n="33" d="100"/>
        <a:sy n="33" d="100"/>
      </p:scale>
      <p:origin x="0" y="654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Lst>
  </p:outlineViewPr>
  <p:notesTextViewPr>
    <p:cViewPr>
      <p:scale>
        <a:sx n="100" d="100"/>
        <a:sy n="100" d="100"/>
      </p:scale>
      <p:origin x="0" y="0"/>
    </p:cViewPr>
  </p:notesTextViewPr>
  <p:sorterViewPr>
    <p:cViewPr>
      <p:scale>
        <a:sx n="66" d="100"/>
        <a:sy n="66" d="100"/>
      </p:scale>
      <p:origin x="0" y="55764"/>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notesMaster" Target="notesMasters/notesMaster1.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_rels/viewProps.xml.rels><?xml version="1.0" encoding="UTF-8" standalone="yes"?>
<Relationships xmlns="http://schemas.openxmlformats.org/package/2006/relationships"><Relationship Id="rId13" Type="http://schemas.openxmlformats.org/officeDocument/2006/relationships/slide" Target="slides/slide31.xml"/><Relationship Id="rId18" Type="http://schemas.openxmlformats.org/officeDocument/2006/relationships/slide" Target="slides/slide36.xml"/><Relationship Id="rId26" Type="http://schemas.openxmlformats.org/officeDocument/2006/relationships/slide" Target="slides/slide44.xml"/><Relationship Id="rId39" Type="http://schemas.openxmlformats.org/officeDocument/2006/relationships/slide" Target="slides/slide61.xml"/><Relationship Id="rId21" Type="http://schemas.openxmlformats.org/officeDocument/2006/relationships/slide" Target="slides/slide39.xml"/><Relationship Id="rId34" Type="http://schemas.openxmlformats.org/officeDocument/2006/relationships/slide" Target="slides/slide55.xml"/><Relationship Id="rId42" Type="http://schemas.openxmlformats.org/officeDocument/2006/relationships/slide" Target="slides/slide64.xml"/><Relationship Id="rId47" Type="http://schemas.openxmlformats.org/officeDocument/2006/relationships/slide" Target="slides/slide70.xml"/><Relationship Id="rId50" Type="http://schemas.openxmlformats.org/officeDocument/2006/relationships/slide" Target="slides/slide74.xml"/><Relationship Id="rId55" Type="http://schemas.openxmlformats.org/officeDocument/2006/relationships/slide" Target="slides/slide79.xml"/><Relationship Id="rId63" Type="http://schemas.openxmlformats.org/officeDocument/2006/relationships/slide" Target="slides/slide88.xml"/><Relationship Id="rId68" Type="http://schemas.openxmlformats.org/officeDocument/2006/relationships/slide" Target="slides/slide94.xml"/><Relationship Id="rId7" Type="http://schemas.openxmlformats.org/officeDocument/2006/relationships/slide" Target="slides/slide24.xml"/><Relationship Id="rId71" Type="http://schemas.openxmlformats.org/officeDocument/2006/relationships/slide" Target="slides/slide97.xml"/><Relationship Id="rId2" Type="http://schemas.openxmlformats.org/officeDocument/2006/relationships/slide" Target="slides/slide2.xml"/><Relationship Id="rId16" Type="http://schemas.openxmlformats.org/officeDocument/2006/relationships/slide" Target="slides/slide34.xml"/><Relationship Id="rId29" Type="http://schemas.openxmlformats.org/officeDocument/2006/relationships/slide" Target="slides/slide47.xml"/><Relationship Id="rId1" Type="http://schemas.openxmlformats.org/officeDocument/2006/relationships/slide" Target="slides/slide1.xml"/><Relationship Id="rId6" Type="http://schemas.openxmlformats.org/officeDocument/2006/relationships/slide" Target="slides/slide15.xml"/><Relationship Id="rId11" Type="http://schemas.openxmlformats.org/officeDocument/2006/relationships/slide" Target="slides/slide28.xml"/><Relationship Id="rId24" Type="http://schemas.openxmlformats.org/officeDocument/2006/relationships/slide" Target="slides/slide42.xml"/><Relationship Id="rId32" Type="http://schemas.openxmlformats.org/officeDocument/2006/relationships/slide" Target="slides/slide51.xml"/><Relationship Id="rId37" Type="http://schemas.openxmlformats.org/officeDocument/2006/relationships/slide" Target="slides/slide59.xml"/><Relationship Id="rId40" Type="http://schemas.openxmlformats.org/officeDocument/2006/relationships/slide" Target="slides/slide62.xml"/><Relationship Id="rId45" Type="http://schemas.openxmlformats.org/officeDocument/2006/relationships/slide" Target="slides/slide68.xml"/><Relationship Id="rId53" Type="http://schemas.openxmlformats.org/officeDocument/2006/relationships/slide" Target="slides/slide77.xml"/><Relationship Id="rId58" Type="http://schemas.openxmlformats.org/officeDocument/2006/relationships/slide" Target="slides/slide82.xml"/><Relationship Id="rId66" Type="http://schemas.openxmlformats.org/officeDocument/2006/relationships/slide" Target="slides/slide92.xml"/><Relationship Id="rId5" Type="http://schemas.openxmlformats.org/officeDocument/2006/relationships/slide" Target="slides/slide13.xml"/><Relationship Id="rId15" Type="http://schemas.openxmlformats.org/officeDocument/2006/relationships/slide" Target="slides/slide33.xml"/><Relationship Id="rId23" Type="http://schemas.openxmlformats.org/officeDocument/2006/relationships/slide" Target="slides/slide41.xml"/><Relationship Id="rId28" Type="http://schemas.openxmlformats.org/officeDocument/2006/relationships/slide" Target="slides/slide46.xml"/><Relationship Id="rId36" Type="http://schemas.openxmlformats.org/officeDocument/2006/relationships/slide" Target="slides/slide57.xml"/><Relationship Id="rId49" Type="http://schemas.openxmlformats.org/officeDocument/2006/relationships/slide" Target="slides/slide72.xml"/><Relationship Id="rId57" Type="http://schemas.openxmlformats.org/officeDocument/2006/relationships/slide" Target="slides/slide81.xml"/><Relationship Id="rId61" Type="http://schemas.openxmlformats.org/officeDocument/2006/relationships/slide" Target="slides/slide85.xml"/><Relationship Id="rId10" Type="http://schemas.openxmlformats.org/officeDocument/2006/relationships/slide" Target="slides/slide27.xml"/><Relationship Id="rId19" Type="http://schemas.openxmlformats.org/officeDocument/2006/relationships/slide" Target="slides/slide37.xml"/><Relationship Id="rId31" Type="http://schemas.openxmlformats.org/officeDocument/2006/relationships/slide" Target="slides/slide49.xml"/><Relationship Id="rId44" Type="http://schemas.openxmlformats.org/officeDocument/2006/relationships/slide" Target="slides/slide67.xml"/><Relationship Id="rId52" Type="http://schemas.openxmlformats.org/officeDocument/2006/relationships/slide" Target="slides/slide76.xml"/><Relationship Id="rId60" Type="http://schemas.openxmlformats.org/officeDocument/2006/relationships/slide" Target="slides/slide84.xml"/><Relationship Id="rId65" Type="http://schemas.openxmlformats.org/officeDocument/2006/relationships/slide" Target="slides/slide90.xml"/><Relationship Id="rId4" Type="http://schemas.openxmlformats.org/officeDocument/2006/relationships/slide" Target="slides/slide4.xml"/><Relationship Id="rId9" Type="http://schemas.openxmlformats.org/officeDocument/2006/relationships/slide" Target="slides/slide26.xml"/><Relationship Id="rId14" Type="http://schemas.openxmlformats.org/officeDocument/2006/relationships/slide" Target="slides/slide32.xml"/><Relationship Id="rId22" Type="http://schemas.openxmlformats.org/officeDocument/2006/relationships/slide" Target="slides/slide40.xml"/><Relationship Id="rId27" Type="http://schemas.openxmlformats.org/officeDocument/2006/relationships/slide" Target="slides/slide45.xml"/><Relationship Id="rId30" Type="http://schemas.openxmlformats.org/officeDocument/2006/relationships/slide" Target="slides/slide48.xml"/><Relationship Id="rId35" Type="http://schemas.openxmlformats.org/officeDocument/2006/relationships/slide" Target="slides/slide56.xml"/><Relationship Id="rId43" Type="http://schemas.openxmlformats.org/officeDocument/2006/relationships/slide" Target="slides/slide66.xml"/><Relationship Id="rId48" Type="http://schemas.openxmlformats.org/officeDocument/2006/relationships/slide" Target="slides/slide71.xml"/><Relationship Id="rId56" Type="http://schemas.openxmlformats.org/officeDocument/2006/relationships/slide" Target="slides/slide80.xml"/><Relationship Id="rId64" Type="http://schemas.openxmlformats.org/officeDocument/2006/relationships/slide" Target="slides/slide89.xml"/><Relationship Id="rId69" Type="http://schemas.openxmlformats.org/officeDocument/2006/relationships/slide" Target="slides/slide95.xml"/><Relationship Id="rId8" Type="http://schemas.openxmlformats.org/officeDocument/2006/relationships/slide" Target="slides/slide25.xml"/><Relationship Id="rId51" Type="http://schemas.openxmlformats.org/officeDocument/2006/relationships/slide" Target="slides/slide75.xml"/><Relationship Id="rId3" Type="http://schemas.openxmlformats.org/officeDocument/2006/relationships/slide" Target="slides/slide3.xml"/><Relationship Id="rId12" Type="http://schemas.openxmlformats.org/officeDocument/2006/relationships/slide" Target="slides/slide30.xml"/><Relationship Id="rId17" Type="http://schemas.openxmlformats.org/officeDocument/2006/relationships/slide" Target="slides/slide35.xml"/><Relationship Id="rId25" Type="http://schemas.openxmlformats.org/officeDocument/2006/relationships/slide" Target="slides/slide43.xml"/><Relationship Id="rId33" Type="http://schemas.openxmlformats.org/officeDocument/2006/relationships/slide" Target="slides/slide54.xml"/><Relationship Id="rId38" Type="http://schemas.openxmlformats.org/officeDocument/2006/relationships/slide" Target="slides/slide60.xml"/><Relationship Id="rId46" Type="http://schemas.openxmlformats.org/officeDocument/2006/relationships/slide" Target="slides/slide69.xml"/><Relationship Id="rId59" Type="http://schemas.openxmlformats.org/officeDocument/2006/relationships/slide" Target="slides/slide83.xml"/><Relationship Id="rId67" Type="http://schemas.openxmlformats.org/officeDocument/2006/relationships/slide" Target="slides/slide93.xml"/><Relationship Id="rId20" Type="http://schemas.openxmlformats.org/officeDocument/2006/relationships/slide" Target="slides/slide38.xml"/><Relationship Id="rId41" Type="http://schemas.openxmlformats.org/officeDocument/2006/relationships/slide" Target="slides/slide63.xml"/><Relationship Id="rId54" Type="http://schemas.openxmlformats.org/officeDocument/2006/relationships/slide" Target="slides/slide78.xml"/><Relationship Id="rId62" Type="http://schemas.openxmlformats.org/officeDocument/2006/relationships/slide" Target="slides/slide86.xml"/><Relationship Id="rId70" Type="http://schemas.openxmlformats.org/officeDocument/2006/relationships/slide" Target="slides/slide9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07D2A2-0717-4E1E-917B-C7DF29498024}" type="doc">
      <dgm:prSet loTypeId="urn:microsoft.com/office/officeart/2005/8/layout/orgChart1" loCatId="hierarchy" qsTypeId="urn:microsoft.com/office/officeart/2005/8/quickstyle/simple1" qsCatId="simple" csTypeId="urn:microsoft.com/office/officeart/2005/8/colors/accent1_2" csCatId="accent1" phldr="1"/>
      <dgm:spPr/>
    </dgm:pt>
    <dgm:pt modelId="{367614FA-5A80-4773-9FFD-C26D4CF91AA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Management</a:t>
          </a:r>
          <a:endParaRPr kumimoji="0" lang="de-DE" b="0" i="0" u="none" strike="noStrike" cap="none" normalizeH="0" baseline="0" dirty="0" smtClean="0">
            <a:ln>
              <a:noFill/>
            </a:ln>
            <a:solidFill>
              <a:schemeClr val="tx1"/>
            </a:solidFill>
            <a:effectLst/>
            <a:latin typeface="Arial" pitchFamily="34" charset="0"/>
          </a:endParaRPr>
        </a:p>
      </dgm:t>
    </dgm:pt>
    <dgm:pt modelId="{55A5EF32-AA8F-4BF5-A5C8-15A0C7760F4F}" type="parTrans" cxnId="{A61919E9-4443-4B18-BC07-27A5AAF4A297}">
      <dgm:prSet/>
      <dgm:spPr/>
    </dgm:pt>
    <dgm:pt modelId="{854E9927-AE82-496B-ACA9-FBBDA93E4D31}" type="sibTrans" cxnId="{A61919E9-4443-4B18-BC07-27A5AAF4A297}">
      <dgm:prSet/>
      <dgm:spPr/>
    </dgm:pt>
    <dgm:pt modelId="{C1796E6C-A60B-47D2-9F41-C5F31497001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Food </a:t>
          </a:r>
          <a:r>
            <a:rPr kumimoji="0" lang="de-DE" b="1" i="0" u="none" strike="noStrike" cap="none" normalizeH="0" baseline="0" dirty="0" err="1" smtClean="0">
              <a:ln>
                <a:noFill/>
              </a:ln>
              <a:solidFill>
                <a:schemeClr val="tx1"/>
              </a:solidFill>
              <a:effectLst/>
              <a:latin typeface="Arial" pitchFamily="34" charset="0"/>
            </a:rPr>
            <a:t>and</a:t>
          </a:r>
          <a:r>
            <a:rPr kumimoji="0" lang="de-DE" b="1" i="0" u="none" strike="noStrike" cap="none" normalizeH="0" baseline="0" dirty="0" smtClean="0">
              <a:ln>
                <a:noFill/>
              </a:ln>
              <a:solidFill>
                <a:schemeClr val="tx1"/>
              </a:solidFill>
              <a:effectLst/>
              <a:latin typeface="Arial" pitchFamily="34" charset="0"/>
            </a:rPr>
            <a:t> </a:t>
          </a:r>
          <a:r>
            <a:rPr kumimoji="0" lang="de-DE" b="1" i="0" u="none" strike="noStrike" cap="none" normalizeH="0" baseline="0" dirty="0" err="1" smtClean="0">
              <a:ln>
                <a:noFill/>
              </a:ln>
              <a:solidFill>
                <a:schemeClr val="tx1"/>
              </a:solidFill>
              <a:effectLst/>
              <a:latin typeface="Arial" pitchFamily="34" charset="0"/>
            </a:rPr>
            <a:t>Beverages</a:t>
          </a:r>
          <a:r>
            <a:rPr kumimoji="0" lang="de-DE" b="1" i="0" u="none" strike="noStrike" cap="none" normalizeH="0" baseline="0" dirty="0" smtClean="0">
              <a:ln>
                <a:noFill/>
              </a:ln>
              <a:solidFill>
                <a:schemeClr val="tx1"/>
              </a:solidFill>
              <a:effectLst/>
              <a:latin typeface="Arial" pitchFamily="34" charset="0"/>
            </a:rPr>
            <a:t> (</a:t>
          </a:r>
          <a:r>
            <a:rPr kumimoji="0" lang="de-DE" b="1" i="0" u="none" strike="noStrike" cap="none" normalizeH="0" baseline="0" dirty="0" err="1" smtClean="0">
              <a:ln>
                <a:noFill/>
              </a:ln>
              <a:solidFill>
                <a:schemeClr val="tx1"/>
              </a:solidFill>
              <a:effectLst/>
              <a:latin typeface="Arial" pitchFamily="34" charset="0"/>
            </a:rPr>
            <a:t>Buying</a:t>
          </a:r>
          <a:r>
            <a:rPr kumimoji="0" lang="de-DE" b="1" i="0" u="none" strike="noStrike" cap="none" normalizeH="0" baseline="0" dirty="0" smtClean="0">
              <a:ln>
                <a:noFill/>
              </a:ln>
              <a:solidFill>
                <a:schemeClr val="tx1"/>
              </a:solidFill>
              <a:effectLst/>
              <a:latin typeface="Arial" pitchFamily="34" charset="0"/>
            </a:rPr>
            <a:t>/Storage)</a:t>
          </a:r>
          <a:r>
            <a:rPr kumimoji="0" lang="de-DE" b="0" i="0" u="none" strike="noStrike" cap="none" normalizeH="0" baseline="0" dirty="0" smtClean="0">
              <a:ln>
                <a:noFill/>
              </a:ln>
              <a:solidFill>
                <a:schemeClr val="tx1"/>
              </a:solidFill>
              <a:effectLst/>
              <a:latin typeface="Arial" pitchFamily="34" charset="0"/>
            </a:rPr>
            <a:t> </a:t>
          </a:r>
        </a:p>
      </dgm:t>
    </dgm:pt>
    <dgm:pt modelId="{623A3A25-DD6A-4E6F-92B3-31225D4CDB94}" type="parTrans" cxnId="{4AF5E4CC-A60C-489D-AB2D-493D9D96DE7A}">
      <dgm:prSet/>
      <dgm:spPr/>
    </dgm:pt>
    <dgm:pt modelId="{A51C1CC3-41B9-4262-8E92-D4A2F391FC9D}" type="sibTrans" cxnId="{4AF5E4CC-A60C-489D-AB2D-493D9D96DE7A}">
      <dgm:prSet/>
      <dgm:spPr/>
    </dgm:pt>
    <dgm:pt modelId="{E40C071D-E341-46E2-9A09-11FF8C97C87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1 Chef</a:t>
          </a:r>
        </a:p>
      </dgm:t>
    </dgm:pt>
    <dgm:pt modelId="{89656856-D682-445C-815D-BA7BF4F226E0}" type="parTrans" cxnId="{FC03C9A9-1A61-4EF3-9B37-6F07F20DA02F}">
      <dgm:prSet/>
      <dgm:spPr/>
    </dgm:pt>
    <dgm:pt modelId="{50EAC6DE-E81C-4925-A815-76A4213A021E}" type="sibTrans" cxnId="{FC03C9A9-1A61-4EF3-9B37-6F07F20DA02F}">
      <dgm:prSet/>
      <dgm:spPr/>
    </dgm:pt>
    <dgm:pt modelId="{3B89B57E-2FD2-4654-A0A5-BEE6D45F341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2 </a:t>
          </a:r>
          <a:r>
            <a:rPr kumimoji="0" lang="de-DE" b="1" i="0" u="none" strike="noStrike" cap="none" normalizeH="0" baseline="0" dirty="0" err="1" smtClean="0">
              <a:ln>
                <a:noFill/>
              </a:ln>
              <a:solidFill>
                <a:schemeClr val="tx1"/>
              </a:solidFill>
              <a:effectLst/>
              <a:latin typeface="Arial" pitchFamily="34" charset="0"/>
            </a:rPr>
            <a:t>Kitchen</a:t>
          </a:r>
          <a:r>
            <a:rPr kumimoji="0" lang="de-DE" b="1" i="0" u="none" strike="noStrike" cap="none" normalizeH="0" baseline="0" dirty="0" smtClean="0">
              <a:ln>
                <a:noFill/>
              </a:ln>
              <a:solidFill>
                <a:schemeClr val="tx1"/>
              </a:solidFill>
              <a:effectLst/>
              <a:latin typeface="Arial" pitchFamily="34" charset="0"/>
            </a:rPr>
            <a:t> </a:t>
          </a:r>
          <a:r>
            <a:rPr kumimoji="0" lang="de-DE" b="1" i="0" u="none" strike="noStrike" cap="none" normalizeH="0" baseline="0" dirty="0" err="1" smtClean="0">
              <a:ln>
                <a:noFill/>
              </a:ln>
              <a:solidFill>
                <a:schemeClr val="tx1"/>
              </a:solidFill>
              <a:effectLst/>
              <a:latin typeface="Arial" pitchFamily="34" charset="0"/>
            </a:rPr>
            <a:t>staff</a:t>
          </a:r>
          <a:endParaRPr kumimoji="0" lang="de-DE" b="1" i="0" u="none" strike="noStrike" cap="none" normalizeH="0" baseline="0" dirty="0" smtClean="0">
            <a:ln>
              <a:noFill/>
            </a:ln>
            <a:solidFill>
              <a:schemeClr val="tx1"/>
            </a:solidFill>
            <a:effectLst/>
            <a:latin typeface="Arial" pitchFamily="34" charset="0"/>
          </a:endParaRPr>
        </a:p>
      </dgm:t>
    </dgm:pt>
    <dgm:pt modelId="{87AEDBF0-DBE2-4CDA-9698-23A8C1A05FC3}" type="parTrans" cxnId="{0AD7ADD2-D039-4C37-80A4-5BE5CC25C59A}">
      <dgm:prSet/>
      <dgm:spPr/>
    </dgm:pt>
    <dgm:pt modelId="{A89BC494-93C2-4769-A924-FF7508CD9089}" type="sibTrans" cxnId="{0AD7ADD2-D039-4C37-80A4-5BE5CC25C59A}">
      <dgm:prSet/>
      <dgm:spPr/>
    </dgm:pt>
    <dgm:pt modelId="{5EC5E1B1-87EC-47C8-B6BD-9371AD30220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5 </a:t>
          </a:r>
          <a:r>
            <a:rPr kumimoji="0" lang="de-DE" b="1" i="0" u="none" strike="noStrike" cap="none" normalizeH="0" baseline="0" dirty="0" err="1" smtClean="0">
              <a:ln>
                <a:noFill/>
              </a:ln>
              <a:solidFill>
                <a:schemeClr val="tx1"/>
              </a:solidFill>
              <a:effectLst/>
              <a:latin typeface="Arial" pitchFamily="34" charset="0"/>
            </a:rPr>
            <a:t>helpers</a:t>
          </a:r>
          <a:endParaRPr kumimoji="0" lang="de-DE" b="0" i="0" u="none" strike="noStrike" cap="none" normalizeH="0" baseline="0" dirty="0" smtClean="0">
            <a:ln>
              <a:noFill/>
            </a:ln>
            <a:solidFill>
              <a:schemeClr val="tx1"/>
            </a:solidFill>
            <a:effectLst/>
            <a:latin typeface="Arial" pitchFamily="34" charset="0"/>
          </a:endParaRPr>
        </a:p>
      </dgm:t>
    </dgm:pt>
    <dgm:pt modelId="{690304B0-B1C6-4548-BDA1-13ECEE4C7C7B}" type="parTrans" cxnId="{4C72C326-494C-4547-A44B-9419E6914FF4}">
      <dgm:prSet/>
      <dgm:spPr/>
    </dgm:pt>
    <dgm:pt modelId="{9FB70EAE-FE49-45ED-A0BE-D8A75BF4DE2A}" type="sibTrans" cxnId="{4C72C326-494C-4547-A44B-9419E6914FF4}">
      <dgm:prSet/>
      <dgm:spPr/>
    </dgm:pt>
    <dgm:pt modelId="{81C0DB39-6941-449C-8F7F-280602C149B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Service</a:t>
          </a:r>
        </a:p>
      </dgm:t>
    </dgm:pt>
    <dgm:pt modelId="{8DF52F6D-738C-4A14-A027-FCF4CBE8D011}" type="parTrans" cxnId="{2B8BBD5C-6089-494A-98A3-8D30D646A654}">
      <dgm:prSet/>
      <dgm:spPr/>
    </dgm:pt>
    <dgm:pt modelId="{A065E2BE-0B77-44BA-8C5A-5658C0725968}" type="sibTrans" cxnId="{2B8BBD5C-6089-494A-98A3-8D30D646A654}">
      <dgm:prSet/>
      <dgm:spPr/>
    </dgm:pt>
    <dgm:pt modelId="{1DCDE7A7-1B23-4046-9DF7-F97322DD6E6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1 Restaurant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Manager</a:t>
          </a:r>
        </a:p>
      </dgm:t>
    </dgm:pt>
    <dgm:pt modelId="{8E78D601-CFD2-4726-A5E4-C09335229EBE}" type="parTrans" cxnId="{86BF3E9B-4797-4865-9D96-ED8DFCD98D2D}">
      <dgm:prSet/>
      <dgm:spPr/>
    </dgm:pt>
    <dgm:pt modelId="{82EE61E0-EB3C-40E8-B387-DB73E47AC97A}" type="sibTrans" cxnId="{86BF3E9B-4797-4865-9D96-ED8DFCD98D2D}">
      <dgm:prSet/>
      <dgm:spPr/>
    </dgm:pt>
    <dgm:pt modelId="{0105DAD9-4726-4A0D-89EA-51AA7CA795F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1 </a:t>
          </a:r>
          <a:r>
            <a:rPr kumimoji="0" lang="de-DE" b="1" i="0" u="none" strike="noStrike" cap="none" normalizeH="0" baseline="0" dirty="0" err="1" smtClean="0">
              <a:ln>
                <a:noFill/>
              </a:ln>
              <a:solidFill>
                <a:schemeClr val="tx1"/>
              </a:solidFill>
              <a:effectLst/>
              <a:latin typeface="Arial" pitchFamily="34" charset="0"/>
            </a:rPr>
            <a:t>Hote</a:t>
          </a:r>
          <a:r>
            <a:rPr kumimoji="0" lang="de-DE" b="1" i="0" u="none" strike="noStrike" cap="none" normalizeH="0" baseline="0" dirty="0" smtClean="0">
              <a:ln>
                <a:noFill/>
              </a:ln>
              <a:solidFill>
                <a:schemeClr val="tx1"/>
              </a:solidFill>
              <a:effectLst/>
              <a:latin typeface="Arial" pitchFamily="34" charset="0"/>
            </a:rPr>
            <a:t> Manager </a:t>
          </a:r>
        </a:p>
      </dgm:t>
    </dgm:pt>
    <dgm:pt modelId="{A272EDB4-C009-44FB-A336-403DA2E5EBBE}" type="parTrans" cxnId="{EB3334A6-5991-4837-A416-E981E3F2AF58}">
      <dgm:prSet/>
      <dgm:spPr/>
    </dgm:pt>
    <dgm:pt modelId="{040DC9D2-5B3B-4796-A02C-D6B5A77E1C69}" type="sibTrans" cxnId="{EB3334A6-5991-4837-A416-E981E3F2AF58}">
      <dgm:prSet/>
      <dgm:spPr/>
    </dgm:pt>
    <dgm:pt modelId="{688559B0-8CBF-4C22-90FA-70D0DCD2C4C6}">
      <dgm:prSet/>
      <dgm:spPr/>
      <dgm:t>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Reception</a:t>
          </a:r>
        </a:p>
        <a:p>
          <a:pPr marL="0" marR="0" lvl="0" indent="0" algn="ctr" defTabSz="914400" rtl="0" eaLnBrk="1" fontAlgn="base" latinLnBrk="0" hangingPunct="1">
            <a:lnSpc>
              <a:spcPct val="8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Administration</a:t>
          </a:r>
        </a:p>
        <a:p>
          <a:pPr marL="0" marR="0" lvl="0" indent="0" algn="ctr" defTabSz="914400" rtl="0" eaLnBrk="1" fontAlgn="base" latinLnBrk="0" hangingPunct="1">
            <a:lnSpc>
              <a:spcPct val="80000"/>
            </a:lnSpc>
            <a:spcBef>
              <a:spcPct val="0"/>
            </a:spcBef>
            <a:spcAft>
              <a:spcPct val="0"/>
            </a:spcAft>
            <a:buClrTx/>
            <a:buSzTx/>
            <a:buFontTx/>
            <a:buNone/>
            <a:tabLst/>
          </a:pPr>
          <a:r>
            <a:rPr kumimoji="0" lang="de-DE" b="1" i="0" u="none" strike="noStrike" cap="none" normalizeH="0" baseline="0" dirty="0" err="1" smtClean="0">
              <a:ln>
                <a:noFill/>
              </a:ln>
              <a:solidFill>
                <a:schemeClr val="tx1"/>
              </a:solidFill>
              <a:effectLst/>
              <a:latin typeface="Arial" pitchFamily="34" charset="0"/>
            </a:rPr>
            <a:t>Accounting</a:t>
          </a:r>
          <a:endParaRPr kumimoji="0" lang="de-DE" b="0" i="0" u="none" strike="noStrike" cap="none" normalizeH="0" baseline="0" dirty="0" smtClean="0">
            <a:ln>
              <a:noFill/>
            </a:ln>
            <a:solidFill>
              <a:schemeClr val="tx1"/>
            </a:solidFill>
            <a:effectLst/>
            <a:latin typeface="Arial" pitchFamily="34" charset="0"/>
          </a:endParaRPr>
        </a:p>
      </dgm:t>
    </dgm:pt>
    <dgm:pt modelId="{FDFA8FE3-870E-40F9-82F8-426A8660964F}" type="parTrans" cxnId="{C53CFFE2-2C5B-4BD5-BE3C-E3668B2A7F75}">
      <dgm:prSet/>
      <dgm:spPr/>
    </dgm:pt>
    <dgm:pt modelId="{C0CD3CFA-D5D1-46A7-80CB-694BAFD95C0F}" type="sibTrans" cxnId="{C53CFFE2-2C5B-4BD5-BE3C-E3668B2A7F75}">
      <dgm:prSet/>
      <dgm:spPr/>
    </dgm:pt>
    <dgm:pt modelId="{2C395754-F6BF-4D27-8114-BB78671EC33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1 </a:t>
          </a:r>
          <a:r>
            <a:rPr kumimoji="0" lang="de-DE" b="1" i="0" u="none" strike="noStrike" cap="none" normalizeH="0" baseline="0" dirty="0" err="1" smtClean="0">
              <a:ln>
                <a:noFill/>
              </a:ln>
              <a:solidFill>
                <a:schemeClr val="tx1"/>
              </a:solidFill>
              <a:effectLst/>
              <a:latin typeface="Arial" pitchFamily="34" charset="0"/>
            </a:rPr>
            <a:t>Receptionist</a:t>
          </a:r>
          <a:r>
            <a:rPr kumimoji="0" lang="de-DE" b="1" i="0" u="none" strike="noStrike" cap="none" normalizeH="0" baseline="0" dirty="0" smtClean="0">
              <a:ln>
                <a:noFill/>
              </a:ln>
              <a:solidFill>
                <a:schemeClr val="tx1"/>
              </a:solidFill>
              <a:effectLst/>
              <a:latin typeface="Arial" pitchFamily="34" charset="0"/>
            </a:rPr>
            <a:t> </a:t>
          </a:r>
        </a:p>
      </dgm:t>
    </dgm:pt>
    <dgm:pt modelId="{9558932D-8311-4438-9267-5D01D3EEDBD8}" type="parTrans" cxnId="{8A542F17-2270-4846-B75E-BBD3E24D4C3B}">
      <dgm:prSet/>
      <dgm:spPr/>
    </dgm:pt>
    <dgm:pt modelId="{A54499CF-53F3-4046-9296-2B330DB36B39}" type="sibTrans" cxnId="{8A542F17-2270-4846-B75E-BBD3E24D4C3B}">
      <dgm:prSet/>
      <dgm:spPr/>
    </dgm:pt>
    <dgm:pt modelId="{FED77003-8BCD-41ED-B0AD-E93A2ADFA3C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2 General </a:t>
          </a:r>
          <a:r>
            <a:rPr kumimoji="0" lang="de-DE" b="1" i="0" u="none" strike="noStrike" cap="none" normalizeH="0" baseline="0" dirty="0" err="1" smtClean="0">
              <a:ln>
                <a:noFill/>
              </a:ln>
              <a:solidFill>
                <a:schemeClr val="tx1"/>
              </a:solidFill>
              <a:effectLst/>
              <a:latin typeface="Arial" pitchFamily="34" charset="0"/>
            </a:rPr>
            <a:t>staff</a:t>
          </a:r>
          <a:endParaRPr kumimoji="0" lang="de-DE" b="1" i="0" u="none" strike="noStrike" cap="none" normalizeH="0" baseline="0" dirty="0" smtClean="0">
            <a:ln>
              <a:noFill/>
            </a:ln>
            <a:solidFill>
              <a:schemeClr val="tx1"/>
            </a:solidFill>
            <a:effectLst/>
            <a:latin typeface="Arial" pitchFamily="34" charset="0"/>
          </a:endParaRPr>
        </a:p>
      </dgm:t>
    </dgm:pt>
    <dgm:pt modelId="{0296BE81-9D31-4283-B5A9-52D9E485DD8C}" type="parTrans" cxnId="{065366DC-6C02-4832-B4DF-A7F369E7870E}">
      <dgm:prSet/>
      <dgm:spPr/>
    </dgm:pt>
    <dgm:pt modelId="{BE87D7E5-7E7B-40DA-8A52-6919B708E5D6}" type="sibTrans" cxnId="{065366DC-6C02-4832-B4DF-A7F369E7870E}">
      <dgm:prSet/>
      <dgm:spPr/>
    </dgm:pt>
    <dgm:pt modelId="{A91B9B1F-C41E-4168-889D-9E41281E784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err="1" smtClean="0">
              <a:ln>
                <a:noFill/>
              </a:ln>
              <a:solidFill>
                <a:schemeClr val="tx1"/>
              </a:solidFill>
              <a:effectLst/>
              <a:latin typeface="Arial" pitchFamily="34" charset="0"/>
            </a:rPr>
            <a:t>Accomodation</a:t>
          </a:r>
          <a:endParaRPr kumimoji="0" lang="de-DE" b="1" i="0" u="none" strike="noStrike" cap="none" normalizeH="0" baseline="0" dirty="0" smtClean="0">
            <a:ln>
              <a:noFill/>
            </a:ln>
            <a:solidFill>
              <a:schemeClr val="tx1"/>
            </a:solidFill>
            <a:effectLst/>
            <a:latin typeface="Arial" pitchFamily="34" charset="0"/>
          </a:endParaRPr>
        </a:p>
      </dgm:t>
    </dgm:pt>
    <dgm:pt modelId="{0E184432-D5D5-4249-A15B-C5A5EC89278D}" type="parTrans" cxnId="{4946A600-448F-49BF-86CA-B1DD0DBDCF3D}">
      <dgm:prSet/>
      <dgm:spPr/>
    </dgm:pt>
    <dgm:pt modelId="{6D45CEBD-BFD0-4612-A884-BC812995786F}" type="sibTrans" cxnId="{4946A600-448F-49BF-86CA-B1DD0DBDCF3D}">
      <dgm:prSet/>
      <dgm:spPr/>
    </dgm:pt>
    <dgm:pt modelId="{850FCF1D-83DC-420B-908B-CEA25E03217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1 </a:t>
          </a:r>
          <a:r>
            <a:rPr kumimoji="0" lang="de-DE" b="1" i="0" u="none" strike="noStrike" cap="none" normalizeH="0" baseline="0" dirty="0" err="1" smtClean="0">
              <a:ln>
                <a:noFill/>
              </a:ln>
              <a:solidFill>
                <a:schemeClr val="tx1"/>
              </a:solidFill>
              <a:effectLst/>
              <a:latin typeface="Arial" pitchFamily="34" charset="0"/>
            </a:rPr>
            <a:t>Matron</a:t>
          </a:r>
          <a:r>
            <a:rPr kumimoji="0" lang="de-DE" b="1" i="0" u="none" strike="noStrike" cap="none" normalizeH="0" baseline="0" dirty="0" smtClean="0">
              <a:ln>
                <a:noFill/>
              </a:ln>
              <a:solidFill>
                <a:schemeClr val="tx1"/>
              </a:solidFill>
              <a:effectLst/>
              <a:latin typeface="Arial" pitchFamily="34" charset="0"/>
            </a:rPr>
            <a:t> (Hausdame)</a:t>
          </a:r>
          <a:r>
            <a:rPr kumimoji="0" lang="de-DE" b="0" i="0" u="none" strike="noStrike" cap="none" normalizeH="0" baseline="0" dirty="0" smtClean="0">
              <a:ln>
                <a:noFill/>
              </a:ln>
              <a:solidFill>
                <a:schemeClr val="tx1"/>
              </a:solidFill>
              <a:effectLst/>
              <a:latin typeface="Arial" pitchFamily="34" charset="0"/>
            </a:rPr>
            <a:t> </a:t>
          </a:r>
        </a:p>
      </dgm:t>
    </dgm:pt>
    <dgm:pt modelId="{DEEBA3B3-BF5E-47EE-B3D0-215542F40958}" type="parTrans" cxnId="{68B7A6A4-F716-4A84-A5D8-83DECBF5E060}">
      <dgm:prSet/>
      <dgm:spPr/>
    </dgm:pt>
    <dgm:pt modelId="{FAF23E42-A655-4933-822D-338B62CA0676}" type="sibTrans" cxnId="{68B7A6A4-F716-4A84-A5D8-83DECBF5E060}">
      <dgm:prSet/>
      <dgm:spPr/>
    </dgm:pt>
    <dgm:pt modelId="{72135D0B-EA8E-4B91-B651-3417195C249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err="1" smtClean="0">
              <a:ln>
                <a:noFill/>
              </a:ln>
              <a:solidFill>
                <a:schemeClr val="tx1"/>
              </a:solidFill>
              <a:effectLst/>
              <a:latin typeface="Arial" pitchFamily="34" charset="0"/>
            </a:rPr>
            <a:t>chambermaids</a:t>
          </a:r>
          <a:endParaRPr kumimoji="0" lang="de-DE" b="1" i="0" u="none" strike="noStrike" cap="none" normalizeH="0" baseline="0" dirty="0" smtClean="0">
            <a:ln>
              <a:noFill/>
            </a:ln>
            <a:solidFill>
              <a:schemeClr val="tx1"/>
            </a:solidFill>
            <a:effectLst/>
            <a:latin typeface="Arial" pitchFamily="34" charset="0"/>
          </a:endParaRPr>
        </a:p>
      </dgm:t>
    </dgm:pt>
    <dgm:pt modelId="{8623B6D0-C35B-446F-A9FB-BDF0A5FE5C1A}" type="parTrans" cxnId="{FDBDCE3B-5AEE-42E2-AF1D-A7224EF588DA}">
      <dgm:prSet/>
      <dgm:spPr/>
    </dgm:pt>
    <dgm:pt modelId="{44651EF5-9BD4-455D-8B35-98B599659031}" type="sibTrans" cxnId="{FDBDCE3B-5AEE-42E2-AF1D-A7224EF588DA}">
      <dgm:prSet/>
      <dgm:spPr/>
    </dgm:pt>
    <dgm:pt modelId="{60D6B1E1-0740-4197-848B-880DEFBA6AD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b="1" i="0" u="none" strike="noStrike" cap="none" normalizeH="0" baseline="0" dirty="0" smtClean="0">
              <a:ln>
                <a:noFill/>
              </a:ln>
              <a:solidFill>
                <a:schemeClr val="tx1"/>
              </a:solidFill>
              <a:effectLst/>
              <a:latin typeface="Arial" pitchFamily="34" charset="0"/>
            </a:rPr>
            <a:t>3 </a:t>
          </a:r>
          <a:r>
            <a:rPr kumimoji="0" lang="de-DE" b="1" i="0" u="none" strike="noStrike" cap="none" normalizeH="0" baseline="0" dirty="0" err="1" smtClean="0">
              <a:ln>
                <a:noFill/>
              </a:ln>
              <a:solidFill>
                <a:schemeClr val="tx1"/>
              </a:solidFill>
              <a:effectLst/>
              <a:latin typeface="Arial" pitchFamily="34" charset="0"/>
            </a:rPr>
            <a:t>helpers</a:t>
          </a:r>
          <a:endParaRPr kumimoji="0" lang="de-DE" b="1" i="0" u="none" strike="noStrike" cap="none" normalizeH="0" baseline="0" dirty="0" smtClean="0">
            <a:ln>
              <a:noFill/>
            </a:ln>
            <a:solidFill>
              <a:schemeClr val="tx1"/>
            </a:solidFill>
            <a:effectLst/>
            <a:latin typeface="Arial" pitchFamily="34" charset="0"/>
          </a:endParaRPr>
        </a:p>
      </dgm:t>
    </dgm:pt>
    <dgm:pt modelId="{6E3467B0-A3C7-490C-BAF9-F0A4A08C72EA}" type="parTrans" cxnId="{55358B0E-7C3D-475F-87CC-FEBFE2058DB3}">
      <dgm:prSet/>
      <dgm:spPr/>
    </dgm:pt>
    <dgm:pt modelId="{6B927684-E479-4F85-A2EB-7A45B6703389}" type="sibTrans" cxnId="{55358B0E-7C3D-475F-87CC-FEBFE2058DB3}">
      <dgm:prSet/>
      <dgm:spPr/>
    </dgm:pt>
    <dgm:pt modelId="{40456ED9-8ECE-415D-B3FD-F965D6F070D6}" type="pres">
      <dgm:prSet presAssocID="{3507D2A2-0717-4E1E-917B-C7DF29498024}" presName="hierChild1" presStyleCnt="0">
        <dgm:presLayoutVars>
          <dgm:orgChart val="1"/>
          <dgm:chPref val="1"/>
          <dgm:dir/>
          <dgm:animOne val="branch"/>
          <dgm:animLvl val="lvl"/>
          <dgm:resizeHandles/>
        </dgm:presLayoutVars>
      </dgm:prSet>
      <dgm:spPr/>
    </dgm:pt>
    <dgm:pt modelId="{E992D0DF-7FCE-4E00-A065-AE494470CCE4}" type="pres">
      <dgm:prSet presAssocID="{367614FA-5A80-4773-9FFD-C26D4CF91AA5}" presName="hierRoot1" presStyleCnt="0">
        <dgm:presLayoutVars>
          <dgm:hierBranch/>
        </dgm:presLayoutVars>
      </dgm:prSet>
      <dgm:spPr/>
    </dgm:pt>
    <dgm:pt modelId="{621162BB-524A-4FED-AFC0-3E10C31E4EF7}" type="pres">
      <dgm:prSet presAssocID="{367614FA-5A80-4773-9FFD-C26D4CF91AA5}" presName="rootComposite1" presStyleCnt="0"/>
      <dgm:spPr/>
    </dgm:pt>
    <dgm:pt modelId="{6A266DED-4905-4963-8367-D9C75B7BF67F}" type="pres">
      <dgm:prSet presAssocID="{367614FA-5A80-4773-9FFD-C26D4CF91AA5}" presName="rootText1" presStyleLbl="node0" presStyleIdx="0" presStyleCnt="1">
        <dgm:presLayoutVars>
          <dgm:chPref val="3"/>
        </dgm:presLayoutVars>
      </dgm:prSet>
      <dgm:spPr/>
      <dgm:t>
        <a:bodyPr/>
        <a:lstStyle/>
        <a:p>
          <a:endParaRPr lang="de-DE"/>
        </a:p>
      </dgm:t>
    </dgm:pt>
    <dgm:pt modelId="{39C9BF28-63F1-4B3A-98E3-15F048942EB6}" type="pres">
      <dgm:prSet presAssocID="{367614FA-5A80-4773-9FFD-C26D4CF91AA5}" presName="rootConnector1" presStyleLbl="node1" presStyleIdx="0" presStyleCnt="0"/>
      <dgm:spPr/>
      <dgm:t>
        <a:bodyPr/>
        <a:lstStyle/>
        <a:p>
          <a:endParaRPr lang="de-DE"/>
        </a:p>
      </dgm:t>
    </dgm:pt>
    <dgm:pt modelId="{94982E24-F548-463B-BA05-90069E7AA990}" type="pres">
      <dgm:prSet presAssocID="{367614FA-5A80-4773-9FFD-C26D4CF91AA5}" presName="hierChild2" presStyleCnt="0"/>
      <dgm:spPr/>
    </dgm:pt>
    <dgm:pt modelId="{E4331A6E-FB67-4C22-87A7-46EC7DD953F9}" type="pres">
      <dgm:prSet presAssocID="{623A3A25-DD6A-4E6F-92B3-31225D4CDB94}" presName="Name35" presStyleLbl="parChTrans1D2" presStyleIdx="0" presStyleCnt="4"/>
      <dgm:spPr/>
    </dgm:pt>
    <dgm:pt modelId="{245F9A22-5AD4-455A-B48C-8786CB7C50F9}" type="pres">
      <dgm:prSet presAssocID="{C1796E6C-A60B-47D2-9F41-C5F314970014}" presName="hierRoot2" presStyleCnt="0">
        <dgm:presLayoutVars>
          <dgm:hierBranch/>
        </dgm:presLayoutVars>
      </dgm:prSet>
      <dgm:spPr/>
    </dgm:pt>
    <dgm:pt modelId="{F12F514D-0B8F-45E2-B63D-BD12AEE28E98}" type="pres">
      <dgm:prSet presAssocID="{C1796E6C-A60B-47D2-9F41-C5F314970014}" presName="rootComposite" presStyleCnt="0"/>
      <dgm:spPr/>
    </dgm:pt>
    <dgm:pt modelId="{D3F20A1D-7249-4694-BB9A-3E5B8CE1FDDB}" type="pres">
      <dgm:prSet presAssocID="{C1796E6C-A60B-47D2-9F41-C5F314970014}" presName="rootText" presStyleLbl="node2" presStyleIdx="0" presStyleCnt="4">
        <dgm:presLayoutVars>
          <dgm:chPref val="3"/>
        </dgm:presLayoutVars>
      </dgm:prSet>
      <dgm:spPr/>
      <dgm:t>
        <a:bodyPr/>
        <a:lstStyle/>
        <a:p>
          <a:endParaRPr lang="de-DE"/>
        </a:p>
      </dgm:t>
    </dgm:pt>
    <dgm:pt modelId="{D364595A-A4A6-43E3-A6E5-62CCFCC308F2}" type="pres">
      <dgm:prSet presAssocID="{C1796E6C-A60B-47D2-9F41-C5F314970014}" presName="rootConnector" presStyleLbl="node2" presStyleIdx="0" presStyleCnt="4"/>
      <dgm:spPr/>
      <dgm:t>
        <a:bodyPr/>
        <a:lstStyle/>
        <a:p>
          <a:endParaRPr lang="de-DE"/>
        </a:p>
      </dgm:t>
    </dgm:pt>
    <dgm:pt modelId="{4B89CB8C-152A-4DB2-81A0-FF4012C8793F}" type="pres">
      <dgm:prSet presAssocID="{C1796E6C-A60B-47D2-9F41-C5F314970014}" presName="hierChild4" presStyleCnt="0"/>
      <dgm:spPr/>
    </dgm:pt>
    <dgm:pt modelId="{D3000EA3-2B9A-412D-95BF-7E4E57D1EEA0}" type="pres">
      <dgm:prSet presAssocID="{89656856-D682-445C-815D-BA7BF4F226E0}" presName="Name35" presStyleLbl="parChTrans1D3" presStyleIdx="0" presStyleCnt="4"/>
      <dgm:spPr/>
    </dgm:pt>
    <dgm:pt modelId="{507C81DD-46D3-427D-8271-10DEF407D4AC}" type="pres">
      <dgm:prSet presAssocID="{E40C071D-E341-46E2-9A09-11FF8C97C87F}" presName="hierRoot2" presStyleCnt="0">
        <dgm:presLayoutVars>
          <dgm:hierBranch val="r"/>
        </dgm:presLayoutVars>
      </dgm:prSet>
      <dgm:spPr/>
    </dgm:pt>
    <dgm:pt modelId="{EE9FA549-8A40-4B39-A1EC-3FFD47F31C8D}" type="pres">
      <dgm:prSet presAssocID="{E40C071D-E341-46E2-9A09-11FF8C97C87F}" presName="rootComposite" presStyleCnt="0"/>
      <dgm:spPr/>
    </dgm:pt>
    <dgm:pt modelId="{3FC81B04-53DE-41D7-8175-18D900916597}" type="pres">
      <dgm:prSet presAssocID="{E40C071D-E341-46E2-9A09-11FF8C97C87F}" presName="rootText" presStyleLbl="node3" presStyleIdx="0" presStyleCnt="4">
        <dgm:presLayoutVars>
          <dgm:chPref val="3"/>
        </dgm:presLayoutVars>
      </dgm:prSet>
      <dgm:spPr/>
      <dgm:t>
        <a:bodyPr/>
        <a:lstStyle/>
        <a:p>
          <a:endParaRPr lang="de-DE"/>
        </a:p>
      </dgm:t>
    </dgm:pt>
    <dgm:pt modelId="{7331DE0C-7850-4755-98D3-B938FF908668}" type="pres">
      <dgm:prSet presAssocID="{E40C071D-E341-46E2-9A09-11FF8C97C87F}" presName="rootConnector" presStyleLbl="node3" presStyleIdx="0" presStyleCnt="4"/>
      <dgm:spPr/>
      <dgm:t>
        <a:bodyPr/>
        <a:lstStyle/>
        <a:p>
          <a:endParaRPr lang="de-DE"/>
        </a:p>
      </dgm:t>
    </dgm:pt>
    <dgm:pt modelId="{CD8357CE-E8B0-4F6D-B4E4-0C3AFA4D8421}" type="pres">
      <dgm:prSet presAssocID="{E40C071D-E341-46E2-9A09-11FF8C97C87F}" presName="hierChild4" presStyleCnt="0"/>
      <dgm:spPr/>
    </dgm:pt>
    <dgm:pt modelId="{CA1688AB-DB88-48B2-98DA-7F8E4FE31DCC}" type="pres">
      <dgm:prSet presAssocID="{87AEDBF0-DBE2-4CDA-9698-23A8C1A05FC3}" presName="Name50" presStyleLbl="parChTrans1D4" presStyleIdx="0" presStyleCnt="6"/>
      <dgm:spPr/>
    </dgm:pt>
    <dgm:pt modelId="{45B10474-7025-4DEA-9A31-E476AA000220}" type="pres">
      <dgm:prSet presAssocID="{3B89B57E-2FD2-4654-A0A5-BEE6D45F341D}" presName="hierRoot2" presStyleCnt="0">
        <dgm:presLayoutVars>
          <dgm:hierBranch val="r"/>
        </dgm:presLayoutVars>
      </dgm:prSet>
      <dgm:spPr/>
    </dgm:pt>
    <dgm:pt modelId="{45419598-71E1-40E2-A1F7-69E03382E378}" type="pres">
      <dgm:prSet presAssocID="{3B89B57E-2FD2-4654-A0A5-BEE6D45F341D}" presName="rootComposite" presStyleCnt="0"/>
      <dgm:spPr/>
    </dgm:pt>
    <dgm:pt modelId="{4AB982FA-1411-4081-8B7F-A0FC689AA1F7}" type="pres">
      <dgm:prSet presAssocID="{3B89B57E-2FD2-4654-A0A5-BEE6D45F341D}" presName="rootText" presStyleLbl="node4" presStyleIdx="0" presStyleCnt="6">
        <dgm:presLayoutVars>
          <dgm:chPref val="3"/>
        </dgm:presLayoutVars>
      </dgm:prSet>
      <dgm:spPr/>
      <dgm:t>
        <a:bodyPr/>
        <a:lstStyle/>
        <a:p>
          <a:endParaRPr lang="de-DE"/>
        </a:p>
      </dgm:t>
    </dgm:pt>
    <dgm:pt modelId="{0CC4C050-DD64-4594-A896-B669B42F6FF5}" type="pres">
      <dgm:prSet presAssocID="{3B89B57E-2FD2-4654-A0A5-BEE6D45F341D}" presName="rootConnector" presStyleLbl="node4" presStyleIdx="0" presStyleCnt="6"/>
      <dgm:spPr/>
      <dgm:t>
        <a:bodyPr/>
        <a:lstStyle/>
        <a:p>
          <a:endParaRPr lang="de-DE"/>
        </a:p>
      </dgm:t>
    </dgm:pt>
    <dgm:pt modelId="{0F3248B2-668F-48EB-808F-62FF3F15039E}" type="pres">
      <dgm:prSet presAssocID="{3B89B57E-2FD2-4654-A0A5-BEE6D45F341D}" presName="hierChild4" presStyleCnt="0"/>
      <dgm:spPr/>
    </dgm:pt>
    <dgm:pt modelId="{CE5766A3-1726-4FE3-AED3-092F93670EFC}" type="pres">
      <dgm:prSet presAssocID="{690304B0-B1C6-4548-BDA1-13ECEE4C7C7B}" presName="Name50" presStyleLbl="parChTrans1D4" presStyleIdx="1" presStyleCnt="6"/>
      <dgm:spPr/>
    </dgm:pt>
    <dgm:pt modelId="{EFB18B7B-D166-4BDC-8489-8A32F17996DC}" type="pres">
      <dgm:prSet presAssocID="{5EC5E1B1-87EC-47C8-B6BD-9371AD30220E}" presName="hierRoot2" presStyleCnt="0">
        <dgm:presLayoutVars>
          <dgm:hierBranch val="r"/>
        </dgm:presLayoutVars>
      </dgm:prSet>
      <dgm:spPr/>
    </dgm:pt>
    <dgm:pt modelId="{492A8B87-05D9-44A2-9870-018677BD24BA}" type="pres">
      <dgm:prSet presAssocID="{5EC5E1B1-87EC-47C8-B6BD-9371AD30220E}" presName="rootComposite" presStyleCnt="0"/>
      <dgm:spPr/>
    </dgm:pt>
    <dgm:pt modelId="{FE1E98AC-F894-49AC-B51F-94B98667F8C3}" type="pres">
      <dgm:prSet presAssocID="{5EC5E1B1-87EC-47C8-B6BD-9371AD30220E}" presName="rootText" presStyleLbl="node4" presStyleIdx="1" presStyleCnt="6">
        <dgm:presLayoutVars>
          <dgm:chPref val="3"/>
        </dgm:presLayoutVars>
      </dgm:prSet>
      <dgm:spPr/>
      <dgm:t>
        <a:bodyPr/>
        <a:lstStyle/>
        <a:p>
          <a:endParaRPr lang="de-DE"/>
        </a:p>
      </dgm:t>
    </dgm:pt>
    <dgm:pt modelId="{7FBCA893-4A10-4686-A4DF-5D4357E67A54}" type="pres">
      <dgm:prSet presAssocID="{5EC5E1B1-87EC-47C8-B6BD-9371AD30220E}" presName="rootConnector" presStyleLbl="node4" presStyleIdx="1" presStyleCnt="6"/>
      <dgm:spPr/>
      <dgm:t>
        <a:bodyPr/>
        <a:lstStyle/>
        <a:p>
          <a:endParaRPr lang="de-DE"/>
        </a:p>
      </dgm:t>
    </dgm:pt>
    <dgm:pt modelId="{D1B96D24-F296-4520-9CA9-81C85FC4260B}" type="pres">
      <dgm:prSet presAssocID="{5EC5E1B1-87EC-47C8-B6BD-9371AD30220E}" presName="hierChild4" presStyleCnt="0"/>
      <dgm:spPr/>
    </dgm:pt>
    <dgm:pt modelId="{5F5B0CE7-3583-4911-99E3-78A29E75613A}" type="pres">
      <dgm:prSet presAssocID="{5EC5E1B1-87EC-47C8-B6BD-9371AD30220E}" presName="hierChild5" presStyleCnt="0"/>
      <dgm:spPr/>
    </dgm:pt>
    <dgm:pt modelId="{4FD10898-ABC7-4AED-B29D-A0661EE86757}" type="pres">
      <dgm:prSet presAssocID="{3B89B57E-2FD2-4654-A0A5-BEE6D45F341D}" presName="hierChild5" presStyleCnt="0"/>
      <dgm:spPr/>
    </dgm:pt>
    <dgm:pt modelId="{7B70D5E6-4019-4320-B307-FF4D8DBD31FE}" type="pres">
      <dgm:prSet presAssocID="{E40C071D-E341-46E2-9A09-11FF8C97C87F}" presName="hierChild5" presStyleCnt="0"/>
      <dgm:spPr/>
    </dgm:pt>
    <dgm:pt modelId="{632B00D9-FBA1-43FD-850E-2337ACB5D8EB}" type="pres">
      <dgm:prSet presAssocID="{C1796E6C-A60B-47D2-9F41-C5F314970014}" presName="hierChild5" presStyleCnt="0"/>
      <dgm:spPr/>
    </dgm:pt>
    <dgm:pt modelId="{8DEDE68E-5E6E-4178-8390-771436A8C8F0}" type="pres">
      <dgm:prSet presAssocID="{8DF52F6D-738C-4A14-A027-FCF4CBE8D011}" presName="Name35" presStyleLbl="parChTrans1D2" presStyleIdx="1" presStyleCnt="4"/>
      <dgm:spPr/>
    </dgm:pt>
    <dgm:pt modelId="{25CD8E15-6016-404F-A068-DF62981C3629}" type="pres">
      <dgm:prSet presAssocID="{81C0DB39-6941-449C-8F7F-280602C149B1}" presName="hierRoot2" presStyleCnt="0">
        <dgm:presLayoutVars>
          <dgm:hierBranch/>
        </dgm:presLayoutVars>
      </dgm:prSet>
      <dgm:spPr/>
    </dgm:pt>
    <dgm:pt modelId="{234D32A8-3E8D-4694-B3CF-BFACF893779B}" type="pres">
      <dgm:prSet presAssocID="{81C0DB39-6941-449C-8F7F-280602C149B1}" presName="rootComposite" presStyleCnt="0"/>
      <dgm:spPr/>
    </dgm:pt>
    <dgm:pt modelId="{F57B4DF7-75B4-452F-BE9C-1C7432ADC6AE}" type="pres">
      <dgm:prSet presAssocID="{81C0DB39-6941-449C-8F7F-280602C149B1}" presName="rootText" presStyleLbl="node2" presStyleIdx="1" presStyleCnt="4">
        <dgm:presLayoutVars>
          <dgm:chPref val="3"/>
        </dgm:presLayoutVars>
      </dgm:prSet>
      <dgm:spPr/>
      <dgm:t>
        <a:bodyPr/>
        <a:lstStyle/>
        <a:p>
          <a:endParaRPr lang="de-DE"/>
        </a:p>
      </dgm:t>
    </dgm:pt>
    <dgm:pt modelId="{C9DB8A98-9547-483B-9732-2570E401786C}" type="pres">
      <dgm:prSet presAssocID="{81C0DB39-6941-449C-8F7F-280602C149B1}" presName="rootConnector" presStyleLbl="node2" presStyleIdx="1" presStyleCnt="4"/>
      <dgm:spPr/>
      <dgm:t>
        <a:bodyPr/>
        <a:lstStyle/>
        <a:p>
          <a:endParaRPr lang="de-DE"/>
        </a:p>
      </dgm:t>
    </dgm:pt>
    <dgm:pt modelId="{98B86FDC-7465-4055-8804-AE5352985A92}" type="pres">
      <dgm:prSet presAssocID="{81C0DB39-6941-449C-8F7F-280602C149B1}" presName="hierChild4" presStyleCnt="0"/>
      <dgm:spPr/>
    </dgm:pt>
    <dgm:pt modelId="{0FDAD557-FAD2-491F-9AEE-9CE5805D9A23}" type="pres">
      <dgm:prSet presAssocID="{8E78D601-CFD2-4726-A5E4-C09335229EBE}" presName="Name35" presStyleLbl="parChTrans1D3" presStyleIdx="1" presStyleCnt="4"/>
      <dgm:spPr/>
    </dgm:pt>
    <dgm:pt modelId="{CD18431A-AE77-4B15-82C0-7C0BD21A3CD9}" type="pres">
      <dgm:prSet presAssocID="{1DCDE7A7-1B23-4046-9DF7-F97322DD6E6B}" presName="hierRoot2" presStyleCnt="0">
        <dgm:presLayoutVars>
          <dgm:hierBranch val="r"/>
        </dgm:presLayoutVars>
      </dgm:prSet>
      <dgm:spPr/>
    </dgm:pt>
    <dgm:pt modelId="{4C75290C-53F0-409A-9698-22D61A6FDF73}" type="pres">
      <dgm:prSet presAssocID="{1DCDE7A7-1B23-4046-9DF7-F97322DD6E6B}" presName="rootComposite" presStyleCnt="0"/>
      <dgm:spPr/>
    </dgm:pt>
    <dgm:pt modelId="{E3750D22-FC9B-4B20-9A16-D0B284A73926}" type="pres">
      <dgm:prSet presAssocID="{1DCDE7A7-1B23-4046-9DF7-F97322DD6E6B}" presName="rootText" presStyleLbl="node3" presStyleIdx="1" presStyleCnt="4">
        <dgm:presLayoutVars>
          <dgm:chPref val="3"/>
        </dgm:presLayoutVars>
      </dgm:prSet>
      <dgm:spPr/>
      <dgm:t>
        <a:bodyPr/>
        <a:lstStyle/>
        <a:p>
          <a:endParaRPr lang="de-DE"/>
        </a:p>
      </dgm:t>
    </dgm:pt>
    <dgm:pt modelId="{7A2E7CAA-DF57-40B3-BFB0-CFB90613E943}" type="pres">
      <dgm:prSet presAssocID="{1DCDE7A7-1B23-4046-9DF7-F97322DD6E6B}" presName="rootConnector" presStyleLbl="node3" presStyleIdx="1" presStyleCnt="4"/>
      <dgm:spPr/>
      <dgm:t>
        <a:bodyPr/>
        <a:lstStyle/>
        <a:p>
          <a:endParaRPr lang="de-DE"/>
        </a:p>
      </dgm:t>
    </dgm:pt>
    <dgm:pt modelId="{45D05BB8-BE5E-406A-9EC1-F5714ED0F34E}" type="pres">
      <dgm:prSet presAssocID="{1DCDE7A7-1B23-4046-9DF7-F97322DD6E6B}" presName="hierChild4" presStyleCnt="0"/>
      <dgm:spPr/>
    </dgm:pt>
    <dgm:pt modelId="{B9184503-2926-4EC8-882B-6A3C600859D5}" type="pres">
      <dgm:prSet presAssocID="{A272EDB4-C009-44FB-A336-403DA2E5EBBE}" presName="Name50" presStyleLbl="parChTrans1D4" presStyleIdx="2" presStyleCnt="6"/>
      <dgm:spPr/>
    </dgm:pt>
    <dgm:pt modelId="{F182ECE9-76DD-414F-8603-606BFF51CDB3}" type="pres">
      <dgm:prSet presAssocID="{0105DAD9-4726-4A0D-89EA-51AA7CA795FB}" presName="hierRoot2" presStyleCnt="0">
        <dgm:presLayoutVars>
          <dgm:hierBranch val="r"/>
        </dgm:presLayoutVars>
      </dgm:prSet>
      <dgm:spPr/>
    </dgm:pt>
    <dgm:pt modelId="{754A3DFC-3B5C-4B38-8854-98447D4E31A5}" type="pres">
      <dgm:prSet presAssocID="{0105DAD9-4726-4A0D-89EA-51AA7CA795FB}" presName="rootComposite" presStyleCnt="0"/>
      <dgm:spPr/>
    </dgm:pt>
    <dgm:pt modelId="{06C375DF-83F6-4A04-B6ED-1B9B3D22D39E}" type="pres">
      <dgm:prSet presAssocID="{0105DAD9-4726-4A0D-89EA-51AA7CA795FB}" presName="rootText" presStyleLbl="node4" presStyleIdx="2" presStyleCnt="6">
        <dgm:presLayoutVars>
          <dgm:chPref val="3"/>
        </dgm:presLayoutVars>
      </dgm:prSet>
      <dgm:spPr/>
      <dgm:t>
        <a:bodyPr/>
        <a:lstStyle/>
        <a:p>
          <a:endParaRPr lang="de-DE"/>
        </a:p>
      </dgm:t>
    </dgm:pt>
    <dgm:pt modelId="{B118BBD8-2ECB-4479-92FC-0343320F94B9}" type="pres">
      <dgm:prSet presAssocID="{0105DAD9-4726-4A0D-89EA-51AA7CA795FB}" presName="rootConnector" presStyleLbl="node4" presStyleIdx="2" presStyleCnt="6"/>
      <dgm:spPr/>
      <dgm:t>
        <a:bodyPr/>
        <a:lstStyle/>
        <a:p>
          <a:endParaRPr lang="de-DE"/>
        </a:p>
      </dgm:t>
    </dgm:pt>
    <dgm:pt modelId="{7C59AF82-7AC3-4D6E-9407-1695914CC3AF}" type="pres">
      <dgm:prSet presAssocID="{0105DAD9-4726-4A0D-89EA-51AA7CA795FB}" presName="hierChild4" presStyleCnt="0"/>
      <dgm:spPr/>
    </dgm:pt>
    <dgm:pt modelId="{AAECB315-2277-4924-9A0F-1BDDE342ACC0}" type="pres">
      <dgm:prSet presAssocID="{0105DAD9-4726-4A0D-89EA-51AA7CA795FB}" presName="hierChild5" presStyleCnt="0"/>
      <dgm:spPr/>
    </dgm:pt>
    <dgm:pt modelId="{078A127D-9CB7-46E1-BCB9-7009362CC81B}" type="pres">
      <dgm:prSet presAssocID="{1DCDE7A7-1B23-4046-9DF7-F97322DD6E6B}" presName="hierChild5" presStyleCnt="0"/>
      <dgm:spPr/>
    </dgm:pt>
    <dgm:pt modelId="{FBCA4C19-339B-4A58-A917-7391857EAB6C}" type="pres">
      <dgm:prSet presAssocID="{81C0DB39-6941-449C-8F7F-280602C149B1}" presName="hierChild5" presStyleCnt="0"/>
      <dgm:spPr/>
    </dgm:pt>
    <dgm:pt modelId="{6BD6B16D-915B-4392-9579-AE389B71F4E0}" type="pres">
      <dgm:prSet presAssocID="{FDFA8FE3-870E-40F9-82F8-426A8660964F}" presName="Name35" presStyleLbl="parChTrans1D2" presStyleIdx="2" presStyleCnt="4"/>
      <dgm:spPr/>
    </dgm:pt>
    <dgm:pt modelId="{FFB9DE79-21CD-4FA4-9B11-D24C87F72B5E}" type="pres">
      <dgm:prSet presAssocID="{688559B0-8CBF-4C22-90FA-70D0DCD2C4C6}" presName="hierRoot2" presStyleCnt="0">
        <dgm:presLayoutVars>
          <dgm:hierBranch/>
        </dgm:presLayoutVars>
      </dgm:prSet>
      <dgm:spPr/>
    </dgm:pt>
    <dgm:pt modelId="{DBDF3672-6565-45C1-9C25-38A5E7217C23}" type="pres">
      <dgm:prSet presAssocID="{688559B0-8CBF-4C22-90FA-70D0DCD2C4C6}" presName="rootComposite" presStyleCnt="0"/>
      <dgm:spPr/>
    </dgm:pt>
    <dgm:pt modelId="{33FD9235-DAD9-4D36-8125-78A6360EBF16}" type="pres">
      <dgm:prSet presAssocID="{688559B0-8CBF-4C22-90FA-70D0DCD2C4C6}" presName="rootText" presStyleLbl="node2" presStyleIdx="2" presStyleCnt="4">
        <dgm:presLayoutVars>
          <dgm:chPref val="3"/>
        </dgm:presLayoutVars>
      </dgm:prSet>
      <dgm:spPr/>
      <dgm:t>
        <a:bodyPr/>
        <a:lstStyle/>
        <a:p>
          <a:endParaRPr lang="de-DE"/>
        </a:p>
      </dgm:t>
    </dgm:pt>
    <dgm:pt modelId="{E0DD3A97-E2A3-42C5-BEFF-C6FC888F5E3F}" type="pres">
      <dgm:prSet presAssocID="{688559B0-8CBF-4C22-90FA-70D0DCD2C4C6}" presName="rootConnector" presStyleLbl="node2" presStyleIdx="2" presStyleCnt="4"/>
      <dgm:spPr/>
      <dgm:t>
        <a:bodyPr/>
        <a:lstStyle/>
        <a:p>
          <a:endParaRPr lang="de-DE"/>
        </a:p>
      </dgm:t>
    </dgm:pt>
    <dgm:pt modelId="{61C747CA-8F91-413C-9760-06DA9DBFA3B3}" type="pres">
      <dgm:prSet presAssocID="{688559B0-8CBF-4C22-90FA-70D0DCD2C4C6}" presName="hierChild4" presStyleCnt="0"/>
      <dgm:spPr/>
    </dgm:pt>
    <dgm:pt modelId="{4D9B8E8F-C5B1-4BC7-A2A2-91CBD7CD54DE}" type="pres">
      <dgm:prSet presAssocID="{9558932D-8311-4438-9267-5D01D3EEDBD8}" presName="Name35" presStyleLbl="parChTrans1D3" presStyleIdx="2" presStyleCnt="4"/>
      <dgm:spPr/>
    </dgm:pt>
    <dgm:pt modelId="{B13EF19F-8C68-43FD-8178-710D2A2BFC66}" type="pres">
      <dgm:prSet presAssocID="{2C395754-F6BF-4D27-8114-BB78671EC337}" presName="hierRoot2" presStyleCnt="0">
        <dgm:presLayoutVars>
          <dgm:hierBranch val="r"/>
        </dgm:presLayoutVars>
      </dgm:prSet>
      <dgm:spPr/>
    </dgm:pt>
    <dgm:pt modelId="{EFAC596B-EBDF-4B3D-8F05-F3FF097857F6}" type="pres">
      <dgm:prSet presAssocID="{2C395754-F6BF-4D27-8114-BB78671EC337}" presName="rootComposite" presStyleCnt="0"/>
      <dgm:spPr/>
    </dgm:pt>
    <dgm:pt modelId="{DD38D29C-5FFC-4383-94F0-7FFBD2F4D57E}" type="pres">
      <dgm:prSet presAssocID="{2C395754-F6BF-4D27-8114-BB78671EC337}" presName="rootText" presStyleLbl="node3" presStyleIdx="2" presStyleCnt="4">
        <dgm:presLayoutVars>
          <dgm:chPref val="3"/>
        </dgm:presLayoutVars>
      </dgm:prSet>
      <dgm:spPr/>
      <dgm:t>
        <a:bodyPr/>
        <a:lstStyle/>
        <a:p>
          <a:endParaRPr lang="de-DE"/>
        </a:p>
      </dgm:t>
    </dgm:pt>
    <dgm:pt modelId="{B5BB41EE-1445-4EB0-9E6A-2108E75D7851}" type="pres">
      <dgm:prSet presAssocID="{2C395754-F6BF-4D27-8114-BB78671EC337}" presName="rootConnector" presStyleLbl="node3" presStyleIdx="2" presStyleCnt="4"/>
      <dgm:spPr/>
      <dgm:t>
        <a:bodyPr/>
        <a:lstStyle/>
        <a:p>
          <a:endParaRPr lang="de-DE"/>
        </a:p>
      </dgm:t>
    </dgm:pt>
    <dgm:pt modelId="{51776FA1-40A2-42F5-B069-A19A776420BC}" type="pres">
      <dgm:prSet presAssocID="{2C395754-F6BF-4D27-8114-BB78671EC337}" presName="hierChild4" presStyleCnt="0"/>
      <dgm:spPr/>
    </dgm:pt>
    <dgm:pt modelId="{9CE9D5E9-3CB0-4324-AEE6-E860DF415768}" type="pres">
      <dgm:prSet presAssocID="{0296BE81-9D31-4283-B5A9-52D9E485DD8C}" presName="Name50" presStyleLbl="parChTrans1D4" presStyleIdx="3" presStyleCnt="6"/>
      <dgm:spPr/>
    </dgm:pt>
    <dgm:pt modelId="{28C066F1-AD80-4B49-ADEC-26870148A8AD}" type="pres">
      <dgm:prSet presAssocID="{FED77003-8BCD-41ED-B0AD-E93A2ADFA3C8}" presName="hierRoot2" presStyleCnt="0">
        <dgm:presLayoutVars>
          <dgm:hierBranch val="r"/>
        </dgm:presLayoutVars>
      </dgm:prSet>
      <dgm:spPr/>
    </dgm:pt>
    <dgm:pt modelId="{67DD2B90-1724-4EF3-A21C-564BF2981071}" type="pres">
      <dgm:prSet presAssocID="{FED77003-8BCD-41ED-B0AD-E93A2ADFA3C8}" presName="rootComposite" presStyleCnt="0"/>
      <dgm:spPr/>
    </dgm:pt>
    <dgm:pt modelId="{72F268C5-DEA3-4675-8AD0-C3EDDE261E19}" type="pres">
      <dgm:prSet presAssocID="{FED77003-8BCD-41ED-B0AD-E93A2ADFA3C8}" presName="rootText" presStyleLbl="node4" presStyleIdx="3" presStyleCnt="6">
        <dgm:presLayoutVars>
          <dgm:chPref val="3"/>
        </dgm:presLayoutVars>
      </dgm:prSet>
      <dgm:spPr/>
      <dgm:t>
        <a:bodyPr/>
        <a:lstStyle/>
        <a:p>
          <a:endParaRPr lang="de-DE"/>
        </a:p>
      </dgm:t>
    </dgm:pt>
    <dgm:pt modelId="{7B8ABBBB-3584-4B4B-9EDC-465F1C3773E5}" type="pres">
      <dgm:prSet presAssocID="{FED77003-8BCD-41ED-B0AD-E93A2ADFA3C8}" presName="rootConnector" presStyleLbl="node4" presStyleIdx="3" presStyleCnt="6"/>
      <dgm:spPr/>
      <dgm:t>
        <a:bodyPr/>
        <a:lstStyle/>
        <a:p>
          <a:endParaRPr lang="de-DE"/>
        </a:p>
      </dgm:t>
    </dgm:pt>
    <dgm:pt modelId="{F31422CA-42E5-496A-8FE2-2DAB3C4AD3B6}" type="pres">
      <dgm:prSet presAssocID="{FED77003-8BCD-41ED-B0AD-E93A2ADFA3C8}" presName="hierChild4" presStyleCnt="0"/>
      <dgm:spPr/>
    </dgm:pt>
    <dgm:pt modelId="{B0CB6209-D430-40B4-BCF5-3433D9481DD0}" type="pres">
      <dgm:prSet presAssocID="{FED77003-8BCD-41ED-B0AD-E93A2ADFA3C8}" presName="hierChild5" presStyleCnt="0"/>
      <dgm:spPr/>
    </dgm:pt>
    <dgm:pt modelId="{E3622CC2-6349-4866-9AEA-C60DAA197DA5}" type="pres">
      <dgm:prSet presAssocID="{2C395754-F6BF-4D27-8114-BB78671EC337}" presName="hierChild5" presStyleCnt="0"/>
      <dgm:spPr/>
    </dgm:pt>
    <dgm:pt modelId="{CDD6EE92-2801-43EC-B933-9B7E786F317C}" type="pres">
      <dgm:prSet presAssocID="{688559B0-8CBF-4C22-90FA-70D0DCD2C4C6}" presName="hierChild5" presStyleCnt="0"/>
      <dgm:spPr/>
    </dgm:pt>
    <dgm:pt modelId="{9AD9733F-424B-4D2B-BF0E-02BE8CC66D6E}" type="pres">
      <dgm:prSet presAssocID="{0E184432-D5D5-4249-A15B-C5A5EC89278D}" presName="Name35" presStyleLbl="parChTrans1D2" presStyleIdx="3" presStyleCnt="4"/>
      <dgm:spPr/>
    </dgm:pt>
    <dgm:pt modelId="{C00EC202-A9D5-40FB-9A6D-980159E8F33D}" type="pres">
      <dgm:prSet presAssocID="{A91B9B1F-C41E-4168-889D-9E41281E7841}" presName="hierRoot2" presStyleCnt="0">
        <dgm:presLayoutVars>
          <dgm:hierBranch/>
        </dgm:presLayoutVars>
      </dgm:prSet>
      <dgm:spPr/>
    </dgm:pt>
    <dgm:pt modelId="{A94A9623-43D7-42C6-B3AE-909216DBFE7A}" type="pres">
      <dgm:prSet presAssocID="{A91B9B1F-C41E-4168-889D-9E41281E7841}" presName="rootComposite" presStyleCnt="0"/>
      <dgm:spPr/>
    </dgm:pt>
    <dgm:pt modelId="{141389C3-7A3E-448A-B152-8514548A524A}" type="pres">
      <dgm:prSet presAssocID="{A91B9B1F-C41E-4168-889D-9E41281E7841}" presName="rootText" presStyleLbl="node2" presStyleIdx="3" presStyleCnt="4">
        <dgm:presLayoutVars>
          <dgm:chPref val="3"/>
        </dgm:presLayoutVars>
      </dgm:prSet>
      <dgm:spPr/>
      <dgm:t>
        <a:bodyPr/>
        <a:lstStyle/>
        <a:p>
          <a:endParaRPr lang="de-DE"/>
        </a:p>
      </dgm:t>
    </dgm:pt>
    <dgm:pt modelId="{DA0F2AE9-14D8-4344-9776-05F8A46C90D4}" type="pres">
      <dgm:prSet presAssocID="{A91B9B1F-C41E-4168-889D-9E41281E7841}" presName="rootConnector" presStyleLbl="node2" presStyleIdx="3" presStyleCnt="4"/>
      <dgm:spPr/>
      <dgm:t>
        <a:bodyPr/>
        <a:lstStyle/>
        <a:p>
          <a:endParaRPr lang="de-DE"/>
        </a:p>
      </dgm:t>
    </dgm:pt>
    <dgm:pt modelId="{97409B07-9B6C-40E4-83AF-10398178950D}" type="pres">
      <dgm:prSet presAssocID="{A91B9B1F-C41E-4168-889D-9E41281E7841}" presName="hierChild4" presStyleCnt="0"/>
      <dgm:spPr/>
    </dgm:pt>
    <dgm:pt modelId="{4B89E9B2-7E9E-446B-8F47-FA3120B9BD9A}" type="pres">
      <dgm:prSet presAssocID="{DEEBA3B3-BF5E-47EE-B3D0-215542F40958}" presName="Name35" presStyleLbl="parChTrans1D3" presStyleIdx="3" presStyleCnt="4"/>
      <dgm:spPr/>
    </dgm:pt>
    <dgm:pt modelId="{9AEA6F08-3FDB-49BB-BBE6-09E66CAA5ACF}" type="pres">
      <dgm:prSet presAssocID="{850FCF1D-83DC-420B-908B-CEA25E032175}" presName="hierRoot2" presStyleCnt="0">
        <dgm:presLayoutVars>
          <dgm:hierBranch val="r"/>
        </dgm:presLayoutVars>
      </dgm:prSet>
      <dgm:spPr/>
    </dgm:pt>
    <dgm:pt modelId="{DB394B19-A03B-4065-9414-ADF2E2136B58}" type="pres">
      <dgm:prSet presAssocID="{850FCF1D-83DC-420B-908B-CEA25E032175}" presName="rootComposite" presStyleCnt="0"/>
      <dgm:spPr/>
    </dgm:pt>
    <dgm:pt modelId="{75FF46D0-99C8-411C-B8BC-50E67F8C8E62}" type="pres">
      <dgm:prSet presAssocID="{850FCF1D-83DC-420B-908B-CEA25E032175}" presName="rootText" presStyleLbl="node3" presStyleIdx="3" presStyleCnt="4">
        <dgm:presLayoutVars>
          <dgm:chPref val="3"/>
        </dgm:presLayoutVars>
      </dgm:prSet>
      <dgm:spPr/>
      <dgm:t>
        <a:bodyPr/>
        <a:lstStyle/>
        <a:p>
          <a:endParaRPr lang="de-DE"/>
        </a:p>
      </dgm:t>
    </dgm:pt>
    <dgm:pt modelId="{21DB831F-E852-4258-8A7B-EE9BB3D0305A}" type="pres">
      <dgm:prSet presAssocID="{850FCF1D-83DC-420B-908B-CEA25E032175}" presName="rootConnector" presStyleLbl="node3" presStyleIdx="3" presStyleCnt="4"/>
      <dgm:spPr/>
      <dgm:t>
        <a:bodyPr/>
        <a:lstStyle/>
        <a:p>
          <a:endParaRPr lang="de-DE"/>
        </a:p>
      </dgm:t>
    </dgm:pt>
    <dgm:pt modelId="{C2EEAD67-DB53-498E-A228-7D3676DD6AC8}" type="pres">
      <dgm:prSet presAssocID="{850FCF1D-83DC-420B-908B-CEA25E032175}" presName="hierChild4" presStyleCnt="0"/>
      <dgm:spPr/>
    </dgm:pt>
    <dgm:pt modelId="{BA7F4847-91AE-4C72-BD2A-3EB9364D51ED}" type="pres">
      <dgm:prSet presAssocID="{8623B6D0-C35B-446F-A9FB-BDF0A5FE5C1A}" presName="Name50" presStyleLbl="parChTrans1D4" presStyleIdx="4" presStyleCnt="6"/>
      <dgm:spPr/>
    </dgm:pt>
    <dgm:pt modelId="{1EC0438B-6073-4DF6-810B-F3758185F1A9}" type="pres">
      <dgm:prSet presAssocID="{72135D0B-EA8E-4B91-B651-3417195C249F}" presName="hierRoot2" presStyleCnt="0">
        <dgm:presLayoutVars>
          <dgm:hierBranch val="r"/>
        </dgm:presLayoutVars>
      </dgm:prSet>
      <dgm:spPr/>
    </dgm:pt>
    <dgm:pt modelId="{91D26B21-7A26-4C1C-99F4-2327B85CF788}" type="pres">
      <dgm:prSet presAssocID="{72135D0B-EA8E-4B91-B651-3417195C249F}" presName="rootComposite" presStyleCnt="0"/>
      <dgm:spPr/>
    </dgm:pt>
    <dgm:pt modelId="{284860B2-8549-4F5B-97AE-7CB007F57AEB}" type="pres">
      <dgm:prSet presAssocID="{72135D0B-EA8E-4B91-B651-3417195C249F}" presName="rootText" presStyleLbl="node4" presStyleIdx="4" presStyleCnt="6">
        <dgm:presLayoutVars>
          <dgm:chPref val="3"/>
        </dgm:presLayoutVars>
      </dgm:prSet>
      <dgm:spPr/>
      <dgm:t>
        <a:bodyPr/>
        <a:lstStyle/>
        <a:p>
          <a:endParaRPr lang="de-DE"/>
        </a:p>
      </dgm:t>
    </dgm:pt>
    <dgm:pt modelId="{3B64ED54-3E81-4F08-9B26-4B45554D58C6}" type="pres">
      <dgm:prSet presAssocID="{72135D0B-EA8E-4B91-B651-3417195C249F}" presName="rootConnector" presStyleLbl="node4" presStyleIdx="4" presStyleCnt="6"/>
      <dgm:spPr/>
      <dgm:t>
        <a:bodyPr/>
        <a:lstStyle/>
        <a:p>
          <a:endParaRPr lang="de-DE"/>
        </a:p>
      </dgm:t>
    </dgm:pt>
    <dgm:pt modelId="{C38F3B5A-3BA5-4FA9-A556-9D7B80AE9F01}" type="pres">
      <dgm:prSet presAssocID="{72135D0B-EA8E-4B91-B651-3417195C249F}" presName="hierChild4" presStyleCnt="0"/>
      <dgm:spPr/>
    </dgm:pt>
    <dgm:pt modelId="{F913A5F9-97F5-424C-9917-7136B6B7917A}" type="pres">
      <dgm:prSet presAssocID="{6E3467B0-A3C7-490C-BAF9-F0A4A08C72EA}" presName="Name50" presStyleLbl="parChTrans1D4" presStyleIdx="5" presStyleCnt="6"/>
      <dgm:spPr/>
    </dgm:pt>
    <dgm:pt modelId="{607E0E65-5E29-4161-A8B0-50A3238A298A}" type="pres">
      <dgm:prSet presAssocID="{60D6B1E1-0740-4197-848B-880DEFBA6AD2}" presName="hierRoot2" presStyleCnt="0">
        <dgm:presLayoutVars>
          <dgm:hierBranch val="r"/>
        </dgm:presLayoutVars>
      </dgm:prSet>
      <dgm:spPr/>
    </dgm:pt>
    <dgm:pt modelId="{0F2AC4C0-92E7-47F5-B69F-DD3F913116AB}" type="pres">
      <dgm:prSet presAssocID="{60D6B1E1-0740-4197-848B-880DEFBA6AD2}" presName="rootComposite" presStyleCnt="0"/>
      <dgm:spPr/>
    </dgm:pt>
    <dgm:pt modelId="{18001859-E40E-41AC-9E75-F2E43208767D}" type="pres">
      <dgm:prSet presAssocID="{60D6B1E1-0740-4197-848B-880DEFBA6AD2}" presName="rootText" presStyleLbl="node4" presStyleIdx="5" presStyleCnt="6">
        <dgm:presLayoutVars>
          <dgm:chPref val="3"/>
        </dgm:presLayoutVars>
      </dgm:prSet>
      <dgm:spPr/>
      <dgm:t>
        <a:bodyPr/>
        <a:lstStyle/>
        <a:p>
          <a:endParaRPr lang="de-DE"/>
        </a:p>
      </dgm:t>
    </dgm:pt>
    <dgm:pt modelId="{57C2688C-9D55-408A-B9E8-560B4E466FD8}" type="pres">
      <dgm:prSet presAssocID="{60D6B1E1-0740-4197-848B-880DEFBA6AD2}" presName="rootConnector" presStyleLbl="node4" presStyleIdx="5" presStyleCnt="6"/>
      <dgm:spPr/>
      <dgm:t>
        <a:bodyPr/>
        <a:lstStyle/>
        <a:p>
          <a:endParaRPr lang="de-DE"/>
        </a:p>
      </dgm:t>
    </dgm:pt>
    <dgm:pt modelId="{A526323F-E97D-4AC9-A889-0CF8FC3D23E8}" type="pres">
      <dgm:prSet presAssocID="{60D6B1E1-0740-4197-848B-880DEFBA6AD2}" presName="hierChild4" presStyleCnt="0"/>
      <dgm:spPr/>
    </dgm:pt>
    <dgm:pt modelId="{FEEBB653-15A7-42FC-BA73-C8F4332FBA4F}" type="pres">
      <dgm:prSet presAssocID="{60D6B1E1-0740-4197-848B-880DEFBA6AD2}" presName="hierChild5" presStyleCnt="0"/>
      <dgm:spPr/>
    </dgm:pt>
    <dgm:pt modelId="{9591A81A-0D87-4AAA-92FF-D10D1AFD5FF6}" type="pres">
      <dgm:prSet presAssocID="{72135D0B-EA8E-4B91-B651-3417195C249F}" presName="hierChild5" presStyleCnt="0"/>
      <dgm:spPr/>
    </dgm:pt>
    <dgm:pt modelId="{FB98E7F9-80DB-45BE-989A-50B9C53ECB42}" type="pres">
      <dgm:prSet presAssocID="{850FCF1D-83DC-420B-908B-CEA25E032175}" presName="hierChild5" presStyleCnt="0"/>
      <dgm:spPr/>
    </dgm:pt>
    <dgm:pt modelId="{60B6A807-3495-4049-B503-1EE139669632}" type="pres">
      <dgm:prSet presAssocID="{A91B9B1F-C41E-4168-889D-9E41281E7841}" presName="hierChild5" presStyleCnt="0"/>
      <dgm:spPr/>
    </dgm:pt>
    <dgm:pt modelId="{4DED3E7A-4203-40E9-8AF9-B84B685229AF}" type="pres">
      <dgm:prSet presAssocID="{367614FA-5A80-4773-9FFD-C26D4CF91AA5}" presName="hierChild3" presStyleCnt="0"/>
      <dgm:spPr/>
    </dgm:pt>
  </dgm:ptLst>
  <dgm:cxnLst>
    <dgm:cxn modelId="{9FB3C2C5-2D83-4AC8-A0AF-722EA5A32A16}" type="presOf" srcId="{690304B0-B1C6-4548-BDA1-13ECEE4C7C7B}" destId="{CE5766A3-1726-4FE3-AED3-092F93670EFC}" srcOrd="0" destOrd="0" presId="urn:microsoft.com/office/officeart/2005/8/layout/orgChart1"/>
    <dgm:cxn modelId="{85DF447D-1E80-4621-ACED-D1CB0E92BCE3}" type="presOf" srcId="{5EC5E1B1-87EC-47C8-B6BD-9371AD30220E}" destId="{7FBCA893-4A10-4686-A4DF-5D4357E67A54}" srcOrd="1" destOrd="0" presId="urn:microsoft.com/office/officeart/2005/8/layout/orgChart1"/>
    <dgm:cxn modelId="{3879048F-E9E7-4D55-AA42-9D4F0AC65FAE}" type="presOf" srcId="{FDFA8FE3-870E-40F9-82F8-426A8660964F}" destId="{6BD6B16D-915B-4392-9579-AE389B71F4E0}" srcOrd="0" destOrd="0" presId="urn:microsoft.com/office/officeart/2005/8/layout/orgChart1"/>
    <dgm:cxn modelId="{4C72C326-494C-4547-A44B-9419E6914FF4}" srcId="{3B89B57E-2FD2-4654-A0A5-BEE6D45F341D}" destId="{5EC5E1B1-87EC-47C8-B6BD-9371AD30220E}" srcOrd="0" destOrd="0" parTransId="{690304B0-B1C6-4548-BDA1-13ECEE4C7C7B}" sibTransId="{9FB70EAE-FE49-45ED-A0BE-D8A75BF4DE2A}"/>
    <dgm:cxn modelId="{0D80A126-165B-432C-B643-5A453B788E52}" type="presOf" srcId="{1DCDE7A7-1B23-4046-9DF7-F97322DD6E6B}" destId="{E3750D22-FC9B-4B20-9A16-D0B284A73926}" srcOrd="0" destOrd="0" presId="urn:microsoft.com/office/officeart/2005/8/layout/orgChart1"/>
    <dgm:cxn modelId="{DF56C7A0-8BB8-44C2-9392-C9124794AEDB}" type="presOf" srcId="{0296BE81-9D31-4283-B5A9-52D9E485DD8C}" destId="{9CE9D5E9-3CB0-4324-AEE6-E860DF415768}" srcOrd="0" destOrd="0" presId="urn:microsoft.com/office/officeart/2005/8/layout/orgChart1"/>
    <dgm:cxn modelId="{2C0062BF-2692-48B4-8555-EC9E48D7FFAC}" type="presOf" srcId="{0E184432-D5D5-4249-A15B-C5A5EC89278D}" destId="{9AD9733F-424B-4D2B-BF0E-02BE8CC66D6E}" srcOrd="0" destOrd="0" presId="urn:microsoft.com/office/officeart/2005/8/layout/orgChart1"/>
    <dgm:cxn modelId="{A3F1FD01-0683-4B8B-B9F6-696ADB66C907}" type="presOf" srcId="{5EC5E1B1-87EC-47C8-B6BD-9371AD30220E}" destId="{FE1E98AC-F894-49AC-B51F-94B98667F8C3}" srcOrd="0" destOrd="0" presId="urn:microsoft.com/office/officeart/2005/8/layout/orgChart1"/>
    <dgm:cxn modelId="{36F8D90E-88A3-45E3-910B-1E25905A66F0}" type="presOf" srcId="{A91B9B1F-C41E-4168-889D-9E41281E7841}" destId="{DA0F2AE9-14D8-4344-9776-05F8A46C90D4}" srcOrd="1" destOrd="0" presId="urn:microsoft.com/office/officeart/2005/8/layout/orgChart1"/>
    <dgm:cxn modelId="{49EB70E7-1037-4230-86DE-2B6A5E706D49}" type="presOf" srcId="{FED77003-8BCD-41ED-B0AD-E93A2ADFA3C8}" destId="{72F268C5-DEA3-4675-8AD0-C3EDDE261E19}" srcOrd="0" destOrd="0" presId="urn:microsoft.com/office/officeart/2005/8/layout/orgChart1"/>
    <dgm:cxn modelId="{0AD7ADD2-D039-4C37-80A4-5BE5CC25C59A}" srcId="{E40C071D-E341-46E2-9A09-11FF8C97C87F}" destId="{3B89B57E-2FD2-4654-A0A5-BEE6D45F341D}" srcOrd="0" destOrd="0" parTransId="{87AEDBF0-DBE2-4CDA-9698-23A8C1A05FC3}" sibTransId="{A89BC494-93C2-4769-A924-FF7508CD9089}"/>
    <dgm:cxn modelId="{5D74FBD5-90F3-4BE5-9061-BFEE04EE7817}" type="presOf" srcId="{81C0DB39-6941-449C-8F7F-280602C149B1}" destId="{F57B4DF7-75B4-452F-BE9C-1C7432ADC6AE}" srcOrd="0" destOrd="0" presId="urn:microsoft.com/office/officeart/2005/8/layout/orgChart1"/>
    <dgm:cxn modelId="{2B8BBD5C-6089-494A-98A3-8D30D646A654}" srcId="{367614FA-5A80-4773-9FFD-C26D4CF91AA5}" destId="{81C0DB39-6941-449C-8F7F-280602C149B1}" srcOrd="1" destOrd="0" parTransId="{8DF52F6D-738C-4A14-A027-FCF4CBE8D011}" sibTransId="{A065E2BE-0B77-44BA-8C5A-5658C0725968}"/>
    <dgm:cxn modelId="{D643D0F4-DC2E-48C7-84E4-6EF4D86D6565}" type="presOf" srcId="{688559B0-8CBF-4C22-90FA-70D0DCD2C4C6}" destId="{E0DD3A97-E2A3-42C5-BEFF-C6FC888F5E3F}" srcOrd="1" destOrd="0" presId="urn:microsoft.com/office/officeart/2005/8/layout/orgChart1"/>
    <dgm:cxn modelId="{ED07A5F2-9FA7-4E04-B220-7C5BA1C39282}" type="presOf" srcId="{688559B0-8CBF-4C22-90FA-70D0DCD2C4C6}" destId="{33FD9235-DAD9-4D36-8125-78A6360EBF16}" srcOrd="0" destOrd="0" presId="urn:microsoft.com/office/officeart/2005/8/layout/orgChart1"/>
    <dgm:cxn modelId="{529F0588-BA49-4A9D-AC8B-6ACDBB3207D3}" type="presOf" srcId="{2C395754-F6BF-4D27-8114-BB78671EC337}" destId="{B5BB41EE-1445-4EB0-9E6A-2108E75D7851}" srcOrd="1" destOrd="0" presId="urn:microsoft.com/office/officeart/2005/8/layout/orgChart1"/>
    <dgm:cxn modelId="{68B7A6A4-F716-4A84-A5D8-83DECBF5E060}" srcId="{A91B9B1F-C41E-4168-889D-9E41281E7841}" destId="{850FCF1D-83DC-420B-908B-CEA25E032175}" srcOrd="0" destOrd="0" parTransId="{DEEBA3B3-BF5E-47EE-B3D0-215542F40958}" sibTransId="{FAF23E42-A655-4933-822D-338B62CA0676}"/>
    <dgm:cxn modelId="{A61919E9-4443-4B18-BC07-27A5AAF4A297}" srcId="{3507D2A2-0717-4E1E-917B-C7DF29498024}" destId="{367614FA-5A80-4773-9FFD-C26D4CF91AA5}" srcOrd="0" destOrd="0" parTransId="{55A5EF32-AA8F-4BF5-A5C8-15A0C7760F4F}" sibTransId="{854E9927-AE82-496B-ACA9-FBBDA93E4D31}"/>
    <dgm:cxn modelId="{7F930B4F-86C9-4F0C-8F3E-10A560224FEE}" type="presOf" srcId="{8623B6D0-C35B-446F-A9FB-BDF0A5FE5C1A}" destId="{BA7F4847-91AE-4C72-BD2A-3EB9364D51ED}" srcOrd="0" destOrd="0" presId="urn:microsoft.com/office/officeart/2005/8/layout/orgChart1"/>
    <dgm:cxn modelId="{BAB4C1A2-9E42-4378-8789-40E0D361082B}" type="presOf" srcId="{60D6B1E1-0740-4197-848B-880DEFBA6AD2}" destId="{18001859-E40E-41AC-9E75-F2E43208767D}" srcOrd="0" destOrd="0" presId="urn:microsoft.com/office/officeart/2005/8/layout/orgChart1"/>
    <dgm:cxn modelId="{15CDBBDB-0AF4-487D-B9CA-CCFCCE8DF5BC}" type="presOf" srcId="{850FCF1D-83DC-420B-908B-CEA25E032175}" destId="{21DB831F-E852-4258-8A7B-EE9BB3D0305A}" srcOrd="1" destOrd="0" presId="urn:microsoft.com/office/officeart/2005/8/layout/orgChart1"/>
    <dgm:cxn modelId="{16563AFB-AE7B-4657-8197-D9054D07DD28}" type="presOf" srcId="{A91B9B1F-C41E-4168-889D-9E41281E7841}" destId="{141389C3-7A3E-448A-B152-8514548A524A}" srcOrd="0" destOrd="0" presId="urn:microsoft.com/office/officeart/2005/8/layout/orgChart1"/>
    <dgm:cxn modelId="{300A3D18-4EA3-44D7-91BA-8003FB8E256F}" type="presOf" srcId="{FED77003-8BCD-41ED-B0AD-E93A2ADFA3C8}" destId="{7B8ABBBB-3584-4B4B-9EDC-465F1C3773E5}" srcOrd="1" destOrd="0" presId="urn:microsoft.com/office/officeart/2005/8/layout/orgChart1"/>
    <dgm:cxn modelId="{8A542F17-2270-4846-B75E-BBD3E24D4C3B}" srcId="{688559B0-8CBF-4C22-90FA-70D0DCD2C4C6}" destId="{2C395754-F6BF-4D27-8114-BB78671EC337}" srcOrd="0" destOrd="0" parTransId="{9558932D-8311-4438-9267-5D01D3EEDBD8}" sibTransId="{A54499CF-53F3-4046-9296-2B330DB36B39}"/>
    <dgm:cxn modelId="{14C43287-7294-4014-879D-B94EC85B1DDD}" type="presOf" srcId="{9558932D-8311-4438-9267-5D01D3EEDBD8}" destId="{4D9B8E8F-C5B1-4BC7-A2A2-91CBD7CD54DE}" srcOrd="0" destOrd="0" presId="urn:microsoft.com/office/officeart/2005/8/layout/orgChart1"/>
    <dgm:cxn modelId="{C399169F-B31C-493E-B125-53274B29936E}" type="presOf" srcId="{72135D0B-EA8E-4B91-B651-3417195C249F}" destId="{3B64ED54-3E81-4F08-9B26-4B45554D58C6}" srcOrd="1" destOrd="0" presId="urn:microsoft.com/office/officeart/2005/8/layout/orgChart1"/>
    <dgm:cxn modelId="{4946A600-448F-49BF-86CA-B1DD0DBDCF3D}" srcId="{367614FA-5A80-4773-9FFD-C26D4CF91AA5}" destId="{A91B9B1F-C41E-4168-889D-9E41281E7841}" srcOrd="3" destOrd="0" parTransId="{0E184432-D5D5-4249-A15B-C5A5EC89278D}" sibTransId="{6D45CEBD-BFD0-4612-A884-BC812995786F}"/>
    <dgm:cxn modelId="{0A772B67-C5D4-429A-8BB6-1C2F3AE6B174}" type="presOf" srcId="{623A3A25-DD6A-4E6F-92B3-31225D4CDB94}" destId="{E4331A6E-FB67-4C22-87A7-46EC7DD953F9}" srcOrd="0" destOrd="0" presId="urn:microsoft.com/office/officeart/2005/8/layout/orgChart1"/>
    <dgm:cxn modelId="{C53CFFE2-2C5B-4BD5-BE3C-E3668B2A7F75}" srcId="{367614FA-5A80-4773-9FFD-C26D4CF91AA5}" destId="{688559B0-8CBF-4C22-90FA-70D0DCD2C4C6}" srcOrd="2" destOrd="0" parTransId="{FDFA8FE3-870E-40F9-82F8-426A8660964F}" sibTransId="{C0CD3CFA-D5D1-46A7-80CB-694BAFD95C0F}"/>
    <dgm:cxn modelId="{FC8165C9-E817-492B-8792-B15B267041D2}" type="presOf" srcId="{367614FA-5A80-4773-9FFD-C26D4CF91AA5}" destId="{6A266DED-4905-4963-8367-D9C75B7BF67F}" srcOrd="0" destOrd="0" presId="urn:microsoft.com/office/officeart/2005/8/layout/orgChart1"/>
    <dgm:cxn modelId="{4AF5E4CC-A60C-489D-AB2D-493D9D96DE7A}" srcId="{367614FA-5A80-4773-9FFD-C26D4CF91AA5}" destId="{C1796E6C-A60B-47D2-9F41-C5F314970014}" srcOrd="0" destOrd="0" parTransId="{623A3A25-DD6A-4E6F-92B3-31225D4CDB94}" sibTransId="{A51C1CC3-41B9-4262-8E92-D4A2F391FC9D}"/>
    <dgm:cxn modelId="{86BF3E9B-4797-4865-9D96-ED8DFCD98D2D}" srcId="{81C0DB39-6941-449C-8F7F-280602C149B1}" destId="{1DCDE7A7-1B23-4046-9DF7-F97322DD6E6B}" srcOrd="0" destOrd="0" parTransId="{8E78D601-CFD2-4726-A5E4-C09335229EBE}" sibTransId="{82EE61E0-EB3C-40E8-B387-DB73E47AC97A}"/>
    <dgm:cxn modelId="{2110FC59-75D3-4FC7-BE8C-A99E646144EA}" type="presOf" srcId="{0105DAD9-4726-4A0D-89EA-51AA7CA795FB}" destId="{06C375DF-83F6-4A04-B6ED-1B9B3D22D39E}" srcOrd="0" destOrd="0" presId="urn:microsoft.com/office/officeart/2005/8/layout/orgChart1"/>
    <dgm:cxn modelId="{075731DF-0554-4214-8F2B-83D9A95BB808}" type="presOf" srcId="{1DCDE7A7-1B23-4046-9DF7-F97322DD6E6B}" destId="{7A2E7CAA-DF57-40B3-BFB0-CFB90613E943}" srcOrd="1" destOrd="0" presId="urn:microsoft.com/office/officeart/2005/8/layout/orgChart1"/>
    <dgm:cxn modelId="{4E6292CD-934D-4D8D-A08A-43814290ECA8}" type="presOf" srcId="{C1796E6C-A60B-47D2-9F41-C5F314970014}" destId="{D364595A-A4A6-43E3-A6E5-62CCFCC308F2}" srcOrd="1" destOrd="0" presId="urn:microsoft.com/office/officeart/2005/8/layout/orgChart1"/>
    <dgm:cxn modelId="{EB3334A6-5991-4837-A416-E981E3F2AF58}" srcId="{1DCDE7A7-1B23-4046-9DF7-F97322DD6E6B}" destId="{0105DAD9-4726-4A0D-89EA-51AA7CA795FB}" srcOrd="0" destOrd="0" parTransId="{A272EDB4-C009-44FB-A336-403DA2E5EBBE}" sibTransId="{040DC9D2-5B3B-4796-A02C-D6B5A77E1C69}"/>
    <dgm:cxn modelId="{55358B0E-7C3D-475F-87CC-FEBFE2058DB3}" srcId="{72135D0B-EA8E-4B91-B651-3417195C249F}" destId="{60D6B1E1-0740-4197-848B-880DEFBA6AD2}" srcOrd="0" destOrd="0" parTransId="{6E3467B0-A3C7-490C-BAF9-F0A4A08C72EA}" sibTransId="{6B927684-E479-4F85-A2EB-7A45B6703389}"/>
    <dgm:cxn modelId="{D63C1CA1-E9C1-4D86-A512-B21902CE5C38}" type="presOf" srcId="{2C395754-F6BF-4D27-8114-BB78671EC337}" destId="{DD38D29C-5FFC-4383-94F0-7FFBD2F4D57E}" srcOrd="0" destOrd="0" presId="urn:microsoft.com/office/officeart/2005/8/layout/orgChart1"/>
    <dgm:cxn modelId="{11EA13EA-4F32-4CF7-9358-5376019EC13A}" type="presOf" srcId="{E40C071D-E341-46E2-9A09-11FF8C97C87F}" destId="{3FC81B04-53DE-41D7-8175-18D900916597}" srcOrd="0" destOrd="0" presId="urn:microsoft.com/office/officeart/2005/8/layout/orgChart1"/>
    <dgm:cxn modelId="{AAE01D4A-A19D-4CEB-9AA9-6EC02B6B3FD4}" type="presOf" srcId="{A272EDB4-C009-44FB-A336-403DA2E5EBBE}" destId="{B9184503-2926-4EC8-882B-6A3C600859D5}" srcOrd="0" destOrd="0" presId="urn:microsoft.com/office/officeart/2005/8/layout/orgChart1"/>
    <dgm:cxn modelId="{9D4F183D-74EB-48D5-8157-5D894B42696C}" type="presOf" srcId="{850FCF1D-83DC-420B-908B-CEA25E032175}" destId="{75FF46D0-99C8-411C-B8BC-50E67F8C8E62}" srcOrd="0" destOrd="0" presId="urn:microsoft.com/office/officeart/2005/8/layout/orgChart1"/>
    <dgm:cxn modelId="{27B4DD06-8ED9-4004-B5A2-C715BAEF05A0}" type="presOf" srcId="{6E3467B0-A3C7-490C-BAF9-F0A4A08C72EA}" destId="{F913A5F9-97F5-424C-9917-7136B6B7917A}" srcOrd="0" destOrd="0" presId="urn:microsoft.com/office/officeart/2005/8/layout/orgChart1"/>
    <dgm:cxn modelId="{FC03C9A9-1A61-4EF3-9B37-6F07F20DA02F}" srcId="{C1796E6C-A60B-47D2-9F41-C5F314970014}" destId="{E40C071D-E341-46E2-9A09-11FF8C97C87F}" srcOrd="0" destOrd="0" parTransId="{89656856-D682-445C-815D-BA7BF4F226E0}" sibTransId="{50EAC6DE-E81C-4925-A815-76A4213A021E}"/>
    <dgm:cxn modelId="{DEF5B2F4-1764-4233-AE33-AA5C33E87F9E}" type="presOf" srcId="{89656856-D682-445C-815D-BA7BF4F226E0}" destId="{D3000EA3-2B9A-412D-95BF-7E4E57D1EEA0}" srcOrd="0" destOrd="0" presId="urn:microsoft.com/office/officeart/2005/8/layout/orgChart1"/>
    <dgm:cxn modelId="{1F0A02B1-0C9F-40F4-AF4E-D2A773409266}" type="presOf" srcId="{72135D0B-EA8E-4B91-B651-3417195C249F}" destId="{284860B2-8549-4F5B-97AE-7CB007F57AEB}" srcOrd="0" destOrd="0" presId="urn:microsoft.com/office/officeart/2005/8/layout/orgChart1"/>
    <dgm:cxn modelId="{B512206D-6F0C-45B9-BB25-18B66220A715}" type="presOf" srcId="{3B89B57E-2FD2-4654-A0A5-BEE6D45F341D}" destId="{4AB982FA-1411-4081-8B7F-A0FC689AA1F7}" srcOrd="0" destOrd="0" presId="urn:microsoft.com/office/officeart/2005/8/layout/orgChart1"/>
    <dgm:cxn modelId="{9D243183-87DD-4C54-9639-BF36A3F486E8}" type="presOf" srcId="{DEEBA3B3-BF5E-47EE-B3D0-215542F40958}" destId="{4B89E9B2-7E9E-446B-8F47-FA3120B9BD9A}" srcOrd="0" destOrd="0" presId="urn:microsoft.com/office/officeart/2005/8/layout/orgChart1"/>
    <dgm:cxn modelId="{D5F45DEC-5A6A-4BA9-BE39-79BD00EA6D73}" type="presOf" srcId="{8E78D601-CFD2-4726-A5E4-C09335229EBE}" destId="{0FDAD557-FAD2-491F-9AEE-9CE5805D9A23}" srcOrd="0" destOrd="0" presId="urn:microsoft.com/office/officeart/2005/8/layout/orgChart1"/>
    <dgm:cxn modelId="{E381C160-E18F-48EB-B98E-F365176A8A86}" type="presOf" srcId="{60D6B1E1-0740-4197-848B-880DEFBA6AD2}" destId="{57C2688C-9D55-408A-B9E8-560B4E466FD8}" srcOrd="1" destOrd="0" presId="urn:microsoft.com/office/officeart/2005/8/layout/orgChart1"/>
    <dgm:cxn modelId="{78469D29-EF6C-44D0-A470-55FDFF7B4CAC}" type="presOf" srcId="{E40C071D-E341-46E2-9A09-11FF8C97C87F}" destId="{7331DE0C-7850-4755-98D3-B938FF908668}" srcOrd="1" destOrd="0" presId="urn:microsoft.com/office/officeart/2005/8/layout/orgChart1"/>
    <dgm:cxn modelId="{849092FC-7EE5-48A7-8B82-6A90BCD386D0}" type="presOf" srcId="{87AEDBF0-DBE2-4CDA-9698-23A8C1A05FC3}" destId="{CA1688AB-DB88-48B2-98DA-7F8E4FE31DCC}" srcOrd="0" destOrd="0" presId="urn:microsoft.com/office/officeart/2005/8/layout/orgChart1"/>
    <dgm:cxn modelId="{917212CE-3A42-4A62-BE46-04B557854FDF}" type="presOf" srcId="{367614FA-5A80-4773-9FFD-C26D4CF91AA5}" destId="{39C9BF28-63F1-4B3A-98E3-15F048942EB6}" srcOrd="1" destOrd="0" presId="urn:microsoft.com/office/officeart/2005/8/layout/orgChart1"/>
    <dgm:cxn modelId="{F360E772-7127-4811-A396-9096BEF35D62}" type="presOf" srcId="{8DF52F6D-738C-4A14-A027-FCF4CBE8D011}" destId="{8DEDE68E-5E6E-4178-8390-771436A8C8F0}" srcOrd="0" destOrd="0" presId="urn:microsoft.com/office/officeart/2005/8/layout/orgChart1"/>
    <dgm:cxn modelId="{4F589EFD-AC45-4C61-AFCA-03591B2D80CD}" type="presOf" srcId="{3B89B57E-2FD2-4654-A0A5-BEE6D45F341D}" destId="{0CC4C050-DD64-4594-A896-B669B42F6FF5}" srcOrd="1" destOrd="0" presId="urn:microsoft.com/office/officeart/2005/8/layout/orgChart1"/>
    <dgm:cxn modelId="{065366DC-6C02-4832-B4DF-A7F369E7870E}" srcId="{2C395754-F6BF-4D27-8114-BB78671EC337}" destId="{FED77003-8BCD-41ED-B0AD-E93A2ADFA3C8}" srcOrd="0" destOrd="0" parTransId="{0296BE81-9D31-4283-B5A9-52D9E485DD8C}" sibTransId="{BE87D7E5-7E7B-40DA-8A52-6919B708E5D6}"/>
    <dgm:cxn modelId="{E7606AFF-C865-4101-906D-D45916C05159}" type="presOf" srcId="{C1796E6C-A60B-47D2-9F41-C5F314970014}" destId="{D3F20A1D-7249-4694-BB9A-3E5B8CE1FDDB}" srcOrd="0" destOrd="0" presId="urn:microsoft.com/office/officeart/2005/8/layout/orgChart1"/>
    <dgm:cxn modelId="{1BEC66C8-9806-474A-A77E-AB9317F033D9}" type="presOf" srcId="{0105DAD9-4726-4A0D-89EA-51AA7CA795FB}" destId="{B118BBD8-2ECB-4479-92FC-0343320F94B9}" srcOrd="1" destOrd="0" presId="urn:microsoft.com/office/officeart/2005/8/layout/orgChart1"/>
    <dgm:cxn modelId="{5AA5F418-A581-476E-9ACF-460EFB35C24A}" type="presOf" srcId="{81C0DB39-6941-449C-8F7F-280602C149B1}" destId="{C9DB8A98-9547-483B-9732-2570E401786C}" srcOrd="1" destOrd="0" presId="urn:microsoft.com/office/officeart/2005/8/layout/orgChart1"/>
    <dgm:cxn modelId="{FDBDCE3B-5AEE-42E2-AF1D-A7224EF588DA}" srcId="{850FCF1D-83DC-420B-908B-CEA25E032175}" destId="{72135D0B-EA8E-4B91-B651-3417195C249F}" srcOrd="0" destOrd="0" parTransId="{8623B6D0-C35B-446F-A9FB-BDF0A5FE5C1A}" sibTransId="{44651EF5-9BD4-455D-8B35-98B599659031}"/>
    <dgm:cxn modelId="{9BFAFF83-E691-49AD-8702-0F0CCA9D5318}" type="presOf" srcId="{3507D2A2-0717-4E1E-917B-C7DF29498024}" destId="{40456ED9-8ECE-415D-B3FD-F965D6F070D6}" srcOrd="0" destOrd="0" presId="urn:microsoft.com/office/officeart/2005/8/layout/orgChart1"/>
    <dgm:cxn modelId="{A5023349-5F5E-4D80-AC10-8C22CD8EB37B}" type="presParOf" srcId="{40456ED9-8ECE-415D-B3FD-F965D6F070D6}" destId="{E992D0DF-7FCE-4E00-A065-AE494470CCE4}" srcOrd="0" destOrd="0" presId="urn:microsoft.com/office/officeart/2005/8/layout/orgChart1"/>
    <dgm:cxn modelId="{20D18FEC-9C86-4016-97E6-BFBE7DD8EEB9}" type="presParOf" srcId="{E992D0DF-7FCE-4E00-A065-AE494470CCE4}" destId="{621162BB-524A-4FED-AFC0-3E10C31E4EF7}" srcOrd="0" destOrd="0" presId="urn:microsoft.com/office/officeart/2005/8/layout/orgChart1"/>
    <dgm:cxn modelId="{2BC6E23E-A4E2-4E18-AFF5-5056D17EA459}" type="presParOf" srcId="{621162BB-524A-4FED-AFC0-3E10C31E4EF7}" destId="{6A266DED-4905-4963-8367-D9C75B7BF67F}" srcOrd="0" destOrd="0" presId="urn:microsoft.com/office/officeart/2005/8/layout/orgChart1"/>
    <dgm:cxn modelId="{28FF5690-4E43-44A4-8D1D-AD37219EF6A1}" type="presParOf" srcId="{621162BB-524A-4FED-AFC0-3E10C31E4EF7}" destId="{39C9BF28-63F1-4B3A-98E3-15F048942EB6}" srcOrd="1" destOrd="0" presId="urn:microsoft.com/office/officeart/2005/8/layout/orgChart1"/>
    <dgm:cxn modelId="{C6DD654C-9CFB-433F-B6A2-7EA4D8E049EA}" type="presParOf" srcId="{E992D0DF-7FCE-4E00-A065-AE494470CCE4}" destId="{94982E24-F548-463B-BA05-90069E7AA990}" srcOrd="1" destOrd="0" presId="urn:microsoft.com/office/officeart/2005/8/layout/orgChart1"/>
    <dgm:cxn modelId="{40B93EE1-BF01-4C5F-B6FD-6E54B6994BA3}" type="presParOf" srcId="{94982E24-F548-463B-BA05-90069E7AA990}" destId="{E4331A6E-FB67-4C22-87A7-46EC7DD953F9}" srcOrd="0" destOrd="0" presId="urn:microsoft.com/office/officeart/2005/8/layout/orgChart1"/>
    <dgm:cxn modelId="{58762F5B-ED93-49D4-B0E4-E74D18ED2AD9}" type="presParOf" srcId="{94982E24-F548-463B-BA05-90069E7AA990}" destId="{245F9A22-5AD4-455A-B48C-8786CB7C50F9}" srcOrd="1" destOrd="0" presId="urn:microsoft.com/office/officeart/2005/8/layout/orgChart1"/>
    <dgm:cxn modelId="{28B075A0-3F92-4F7E-84D3-34CD2DFE1231}" type="presParOf" srcId="{245F9A22-5AD4-455A-B48C-8786CB7C50F9}" destId="{F12F514D-0B8F-45E2-B63D-BD12AEE28E98}" srcOrd="0" destOrd="0" presId="urn:microsoft.com/office/officeart/2005/8/layout/orgChart1"/>
    <dgm:cxn modelId="{A3780F17-0ECB-4960-9146-C6CBAE246F6A}" type="presParOf" srcId="{F12F514D-0B8F-45E2-B63D-BD12AEE28E98}" destId="{D3F20A1D-7249-4694-BB9A-3E5B8CE1FDDB}" srcOrd="0" destOrd="0" presId="urn:microsoft.com/office/officeart/2005/8/layout/orgChart1"/>
    <dgm:cxn modelId="{8B162E59-DC97-467D-AFE6-8693259BEA12}" type="presParOf" srcId="{F12F514D-0B8F-45E2-B63D-BD12AEE28E98}" destId="{D364595A-A4A6-43E3-A6E5-62CCFCC308F2}" srcOrd="1" destOrd="0" presId="urn:microsoft.com/office/officeart/2005/8/layout/orgChart1"/>
    <dgm:cxn modelId="{B62BA95F-6CB6-4DC8-92E7-1E17571D4B50}" type="presParOf" srcId="{245F9A22-5AD4-455A-B48C-8786CB7C50F9}" destId="{4B89CB8C-152A-4DB2-81A0-FF4012C8793F}" srcOrd="1" destOrd="0" presId="urn:microsoft.com/office/officeart/2005/8/layout/orgChart1"/>
    <dgm:cxn modelId="{19DADE8D-130D-429A-8D35-89118B631935}" type="presParOf" srcId="{4B89CB8C-152A-4DB2-81A0-FF4012C8793F}" destId="{D3000EA3-2B9A-412D-95BF-7E4E57D1EEA0}" srcOrd="0" destOrd="0" presId="urn:microsoft.com/office/officeart/2005/8/layout/orgChart1"/>
    <dgm:cxn modelId="{5C98FD6E-9259-4F26-9C1B-33A8DED2CBDE}" type="presParOf" srcId="{4B89CB8C-152A-4DB2-81A0-FF4012C8793F}" destId="{507C81DD-46D3-427D-8271-10DEF407D4AC}" srcOrd="1" destOrd="0" presId="urn:microsoft.com/office/officeart/2005/8/layout/orgChart1"/>
    <dgm:cxn modelId="{52958A1D-0959-430E-834C-25A3B3B78B57}" type="presParOf" srcId="{507C81DD-46D3-427D-8271-10DEF407D4AC}" destId="{EE9FA549-8A40-4B39-A1EC-3FFD47F31C8D}" srcOrd="0" destOrd="0" presId="urn:microsoft.com/office/officeart/2005/8/layout/orgChart1"/>
    <dgm:cxn modelId="{D9BE9198-99CD-4F22-B144-9EB673106A91}" type="presParOf" srcId="{EE9FA549-8A40-4B39-A1EC-3FFD47F31C8D}" destId="{3FC81B04-53DE-41D7-8175-18D900916597}" srcOrd="0" destOrd="0" presId="urn:microsoft.com/office/officeart/2005/8/layout/orgChart1"/>
    <dgm:cxn modelId="{51B46EFD-C9C6-49AD-BA47-55C15375FE78}" type="presParOf" srcId="{EE9FA549-8A40-4B39-A1EC-3FFD47F31C8D}" destId="{7331DE0C-7850-4755-98D3-B938FF908668}" srcOrd="1" destOrd="0" presId="urn:microsoft.com/office/officeart/2005/8/layout/orgChart1"/>
    <dgm:cxn modelId="{A59D81F4-38E7-499F-8DA6-A3522B97E8EC}" type="presParOf" srcId="{507C81DD-46D3-427D-8271-10DEF407D4AC}" destId="{CD8357CE-E8B0-4F6D-B4E4-0C3AFA4D8421}" srcOrd="1" destOrd="0" presId="urn:microsoft.com/office/officeart/2005/8/layout/orgChart1"/>
    <dgm:cxn modelId="{D9BCDDE1-0A67-47E1-8F84-BC47CB63A0E0}" type="presParOf" srcId="{CD8357CE-E8B0-4F6D-B4E4-0C3AFA4D8421}" destId="{CA1688AB-DB88-48B2-98DA-7F8E4FE31DCC}" srcOrd="0" destOrd="0" presId="urn:microsoft.com/office/officeart/2005/8/layout/orgChart1"/>
    <dgm:cxn modelId="{FE3808C3-3F60-425F-AA21-2BEB022DEA79}" type="presParOf" srcId="{CD8357CE-E8B0-4F6D-B4E4-0C3AFA4D8421}" destId="{45B10474-7025-4DEA-9A31-E476AA000220}" srcOrd="1" destOrd="0" presId="urn:microsoft.com/office/officeart/2005/8/layout/orgChart1"/>
    <dgm:cxn modelId="{B9A7286E-3BB2-41F5-B457-8571165808B8}" type="presParOf" srcId="{45B10474-7025-4DEA-9A31-E476AA000220}" destId="{45419598-71E1-40E2-A1F7-69E03382E378}" srcOrd="0" destOrd="0" presId="urn:microsoft.com/office/officeart/2005/8/layout/orgChart1"/>
    <dgm:cxn modelId="{36C1D223-A3EF-4FF0-9C80-2839F02DDB4E}" type="presParOf" srcId="{45419598-71E1-40E2-A1F7-69E03382E378}" destId="{4AB982FA-1411-4081-8B7F-A0FC689AA1F7}" srcOrd="0" destOrd="0" presId="urn:microsoft.com/office/officeart/2005/8/layout/orgChart1"/>
    <dgm:cxn modelId="{4516F898-0AB8-4B8C-8EF7-E9A7E853DC70}" type="presParOf" srcId="{45419598-71E1-40E2-A1F7-69E03382E378}" destId="{0CC4C050-DD64-4594-A896-B669B42F6FF5}" srcOrd="1" destOrd="0" presId="urn:microsoft.com/office/officeart/2005/8/layout/orgChart1"/>
    <dgm:cxn modelId="{BC30FF4F-2965-483C-94B1-9A1B5A3AFF0B}" type="presParOf" srcId="{45B10474-7025-4DEA-9A31-E476AA000220}" destId="{0F3248B2-668F-48EB-808F-62FF3F15039E}" srcOrd="1" destOrd="0" presId="urn:microsoft.com/office/officeart/2005/8/layout/orgChart1"/>
    <dgm:cxn modelId="{2A9B86A7-704D-45B9-8FF4-C923A9C62E1E}" type="presParOf" srcId="{0F3248B2-668F-48EB-808F-62FF3F15039E}" destId="{CE5766A3-1726-4FE3-AED3-092F93670EFC}" srcOrd="0" destOrd="0" presId="urn:microsoft.com/office/officeart/2005/8/layout/orgChart1"/>
    <dgm:cxn modelId="{1C4C512F-2E63-4EC2-88E4-32EC4C767C13}" type="presParOf" srcId="{0F3248B2-668F-48EB-808F-62FF3F15039E}" destId="{EFB18B7B-D166-4BDC-8489-8A32F17996DC}" srcOrd="1" destOrd="0" presId="urn:microsoft.com/office/officeart/2005/8/layout/orgChart1"/>
    <dgm:cxn modelId="{75F438E7-0E50-4501-8055-406EFF59B032}" type="presParOf" srcId="{EFB18B7B-D166-4BDC-8489-8A32F17996DC}" destId="{492A8B87-05D9-44A2-9870-018677BD24BA}" srcOrd="0" destOrd="0" presId="urn:microsoft.com/office/officeart/2005/8/layout/orgChart1"/>
    <dgm:cxn modelId="{69C05769-9D12-494E-B749-A6B31A8DAD8D}" type="presParOf" srcId="{492A8B87-05D9-44A2-9870-018677BD24BA}" destId="{FE1E98AC-F894-49AC-B51F-94B98667F8C3}" srcOrd="0" destOrd="0" presId="urn:microsoft.com/office/officeart/2005/8/layout/orgChart1"/>
    <dgm:cxn modelId="{4EEFEB77-E7CF-42E4-9DE5-004C8C844B34}" type="presParOf" srcId="{492A8B87-05D9-44A2-9870-018677BD24BA}" destId="{7FBCA893-4A10-4686-A4DF-5D4357E67A54}" srcOrd="1" destOrd="0" presId="urn:microsoft.com/office/officeart/2005/8/layout/orgChart1"/>
    <dgm:cxn modelId="{BC274908-D772-428D-81AB-75EF757AA7E3}" type="presParOf" srcId="{EFB18B7B-D166-4BDC-8489-8A32F17996DC}" destId="{D1B96D24-F296-4520-9CA9-81C85FC4260B}" srcOrd="1" destOrd="0" presId="urn:microsoft.com/office/officeart/2005/8/layout/orgChart1"/>
    <dgm:cxn modelId="{1B3F517F-7675-4DBB-B68A-EC35FDA20304}" type="presParOf" srcId="{EFB18B7B-D166-4BDC-8489-8A32F17996DC}" destId="{5F5B0CE7-3583-4911-99E3-78A29E75613A}" srcOrd="2" destOrd="0" presId="urn:microsoft.com/office/officeart/2005/8/layout/orgChart1"/>
    <dgm:cxn modelId="{6C9CB728-0144-4E54-B683-24D17F39EBC5}" type="presParOf" srcId="{45B10474-7025-4DEA-9A31-E476AA000220}" destId="{4FD10898-ABC7-4AED-B29D-A0661EE86757}" srcOrd="2" destOrd="0" presId="urn:microsoft.com/office/officeart/2005/8/layout/orgChart1"/>
    <dgm:cxn modelId="{1131987F-875E-492F-851E-939951A6D747}" type="presParOf" srcId="{507C81DD-46D3-427D-8271-10DEF407D4AC}" destId="{7B70D5E6-4019-4320-B307-FF4D8DBD31FE}" srcOrd="2" destOrd="0" presId="urn:microsoft.com/office/officeart/2005/8/layout/orgChart1"/>
    <dgm:cxn modelId="{FAEF0DD8-78B4-4E44-AC0B-C1107382A9BD}" type="presParOf" srcId="{245F9A22-5AD4-455A-B48C-8786CB7C50F9}" destId="{632B00D9-FBA1-43FD-850E-2337ACB5D8EB}" srcOrd="2" destOrd="0" presId="urn:microsoft.com/office/officeart/2005/8/layout/orgChart1"/>
    <dgm:cxn modelId="{B2F746C5-6521-4C13-9540-6D410C33887B}" type="presParOf" srcId="{94982E24-F548-463B-BA05-90069E7AA990}" destId="{8DEDE68E-5E6E-4178-8390-771436A8C8F0}" srcOrd="2" destOrd="0" presId="urn:microsoft.com/office/officeart/2005/8/layout/orgChart1"/>
    <dgm:cxn modelId="{DD68B6CC-6BA7-4A20-BD7A-E38268B5B110}" type="presParOf" srcId="{94982E24-F548-463B-BA05-90069E7AA990}" destId="{25CD8E15-6016-404F-A068-DF62981C3629}" srcOrd="3" destOrd="0" presId="urn:microsoft.com/office/officeart/2005/8/layout/orgChart1"/>
    <dgm:cxn modelId="{12DD0A54-61BF-4E92-8F12-5C79EFDE6453}" type="presParOf" srcId="{25CD8E15-6016-404F-A068-DF62981C3629}" destId="{234D32A8-3E8D-4694-B3CF-BFACF893779B}" srcOrd="0" destOrd="0" presId="urn:microsoft.com/office/officeart/2005/8/layout/orgChart1"/>
    <dgm:cxn modelId="{E19FA36E-23C2-4BC5-8C92-7A9D0478D102}" type="presParOf" srcId="{234D32A8-3E8D-4694-B3CF-BFACF893779B}" destId="{F57B4DF7-75B4-452F-BE9C-1C7432ADC6AE}" srcOrd="0" destOrd="0" presId="urn:microsoft.com/office/officeart/2005/8/layout/orgChart1"/>
    <dgm:cxn modelId="{880EA2A9-F03B-4A8E-B49E-C9092A969597}" type="presParOf" srcId="{234D32A8-3E8D-4694-B3CF-BFACF893779B}" destId="{C9DB8A98-9547-483B-9732-2570E401786C}" srcOrd="1" destOrd="0" presId="urn:microsoft.com/office/officeart/2005/8/layout/orgChart1"/>
    <dgm:cxn modelId="{8F108E5C-026D-4AB9-ACF9-3E0CE728BFC2}" type="presParOf" srcId="{25CD8E15-6016-404F-A068-DF62981C3629}" destId="{98B86FDC-7465-4055-8804-AE5352985A92}" srcOrd="1" destOrd="0" presId="urn:microsoft.com/office/officeart/2005/8/layout/orgChart1"/>
    <dgm:cxn modelId="{880E3BFD-852E-4B39-BF1F-FCF8E5EB509F}" type="presParOf" srcId="{98B86FDC-7465-4055-8804-AE5352985A92}" destId="{0FDAD557-FAD2-491F-9AEE-9CE5805D9A23}" srcOrd="0" destOrd="0" presId="urn:microsoft.com/office/officeart/2005/8/layout/orgChart1"/>
    <dgm:cxn modelId="{96156BE9-5D3A-4CA0-90D0-0D530247765F}" type="presParOf" srcId="{98B86FDC-7465-4055-8804-AE5352985A92}" destId="{CD18431A-AE77-4B15-82C0-7C0BD21A3CD9}" srcOrd="1" destOrd="0" presId="urn:microsoft.com/office/officeart/2005/8/layout/orgChart1"/>
    <dgm:cxn modelId="{E958365F-0FE8-44C4-AED0-2FAB42B565C9}" type="presParOf" srcId="{CD18431A-AE77-4B15-82C0-7C0BD21A3CD9}" destId="{4C75290C-53F0-409A-9698-22D61A6FDF73}" srcOrd="0" destOrd="0" presId="urn:microsoft.com/office/officeart/2005/8/layout/orgChart1"/>
    <dgm:cxn modelId="{7FD167DC-DD99-44ED-9419-6BF4369A112F}" type="presParOf" srcId="{4C75290C-53F0-409A-9698-22D61A6FDF73}" destId="{E3750D22-FC9B-4B20-9A16-D0B284A73926}" srcOrd="0" destOrd="0" presId="urn:microsoft.com/office/officeart/2005/8/layout/orgChart1"/>
    <dgm:cxn modelId="{AD2892A0-C0E7-4993-B373-179334B02B85}" type="presParOf" srcId="{4C75290C-53F0-409A-9698-22D61A6FDF73}" destId="{7A2E7CAA-DF57-40B3-BFB0-CFB90613E943}" srcOrd="1" destOrd="0" presId="urn:microsoft.com/office/officeart/2005/8/layout/orgChart1"/>
    <dgm:cxn modelId="{80A36AC0-158D-4B45-99E9-BEFD7161FB13}" type="presParOf" srcId="{CD18431A-AE77-4B15-82C0-7C0BD21A3CD9}" destId="{45D05BB8-BE5E-406A-9EC1-F5714ED0F34E}" srcOrd="1" destOrd="0" presId="urn:microsoft.com/office/officeart/2005/8/layout/orgChart1"/>
    <dgm:cxn modelId="{58A8F1AD-EC6A-46D5-B02C-2B1E79326B7F}" type="presParOf" srcId="{45D05BB8-BE5E-406A-9EC1-F5714ED0F34E}" destId="{B9184503-2926-4EC8-882B-6A3C600859D5}" srcOrd="0" destOrd="0" presId="urn:microsoft.com/office/officeart/2005/8/layout/orgChart1"/>
    <dgm:cxn modelId="{7A0A946A-AF62-4D00-B7C0-2245A59DABD2}" type="presParOf" srcId="{45D05BB8-BE5E-406A-9EC1-F5714ED0F34E}" destId="{F182ECE9-76DD-414F-8603-606BFF51CDB3}" srcOrd="1" destOrd="0" presId="urn:microsoft.com/office/officeart/2005/8/layout/orgChart1"/>
    <dgm:cxn modelId="{3CD53C98-BBAA-4A87-A2E8-409BF27FF279}" type="presParOf" srcId="{F182ECE9-76DD-414F-8603-606BFF51CDB3}" destId="{754A3DFC-3B5C-4B38-8854-98447D4E31A5}" srcOrd="0" destOrd="0" presId="urn:microsoft.com/office/officeart/2005/8/layout/orgChart1"/>
    <dgm:cxn modelId="{1927344B-97A7-488F-87FA-97B6EBF3CB3E}" type="presParOf" srcId="{754A3DFC-3B5C-4B38-8854-98447D4E31A5}" destId="{06C375DF-83F6-4A04-B6ED-1B9B3D22D39E}" srcOrd="0" destOrd="0" presId="urn:microsoft.com/office/officeart/2005/8/layout/orgChart1"/>
    <dgm:cxn modelId="{E26B62B4-0101-4AE4-B6E7-70DFA280D8A7}" type="presParOf" srcId="{754A3DFC-3B5C-4B38-8854-98447D4E31A5}" destId="{B118BBD8-2ECB-4479-92FC-0343320F94B9}" srcOrd="1" destOrd="0" presId="urn:microsoft.com/office/officeart/2005/8/layout/orgChart1"/>
    <dgm:cxn modelId="{33DA3BFF-99E8-4C6A-8B53-F6B2CA5ED911}" type="presParOf" srcId="{F182ECE9-76DD-414F-8603-606BFF51CDB3}" destId="{7C59AF82-7AC3-4D6E-9407-1695914CC3AF}" srcOrd="1" destOrd="0" presId="urn:microsoft.com/office/officeart/2005/8/layout/orgChart1"/>
    <dgm:cxn modelId="{2A5FD3AC-27ED-40EA-BCBE-BA794C181787}" type="presParOf" srcId="{F182ECE9-76DD-414F-8603-606BFF51CDB3}" destId="{AAECB315-2277-4924-9A0F-1BDDE342ACC0}" srcOrd="2" destOrd="0" presId="urn:microsoft.com/office/officeart/2005/8/layout/orgChart1"/>
    <dgm:cxn modelId="{9C2E2A92-585D-4DD7-A0B3-7E2CB0691FEC}" type="presParOf" srcId="{CD18431A-AE77-4B15-82C0-7C0BD21A3CD9}" destId="{078A127D-9CB7-46E1-BCB9-7009362CC81B}" srcOrd="2" destOrd="0" presId="urn:microsoft.com/office/officeart/2005/8/layout/orgChart1"/>
    <dgm:cxn modelId="{30D90515-BBB1-4B24-910D-5C31E9912BD5}" type="presParOf" srcId="{25CD8E15-6016-404F-A068-DF62981C3629}" destId="{FBCA4C19-339B-4A58-A917-7391857EAB6C}" srcOrd="2" destOrd="0" presId="urn:microsoft.com/office/officeart/2005/8/layout/orgChart1"/>
    <dgm:cxn modelId="{1E1F4B58-0770-4E37-AF0D-67C27C966DD1}" type="presParOf" srcId="{94982E24-F548-463B-BA05-90069E7AA990}" destId="{6BD6B16D-915B-4392-9579-AE389B71F4E0}" srcOrd="4" destOrd="0" presId="urn:microsoft.com/office/officeart/2005/8/layout/orgChart1"/>
    <dgm:cxn modelId="{FC98093B-4CD3-412F-89B0-F33E48969029}" type="presParOf" srcId="{94982E24-F548-463B-BA05-90069E7AA990}" destId="{FFB9DE79-21CD-4FA4-9B11-D24C87F72B5E}" srcOrd="5" destOrd="0" presId="urn:microsoft.com/office/officeart/2005/8/layout/orgChart1"/>
    <dgm:cxn modelId="{90F57DF0-362C-41A6-B610-4BFACFDFC21A}" type="presParOf" srcId="{FFB9DE79-21CD-4FA4-9B11-D24C87F72B5E}" destId="{DBDF3672-6565-45C1-9C25-38A5E7217C23}" srcOrd="0" destOrd="0" presId="urn:microsoft.com/office/officeart/2005/8/layout/orgChart1"/>
    <dgm:cxn modelId="{334FBCD3-5ABC-4251-AE59-9E9DEB73D353}" type="presParOf" srcId="{DBDF3672-6565-45C1-9C25-38A5E7217C23}" destId="{33FD9235-DAD9-4D36-8125-78A6360EBF16}" srcOrd="0" destOrd="0" presId="urn:microsoft.com/office/officeart/2005/8/layout/orgChart1"/>
    <dgm:cxn modelId="{3F992CE1-B2D3-4410-BD13-791FA36E6F0B}" type="presParOf" srcId="{DBDF3672-6565-45C1-9C25-38A5E7217C23}" destId="{E0DD3A97-E2A3-42C5-BEFF-C6FC888F5E3F}" srcOrd="1" destOrd="0" presId="urn:microsoft.com/office/officeart/2005/8/layout/orgChart1"/>
    <dgm:cxn modelId="{DB7A9D8F-3992-4230-B48B-E1988FDB7CEE}" type="presParOf" srcId="{FFB9DE79-21CD-4FA4-9B11-D24C87F72B5E}" destId="{61C747CA-8F91-413C-9760-06DA9DBFA3B3}" srcOrd="1" destOrd="0" presId="urn:microsoft.com/office/officeart/2005/8/layout/orgChart1"/>
    <dgm:cxn modelId="{2DD98A6D-29AA-48DF-8C06-466EEAB6FEFC}" type="presParOf" srcId="{61C747CA-8F91-413C-9760-06DA9DBFA3B3}" destId="{4D9B8E8F-C5B1-4BC7-A2A2-91CBD7CD54DE}" srcOrd="0" destOrd="0" presId="urn:microsoft.com/office/officeart/2005/8/layout/orgChart1"/>
    <dgm:cxn modelId="{B15C2150-3AB3-4C24-957E-371B93D17D5A}" type="presParOf" srcId="{61C747CA-8F91-413C-9760-06DA9DBFA3B3}" destId="{B13EF19F-8C68-43FD-8178-710D2A2BFC66}" srcOrd="1" destOrd="0" presId="urn:microsoft.com/office/officeart/2005/8/layout/orgChart1"/>
    <dgm:cxn modelId="{89107BAA-67E2-4862-BF7F-6BF7760D4B4F}" type="presParOf" srcId="{B13EF19F-8C68-43FD-8178-710D2A2BFC66}" destId="{EFAC596B-EBDF-4B3D-8F05-F3FF097857F6}" srcOrd="0" destOrd="0" presId="urn:microsoft.com/office/officeart/2005/8/layout/orgChart1"/>
    <dgm:cxn modelId="{F568CC54-D4C2-4561-813C-E35C14A6D9C4}" type="presParOf" srcId="{EFAC596B-EBDF-4B3D-8F05-F3FF097857F6}" destId="{DD38D29C-5FFC-4383-94F0-7FFBD2F4D57E}" srcOrd="0" destOrd="0" presId="urn:microsoft.com/office/officeart/2005/8/layout/orgChart1"/>
    <dgm:cxn modelId="{D6A76808-E581-4F1E-AB4C-2F10B0B6FB5C}" type="presParOf" srcId="{EFAC596B-EBDF-4B3D-8F05-F3FF097857F6}" destId="{B5BB41EE-1445-4EB0-9E6A-2108E75D7851}" srcOrd="1" destOrd="0" presId="urn:microsoft.com/office/officeart/2005/8/layout/orgChart1"/>
    <dgm:cxn modelId="{FB9F9587-AB8A-463A-804D-74F6AD966B8A}" type="presParOf" srcId="{B13EF19F-8C68-43FD-8178-710D2A2BFC66}" destId="{51776FA1-40A2-42F5-B069-A19A776420BC}" srcOrd="1" destOrd="0" presId="urn:microsoft.com/office/officeart/2005/8/layout/orgChart1"/>
    <dgm:cxn modelId="{013D4AA4-5F84-4026-AB2B-88778C7AA220}" type="presParOf" srcId="{51776FA1-40A2-42F5-B069-A19A776420BC}" destId="{9CE9D5E9-3CB0-4324-AEE6-E860DF415768}" srcOrd="0" destOrd="0" presId="urn:microsoft.com/office/officeart/2005/8/layout/orgChart1"/>
    <dgm:cxn modelId="{6F6BB34B-C3A1-4A2A-A248-8FCAE91F353F}" type="presParOf" srcId="{51776FA1-40A2-42F5-B069-A19A776420BC}" destId="{28C066F1-AD80-4B49-ADEC-26870148A8AD}" srcOrd="1" destOrd="0" presId="urn:microsoft.com/office/officeart/2005/8/layout/orgChart1"/>
    <dgm:cxn modelId="{79B551EA-379B-4C17-81CB-5C59EF5EEF24}" type="presParOf" srcId="{28C066F1-AD80-4B49-ADEC-26870148A8AD}" destId="{67DD2B90-1724-4EF3-A21C-564BF2981071}" srcOrd="0" destOrd="0" presId="urn:microsoft.com/office/officeart/2005/8/layout/orgChart1"/>
    <dgm:cxn modelId="{0B77EFB4-426F-49E1-9384-887137962656}" type="presParOf" srcId="{67DD2B90-1724-4EF3-A21C-564BF2981071}" destId="{72F268C5-DEA3-4675-8AD0-C3EDDE261E19}" srcOrd="0" destOrd="0" presId="urn:microsoft.com/office/officeart/2005/8/layout/orgChart1"/>
    <dgm:cxn modelId="{C9326E44-FB80-4306-9070-13C7D764E684}" type="presParOf" srcId="{67DD2B90-1724-4EF3-A21C-564BF2981071}" destId="{7B8ABBBB-3584-4B4B-9EDC-465F1C3773E5}" srcOrd="1" destOrd="0" presId="urn:microsoft.com/office/officeart/2005/8/layout/orgChart1"/>
    <dgm:cxn modelId="{FB2D91F1-73BD-4F06-8879-CA995A3CDC06}" type="presParOf" srcId="{28C066F1-AD80-4B49-ADEC-26870148A8AD}" destId="{F31422CA-42E5-496A-8FE2-2DAB3C4AD3B6}" srcOrd="1" destOrd="0" presId="urn:microsoft.com/office/officeart/2005/8/layout/orgChart1"/>
    <dgm:cxn modelId="{B3AB7146-117B-4437-B341-4BFD2196AB47}" type="presParOf" srcId="{28C066F1-AD80-4B49-ADEC-26870148A8AD}" destId="{B0CB6209-D430-40B4-BCF5-3433D9481DD0}" srcOrd="2" destOrd="0" presId="urn:microsoft.com/office/officeart/2005/8/layout/orgChart1"/>
    <dgm:cxn modelId="{FE059498-11BB-4BC4-AEF4-3D6987FC1622}" type="presParOf" srcId="{B13EF19F-8C68-43FD-8178-710D2A2BFC66}" destId="{E3622CC2-6349-4866-9AEA-C60DAA197DA5}" srcOrd="2" destOrd="0" presId="urn:microsoft.com/office/officeart/2005/8/layout/orgChart1"/>
    <dgm:cxn modelId="{14B06E16-3533-4B03-8A86-2AF3A3C81CD9}" type="presParOf" srcId="{FFB9DE79-21CD-4FA4-9B11-D24C87F72B5E}" destId="{CDD6EE92-2801-43EC-B933-9B7E786F317C}" srcOrd="2" destOrd="0" presId="urn:microsoft.com/office/officeart/2005/8/layout/orgChart1"/>
    <dgm:cxn modelId="{15C84934-4FF2-45DE-80B1-FA35F3656040}" type="presParOf" srcId="{94982E24-F548-463B-BA05-90069E7AA990}" destId="{9AD9733F-424B-4D2B-BF0E-02BE8CC66D6E}" srcOrd="6" destOrd="0" presId="urn:microsoft.com/office/officeart/2005/8/layout/orgChart1"/>
    <dgm:cxn modelId="{8949DBAE-9EE8-4FD7-9BFE-149E421DB471}" type="presParOf" srcId="{94982E24-F548-463B-BA05-90069E7AA990}" destId="{C00EC202-A9D5-40FB-9A6D-980159E8F33D}" srcOrd="7" destOrd="0" presId="urn:microsoft.com/office/officeart/2005/8/layout/orgChart1"/>
    <dgm:cxn modelId="{A263AF69-E007-4D8C-8C11-EB8C519A7C0D}" type="presParOf" srcId="{C00EC202-A9D5-40FB-9A6D-980159E8F33D}" destId="{A94A9623-43D7-42C6-B3AE-909216DBFE7A}" srcOrd="0" destOrd="0" presId="urn:microsoft.com/office/officeart/2005/8/layout/orgChart1"/>
    <dgm:cxn modelId="{E4270AB3-CB33-431A-9A66-DB7A81F11206}" type="presParOf" srcId="{A94A9623-43D7-42C6-B3AE-909216DBFE7A}" destId="{141389C3-7A3E-448A-B152-8514548A524A}" srcOrd="0" destOrd="0" presId="urn:microsoft.com/office/officeart/2005/8/layout/orgChart1"/>
    <dgm:cxn modelId="{E6303040-18DB-4F06-B60A-7CAC90874785}" type="presParOf" srcId="{A94A9623-43D7-42C6-B3AE-909216DBFE7A}" destId="{DA0F2AE9-14D8-4344-9776-05F8A46C90D4}" srcOrd="1" destOrd="0" presId="urn:microsoft.com/office/officeart/2005/8/layout/orgChart1"/>
    <dgm:cxn modelId="{CC50AEE3-F360-448C-8DA1-20C5FA5624A0}" type="presParOf" srcId="{C00EC202-A9D5-40FB-9A6D-980159E8F33D}" destId="{97409B07-9B6C-40E4-83AF-10398178950D}" srcOrd="1" destOrd="0" presId="urn:microsoft.com/office/officeart/2005/8/layout/orgChart1"/>
    <dgm:cxn modelId="{739AA0C9-2FEC-4BB3-85C3-F2D959D74CDC}" type="presParOf" srcId="{97409B07-9B6C-40E4-83AF-10398178950D}" destId="{4B89E9B2-7E9E-446B-8F47-FA3120B9BD9A}" srcOrd="0" destOrd="0" presId="urn:microsoft.com/office/officeart/2005/8/layout/orgChart1"/>
    <dgm:cxn modelId="{440BECA5-8CAC-4AF1-A6F4-2D30FA772C19}" type="presParOf" srcId="{97409B07-9B6C-40E4-83AF-10398178950D}" destId="{9AEA6F08-3FDB-49BB-BBE6-09E66CAA5ACF}" srcOrd="1" destOrd="0" presId="urn:microsoft.com/office/officeart/2005/8/layout/orgChart1"/>
    <dgm:cxn modelId="{8295B5BF-A31E-4884-919B-9A54CA60AF12}" type="presParOf" srcId="{9AEA6F08-3FDB-49BB-BBE6-09E66CAA5ACF}" destId="{DB394B19-A03B-4065-9414-ADF2E2136B58}" srcOrd="0" destOrd="0" presId="urn:microsoft.com/office/officeart/2005/8/layout/orgChart1"/>
    <dgm:cxn modelId="{3B0E1DE1-2994-4991-AC37-77304AAE749C}" type="presParOf" srcId="{DB394B19-A03B-4065-9414-ADF2E2136B58}" destId="{75FF46D0-99C8-411C-B8BC-50E67F8C8E62}" srcOrd="0" destOrd="0" presId="urn:microsoft.com/office/officeart/2005/8/layout/orgChart1"/>
    <dgm:cxn modelId="{39C823B6-FA21-408C-8A98-A8752FF7E90B}" type="presParOf" srcId="{DB394B19-A03B-4065-9414-ADF2E2136B58}" destId="{21DB831F-E852-4258-8A7B-EE9BB3D0305A}" srcOrd="1" destOrd="0" presId="urn:microsoft.com/office/officeart/2005/8/layout/orgChart1"/>
    <dgm:cxn modelId="{893C9E4E-F82A-4C45-970D-8449ED1D16CB}" type="presParOf" srcId="{9AEA6F08-3FDB-49BB-BBE6-09E66CAA5ACF}" destId="{C2EEAD67-DB53-498E-A228-7D3676DD6AC8}" srcOrd="1" destOrd="0" presId="urn:microsoft.com/office/officeart/2005/8/layout/orgChart1"/>
    <dgm:cxn modelId="{1EF92BC3-3C9D-416B-92F7-304CD5BC8311}" type="presParOf" srcId="{C2EEAD67-DB53-498E-A228-7D3676DD6AC8}" destId="{BA7F4847-91AE-4C72-BD2A-3EB9364D51ED}" srcOrd="0" destOrd="0" presId="urn:microsoft.com/office/officeart/2005/8/layout/orgChart1"/>
    <dgm:cxn modelId="{7EA87B93-B483-4E3E-962E-776AF45E1530}" type="presParOf" srcId="{C2EEAD67-DB53-498E-A228-7D3676DD6AC8}" destId="{1EC0438B-6073-4DF6-810B-F3758185F1A9}" srcOrd="1" destOrd="0" presId="urn:microsoft.com/office/officeart/2005/8/layout/orgChart1"/>
    <dgm:cxn modelId="{16300F7C-DD5D-4497-90B9-E0B11852F8B9}" type="presParOf" srcId="{1EC0438B-6073-4DF6-810B-F3758185F1A9}" destId="{91D26B21-7A26-4C1C-99F4-2327B85CF788}" srcOrd="0" destOrd="0" presId="urn:microsoft.com/office/officeart/2005/8/layout/orgChart1"/>
    <dgm:cxn modelId="{D6902157-CD78-4CEB-BA0B-E0919A164D8D}" type="presParOf" srcId="{91D26B21-7A26-4C1C-99F4-2327B85CF788}" destId="{284860B2-8549-4F5B-97AE-7CB007F57AEB}" srcOrd="0" destOrd="0" presId="urn:microsoft.com/office/officeart/2005/8/layout/orgChart1"/>
    <dgm:cxn modelId="{9B6743C1-E921-42E3-B9D4-A8FBE8D78858}" type="presParOf" srcId="{91D26B21-7A26-4C1C-99F4-2327B85CF788}" destId="{3B64ED54-3E81-4F08-9B26-4B45554D58C6}" srcOrd="1" destOrd="0" presId="urn:microsoft.com/office/officeart/2005/8/layout/orgChart1"/>
    <dgm:cxn modelId="{DC80A264-B5AF-4915-9FDB-33CCF6AF3ADB}" type="presParOf" srcId="{1EC0438B-6073-4DF6-810B-F3758185F1A9}" destId="{C38F3B5A-3BA5-4FA9-A556-9D7B80AE9F01}" srcOrd="1" destOrd="0" presId="urn:microsoft.com/office/officeart/2005/8/layout/orgChart1"/>
    <dgm:cxn modelId="{7682EDCA-F2F8-47F3-9B89-D31F916BBC09}" type="presParOf" srcId="{C38F3B5A-3BA5-4FA9-A556-9D7B80AE9F01}" destId="{F913A5F9-97F5-424C-9917-7136B6B7917A}" srcOrd="0" destOrd="0" presId="urn:microsoft.com/office/officeart/2005/8/layout/orgChart1"/>
    <dgm:cxn modelId="{4B9AB0F7-A760-4A25-B31A-B0F3A9CAC382}" type="presParOf" srcId="{C38F3B5A-3BA5-4FA9-A556-9D7B80AE9F01}" destId="{607E0E65-5E29-4161-A8B0-50A3238A298A}" srcOrd="1" destOrd="0" presId="urn:microsoft.com/office/officeart/2005/8/layout/orgChart1"/>
    <dgm:cxn modelId="{C321C3EC-94F8-4D93-AEED-530289B38C6C}" type="presParOf" srcId="{607E0E65-5E29-4161-A8B0-50A3238A298A}" destId="{0F2AC4C0-92E7-47F5-B69F-DD3F913116AB}" srcOrd="0" destOrd="0" presId="urn:microsoft.com/office/officeart/2005/8/layout/orgChart1"/>
    <dgm:cxn modelId="{862F1B9D-26FE-42ED-9ED5-F92F562CD1AB}" type="presParOf" srcId="{0F2AC4C0-92E7-47F5-B69F-DD3F913116AB}" destId="{18001859-E40E-41AC-9E75-F2E43208767D}" srcOrd="0" destOrd="0" presId="urn:microsoft.com/office/officeart/2005/8/layout/orgChart1"/>
    <dgm:cxn modelId="{5477347D-6EA6-475C-ABBE-0633E2EC8ACD}" type="presParOf" srcId="{0F2AC4C0-92E7-47F5-B69F-DD3F913116AB}" destId="{57C2688C-9D55-408A-B9E8-560B4E466FD8}" srcOrd="1" destOrd="0" presId="urn:microsoft.com/office/officeart/2005/8/layout/orgChart1"/>
    <dgm:cxn modelId="{C1A10662-ECC0-44ED-A8C2-44211C6ECFB5}" type="presParOf" srcId="{607E0E65-5E29-4161-A8B0-50A3238A298A}" destId="{A526323F-E97D-4AC9-A889-0CF8FC3D23E8}" srcOrd="1" destOrd="0" presId="urn:microsoft.com/office/officeart/2005/8/layout/orgChart1"/>
    <dgm:cxn modelId="{D6A803C8-4D49-44E3-8813-F80FE70F54AB}" type="presParOf" srcId="{607E0E65-5E29-4161-A8B0-50A3238A298A}" destId="{FEEBB653-15A7-42FC-BA73-C8F4332FBA4F}" srcOrd="2" destOrd="0" presId="urn:microsoft.com/office/officeart/2005/8/layout/orgChart1"/>
    <dgm:cxn modelId="{7E9C6A39-01F9-40E2-91A3-FB43D815F229}" type="presParOf" srcId="{1EC0438B-6073-4DF6-810B-F3758185F1A9}" destId="{9591A81A-0D87-4AAA-92FF-D10D1AFD5FF6}" srcOrd="2" destOrd="0" presId="urn:microsoft.com/office/officeart/2005/8/layout/orgChart1"/>
    <dgm:cxn modelId="{AC2756E8-CC77-4CFF-B761-969F1711B6D7}" type="presParOf" srcId="{9AEA6F08-3FDB-49BB-BBE6-09E66CAA5ACF}" destId="{FB98E7F9-80DB-45BE-989A-50B9C53ECB42}" srcOrd="2" destOrd="0" presId="urn:microsoft.com/office/officeart/2005/8/layout/orgChart1"/>
    <dgm:cxn modelId="{C5E66F85-1AB0-4556-A94D-3D63205668CA}" type="presParOf" srcId="{C00EC202-A9D5-40FB-9A6D-980159E8F33D}" destId="{60B6A807-3495-4049-B503-1EE139669632}" srcOrd="2" destOrd="0" presId="urn:microsoft.com/office/officeart/2005/8/layout/orgChart1"/>
    <dgm:cxn modelId="{D709E264-1CB3-41F1-B12D-F45499E23090}" type="presParOf" srcId="{E992D0DF-7FCE-4E00-A065-AE494470CCE4}" destId="{4DED3E7A-4203-40E9-8AF9-B84B685229AF}"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4650" cy="487363"/>
          </a:xfrm>
          <a:prstGeom prst="rect">
            <a:avLst/>
          </a:prstGeom>
          <a:noFill/>
          <a:ln w="9525">
            <a:noFill/>
            <a:miter lim="800000"/>
            <a:headEnd/>
            <a:tailEnd/>
          </a:ln>
          <a:effectLst/>
        </p:spPr>
        <p:txBody>
          <a:bodyPr vert="horz" wrap="square" lIns="89922" tIns="44961" rIns="89922" bIns="44961" numCol="1" anchor="t" anchorCtr="0" compatLnSpc="1">
            <a:prstTxWarp prst="textNoShape">
              <a:avLst/>
            </a:prstTxWarp>
          </a:bodyPr>
          <a:lstStyle>
            <a:lvl1pPr defTabSz="898525">
              <a:defRPr sz="1200"/>
            </a:lvl1pPr>
          </a:lstStyle>
          <a:p>
            <a:pPr>
              <a:defRPr/>
            </a:pPr>
            <a:endParaRPr lang="de-DE"/>
          </a:p>
        </p:txBody>
      </p:sp>
      <p:sp>
        <p:nvSpPr>
          <p:cNvPr id="9219" name="Rectangle 3"/>
          <p:cNvSpPr>
            <a:spLocks noGrp="1" noChangeArrowheads="1"/>
          </p:cNvSpPr>
          <p:nvPr>
            <p:ph type="dt" sz="quarter" idx="1"/>
          </p:nvPr>
        </p:nvSpPr>
        <p:spPr bwMode="auto">
          <a:xfrm>
            <a:off x="3810000" y="0"/>
            <a:ext cx="2914650" cy="487363"/>
          </a:xfrm>
          <a:prstGeom prst="rect">
            <a:avLst/>
          </a:prstGeom>
          <a:noFill/>
          <a:ln w="9525">
            <a:noFill/>
            <a:miter lim="800000"/>
            <a:headEnd/>
            <a:tailEnd/>
          </a:ln>
          <a:effectLst/>
        </p:spPr>
        <p:txBody>
          <a:bodyPr vert="horz" wrap="square" lIns="89922" tIns="44961" rIns="89922" bIns="44961" numCol="1" anchor="t" anchorCtr="0" compatLnSpc="1">
            <a:prstTxWarp prst="textNoShape">
              <a:avLst/>
            </a:prstTxWarp>
          </a:bodyPr>
          <a:lstStyle>
            <a:lvl1pPr algn="r" defTabSz="898525">
              <a:defRPr sz="1200"/>
            </a:lvl1pPr>
          </a:lstStyle>
          <a:p>
            <a:pPr>
              <a:defRPr/>
            </a:pPr>
            <a:endParaRPr lang="de-DE"/>
          </a:p>
        </p:txBody>
      </p:sp>
      <p:sp>
        <p:nvSpPr>
          <p:cNvPr id="9220" name="Rectangle 4"/>
          <p:cNvSpPr>
            <a:spLocks noGrp="1" noChangeArrowheads="1"/>
          </p:cNvSpPr>
          <p:nvPr>
            <p:ph type="ftr" sz="quarter" idx="2"/>
          </p:nvPr>
        </p:nvSpPr>
        <p:spPr bwMode="auto">
          <a:xfrm>
            <a:off x="0" y="9286875"/>
            <a:ext cx="2914650" cy="487363"/>
          </a:xfrm>
          <a:prstGeom prst="rect">
            <a:avLst/>
          </a:prstGeom>
          <a:noFill/>
          <a:ln w="9525">
            <a:noFill/>
            <a:miter lim="800000"/>
            <a:headEnd/>
            <a:tailEnd/>
          </a:ln>
          <a:effectLst/>
        </p:spPr>
        <p:txBody>
          <a:bodyPr vert="horz" wrap="square" lIns="89922" tIns="44961" rIns="89922" bIns="44961" numCol="1" anchor="b" anchorCtr="0" compatLnSpc="1">
            <a:prstTxWarp prst="textNoShape">
              <a:avLst/>
            </a:prstTxWarp>
          </a:bodyPr>
          <a:lstStyle>
            <a:lvl1pPr defTabSz="898525">
              <a:defRPr sz="1200"/>
            </a:lvl1pPr>
          </a:lstStyle>
          <a:p>
            <a:pPr>
              <a:defRPr/>
            </a:pPr>
            <a:endParaRPr lang="de-DE"/>
          </a:p>
        </p:txBody>
      </p:sp>
      <p:sp>
        <p:nvSpPr>
          <p:cNvPr id="9221" name="Rectangle 5"/>
          <p:cNvSpPr>
            <a:spLocks noGrp="1" noChangeArrowheads="1"/>
          </p:cNvSpPr>
          <p:nvPr>
            <p:ph type="sldNum" sz="quarter" idx="3"/>
          </p:nvPr>
        </p:nvSpPr>
        <p:spPr bwMode="auto">
          <a:xfrm>
            <a:off x="3810000" y="9286875"/>
            <a:ext cx="2914650" cy="487363"/>
          </a:xfrm>
          <a:prstGeom prst="rect">
            <a:avLst/>
          </a:prstGeom>
          <a:noFill/>
          <a:ln w="9525">
            <a:noFill/>
            <a:miter lim="800000"/>
            <a:headEnd/>
            <a:tailEnd/>
          </a:ln>
          <a:effectLst/>
        </p:spPr>
        <p:txBody>
          <a:bodyPr vert="horz" wrap="square" lIns="89922" tIns="44961" rIns="89922" bIns="44961" numCol="1" anchor="b" anchorCtr="0" compatLnSpc="1">
            <a:prstTxWarp prst="textNoShape">
              <a:avLst/>
            </a:prstTxWarp>
          </a:bodyPr>
          <a:lstStyle>
            <a:lvl1pPr algn="r" defTabSz="898525">
              <a:defRPr sz="1200"/>
            </a:lvl1pPr>
          </a:lstStyle>
          <a:p>
            <a:pPr>
              <a:defRPr/>
            </a:pPr>
            <a:fld id="{84082ADD-7A6E-46B8-8CD5-4FC82552C9C4}"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14650" cy="487363"/>
          </a:xfrm>
          <a:prstGeom prst="rect">
            <a:avLst/>
          </a:prstGeom>
          <a:noFill/>
          <a:ln w="9525">
            <a:noFill/>
            <a:miter lim="800000"/>
            <a:headEnd/>
            <a:tailEnd/>
          </a:ln>
          <a:effectLst/>
        </p:spPr>
        <p:txBody>
          <a:bodyPr vert="horz" wrap="square" lIns="89922" tIns="44961" rIns="89922" bIns="44961" numCol="1" anchor="t" anchorCtr="0" compatLnSpc="1">
            <a:prstTxWarp prst="textNoShape">
              <a:avLst/>
            </a:prstTxWarp>
          </a:bodyPr>
          <a:lstStyle>
            <a:lvl1pPr defTabSz="898525">
              <a:defRPr sz="1200"/>
            </a:lvl1pPr>
          </a:lstStyle>
          <a:p>
            <a:pPr>
              <a:defRPr/>
            </a:pPr>
            <a:endParaRPr lang="de-DE"/>
          </a:p>
        </p:txBody>
      </p:sp>
      <p:sp>
        <p:nvSpPr>
          <p:cNvPr id="5123" name="Rectangle 3"/>
          <p:cNvSpPr>
            <a:spLocks noGrp="1" noChangeArrowheads="1"/>
          </p:cNvSpPr>
          <p:nvPr>
            <p:ph type="dt" idx="1"/>
          </p:nvPr>
        </p:nvSpPr>
        <p:spPr bwMode="auto">
          <a:xfrm>
            <a:off x="3810000" y="0"/>
            <a:ext cx="2914650" cy="487363"/>
          </a:xfrm>
          <a:prstGeom prst="rect">
            <a:avLst/>
          </a:prstGeom>
          <a:noFill/>
          <a:ln w="9525">
            <a:noFill/>
            <a:miter lim="800000"/>
            <a:headEnd/>
            <a:tailEnd/>
          </a:ln>
          <a:effectLst/>
        </p:spPr>
        <p:txBody>
          <a:bodyPr vert="horz" wrap="square" lIns="89922" tIns="44961" rIns="89922" bIns="44961" numCol="1" anchor="t" anchorCtr="0" compatLnSpc="1">
            <a:prstTxWarp prst="textNoShape">
              <a:avLst/>
            </a:prstTxWarp>
          </a:bodyPr>
          <a:lstStyle>
            <a:lvl1pPr algn="r" defTabSz="898525">
              <a:defRPr sz="1200"/>
            </a:lvl1pPr>
          </a:lstStyle>
          <a:p>
            <a:pPr>
              <a:defRPr/>
            </a:pPr>
            <a:endParaRPr lang="de-DE"/>
          </a:p>
        </p:txBody>
      </p:sp>
      <p:sp>
        <p:nvSpPr>
          <p:cNvPr id="120836" name="Rectangle 4"/>
          <p:cNvSpPr>
            <a:spLocks noGrp="1" noRot="1" noChangeAspect="1" noChangeArrowheads="1" noTextEdit="1"/>
          </p:cNvSpPr>
          <p:nvPr>
            <p:ph type="sldImg" idx="2"/>
          </p:nvPr>
        </p:nvSpPr>
        <p:spPr bwMode="auto">
          <a:xfrm>
            <a:off x="919163" y="733425"/>
            <a:ext cx="4887912" cy="3665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896938" y="4643438"/>
            <a:ext cx="4930775" cy="4397375"/>
          </a:xfrm>
          <a:prstGeom prst="rect">
            <a:avLst/>
          </a:prstGeom>
          <a:noFill/>
          <a:ln w="9525">
            <a:noFill/>
            <a:miter lim="800000"/>
            <a:headEnd/>
            <a:tailEnd/>
          </a:ln>
          <a:effectLst/>
        </p:spPr>
        <p:txBody>
          <a:bodyPr vert="horz" wrap="square" lIns="89922" tIns="44961" rIns="89922" bIns="44961"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5126" name="Rectangle 6"/>
          <p:cNvSpPr>
            <a:spLocks noGrp="1" noChangeArrowheads="1"/>
          </p:cNvSpPr>
          <p:nvPr>
            <p:ph type="ftr" sz="quarter" idx="4"/>
          </p:nvPr>
        </p:nvSpPr>
        <p:spPr bwMode="auto">
          <a:xfrm>
            <a:off x="0" y="9286875"/>
            <a:ext cx="2914650" cy="487363"/>
          </a:xfrm>
          <a:prstGeom prst="rect">
            <a:avLst/>
          </a:prstGeom>
          <a:noFill/>
          <a:ln w="9525">
            <a:noFill/>
            <a:miter lim="800000"/>
            <a:headEnd/>
            <a:tailEnd/>
          </a:ln>
          <a:effectLst/>
        </p:spPr>
        <p:txBody>
          <a:bodyPr vert="horz" wrap="square" lIns="89922" tIns="44961" rIns="89922" bIns="44961" numCol="1" anchor="b" anchorCtr="0" compatLnSpc="1">
            <a:prstTxWarp prst="textNoShape">
              <a:avLst/>
            </a:prstTxWarp>
          </a:bodyPr>
          <a:lstStyle>
            <a:lvl1pPr defTabSz="898525">
              <a:defRPr sz="1200"/>
            </a:lvl1pPr>
          </a:lstStyle>
          <a:p>
            <a:pPr>
              <a:defRPr/>
            </a:pPr>
            <a:endParaRPr lang="de-DE"/>
          </a:p>
        </p:txBody>
      </p:sp>
      <p:sp>
        <p:nvSpPr>
          <p:cNvPr id="5127" name="Rectangle 7"/>
          <p:cNvSpPr>
            <a:spLocks noGrp="1" noChangeArrowheads="1"/>
          </p:cNvSpPr>
          <p:nvPr>
            <p:ph type="sldNum" sz="quarter" idx="5"/>
          </p:nvPr>
        </p:nvSpPr>
        <p:spPr bwMode="auto">
          <a:xfrm>
            <a:off x="3810000" y="9286875"/>
            <a:ext cx="2914650" cy="487363"/>
          </a:xfrm>
          <a:prstGeom prst="rect">
            <a:avLst/>
          </a:prstGeom>
          <a:noFill/>
          <a:ln w="9525">
            <a:noFill/>
            <a:miter lim="800000"/>
            <a:headEnd/>
            <a:tailEnd/>
          </a:ln>
          <a:effectLst/>
        </p:spPr>
        <p:txBody>
          <a:bodyPr vert="horz" wrap="square" lIns="89922" tIns="44961" rIns="89922" bIns="44961" numCol="1" anchor="b" anchorCtr="0" compatLnSpc="1">
            <a:prstTxWarp prst="textNoShape">
              <a:avLst/>
            </a:prstTxWarp>
          </a:bodyPr>
          <a:lstStyle>
            <a:lvl1pPr algn="r" defTabSz="898525">
              <a:defRPr sz="1200"/>
            </a:lvl1pPr>
          </a:lstStyle>
          <a:p>
            <a:pPr>
              <a:defRPr/>
            </a:pPr>
            <a:fld id="{63AFEF7F-4906-4EB7-BDD5-B4EA89D5BCCE}"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Line 7"/>
          <p:cNvSpPr>
            <a:spLocks noChangeShapeType="1"/>
          </p:cNvSpPr>
          <p:nvPr/>
        </p:nvSpPr>
        <p:spPr bwMode="auto">
          <a:xfrm>
            <a:off x="228600" y="1219200"/>
            <a:ext cx="8686800" cy="0"/>
          </a:xfrm>
          <a:prstGeom prst="line">
            <a:avLst/>
          </a:prstGeom>
          <a:noFill/>
          <a:ln w="28575">
            <a:solidFill>
              <a:schemeClr val="tx1"/>
            </a:solidFill>
            <a:round/>
            <a:headEnd/>
            <a:tailEnd/>
          </a:ln>
          <a:effectLst/>
        </p:spPr>
        <p:txBody>
          <a:bodyPr/>
          <a:lstStyle/>
          <a:p>
            <a:pPr>
              <a:defRPr/>
            </a:pPr>
            <a:endParaRPr lang="de-DE"/>
          </a:p>
        </p:txBody>
      </p:sp>
      <p:sp>
        <p:nvSpPr>
          <p:cNvPr id="5" name="Line 12"/>
          <p:cNvSpPr>
            <a:spLocks noChangeShapeType="1"/>
          </p:cNvSpPr>
          <p:nvPr/>
        </p:nvSpPr>
        <p:spPr bwMode="auto">
          <a:xfrm>
            <a:off x="228600" y="6096000"/>
            <a:ext cx="8686800" cy="0"/>
          </a:xfrm>
          <a:prstGeom prst="line">
            <a:avLst/>
          </a:prstGeom>
          <a:noFill/>
          <a:ln w="28575">
            <a:solidFill>
              <a:srgbClr val="969696"/>
            </a:solidFill>
            <a:round/>
            <a:headEnd/>
            <a:tailEnd/>
          </a:ln>
          <a:effectLst/>
        </p:spPr>
        <p:txBody>
          <a:bodyPr/>
          <a:lstStyle/>
          <a:p>
            <a:pPr>
              <a:defRPr/>
            </a:pPr>
            <a:endParaRPr lang="de-DE"/>
          </a:p>
        </p:txBody>
      </p:sp>
      <p:sp>
        <p:nvSpPr>
          <p:cNvPr id="6" name="Rectangle 15"/>
          <p:cNvSpPr>
            <a:spLocks noChangeArrowheads="1"/>
          </p:cNvSpPr>
          <p:nvPr/>
        </p:nvSpPr>
        <p:spPr bwMode="auto">
          <a:xfrm>
            <a:off x="6096000" y="762000"/>
            <a:ext cx="2895600" cy="457200"/>
          </a:xfrm>
          <a:prstGeom prst="rect">
            <a:avLst/>
          </a:prstGeom>
          <a:noFill/>
          <a:ln w="9525">
            <a:noFill/>
            <a:miter lim="800000"/>
            <a:headEnd/>
            <a:tailEnd/>
          </a:ln>
          <a:effectLst/>
        </p:spPr>
        <p:txBody>
          <a:bodyPr anchor="b"/>
          <a:lstStyle/>
          <a:p>
            <a:pPr algn="r">
              <a:defRPr/>
            </a:pPr>
            <a:endParaRPr lang="de-DE" sz="1400" b="1" dirty="0">
              <a:solidFill>
                <a:srgbClr val="969696"/>
              </a:solidFill>
              <a:latin typeface="Arial" pitchFamily="34" charset="0"/>
            </a:endParaRPr>
          </a:p>
        </p:txBody>
      </p:sp>
      <p:sp>
        <p:nvSpPr>
          <p:cNvPr id="7" name="Rectangle 16"/>
          <p:cNvSpPr>
            <a:spLocks noChangeArrowheads="1"/>
          </p:cNvSpPr>
          <p:nvPr/>
        </p:nvSpPr>
        <p:spPr bwMode="auto">
          <a:xfrm>
            <a:off x="228600" y="6400800"/>
            <a:ext cx="2362200" cy="457200"/>
          </a:xfrm>
          <a:prstGeom prst="rect">
            <a:avLst/>
          </a:prstGeom>
          <a:noFill/>
          <a:ln w="9525">
            <a:noFill/>
            <a:miter lim="800000"/>
            <a:headEnd/>
            <a:tailEnd/>
          </a:ln>
          <a:effectLst/>
        </p:spPr>
        <p:txBody>
          <a:bodyPr/>
          <a:lstStyle/>
          <a:p>
            <a:pPr>
              <a:defRPr/>
            </a:pPr>
            <a:endParaRPr lang="de-DE" sz="1400" dirty="0">
              <a:latin typeface="Arial" pitchFamily="34" charset="0"/>
            </a:endParaRP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sz="3200"/>
            </a:lvl1pPr>
          </a:lstStyle>
          <a:p>
            <a:r>
              <a:rPr lang="de-DE"/>
              <a:t>Arial 32</a:t>
            </a:r>
          </a:p>
        </p:txBody>
      </p:sp>
      <p:sp>
        <p:nvSpPr>
          <p:cNvPr id="11" name="Titel 10"/>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3700" y="685800"/>
            <a:ext cx="2171700" cy="54102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28600" y="685800"/>
            <a:ext cx="6362700" cy="54102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228600" y="685800"/>
            <a:ext cx="5715000" cy="533400"/>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228600" y="1295400"/>
            <a:ext cx="8686800" cy="4800600"/>
          </a:xfrm>
        </p:spPr>
        <p:txBody>
          <a:bodyPr/>
          <a:lstStyle/>
          <a:p>
            <a:pPr lvl="0"/>
            <a:endParaRPr lang="de-DE"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el und Diagramm oder Organigramm">
    <p:spTree>
      <p:nvGrpSpPr>
        <p:cNvPr id="1" name=""/>
        <p:cNvGrpSpPr/>
        <p:nvPr/>
      </p:nvGrpSpPr>
      <p:grpSpPr>
        <a:xfrm>
          <a:off x="0" y="0"/>
          <a:ext cx="0" cy="0"/>
          <a:chOff x="0" y="0"/>
          <a:chExt cx="0" cy="0"/>
        </a:xfrm>
      </p:grpSpPr>
      <p:sp>
        <p:nvSpPr>
          <p:cNvPr id="2" name="Titel 1"/>
          <p:cNvSpPr>
            <a:spLocks noGrp="1"/>
          </p:cNvSpPr>
          <p:nvPr>
            <p:ph type="title"/>
          </p:nvPr>
        </p:nvSpPr>
        <p:spPr>
          <a:xfrm>
            <a:off x="228600" y="685800"/>
            <a:ext cx="5715000" cy="533400"/>
          </a:xfrm>
        </p:spPr>
        <p:txBody>
          <a:bodyPr/>
          <a:lstStyle/>
          <a:p>
            <a:r>
              <a:rPr lang="de-DE" smtClean="0"/>
              <a:t>Titelmasterformat durch Klicken bearbeiten</a:t>
            </a:r>
            <a:endParaRPr lang="de-DE"/>
          </a:p>
        </p:txBody>
      </p:sp>
      <p:sp>
        <p:nvSpPr>
          <p:cNvPr id="3" name="SmartArt-Platzhalter 2"/>
          <p:cNvSpPr>
            <a:spLocks noGrp="1"/>
          </p:cNvSpPr>
          <p:nvPr>
            <p:ph type="dgm" idx="1"/>
          </p:nvPr>
        </p:nvSpPr>
        <p:spPr>
          <a:xfrm>
            <a:off x="228600" y="1295400"/>
            <a:ext cx="8686800" cy="4800600"/>
          </a:xfrm>
        </p:spPr>
        <p:txBody>
          <a:bodyPr/>
          <a:lstStyle/>
          <a:p>
            <a:pPr lvl="0"/>
            <a:endParaRPr lang="de-DE"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228600" y="685800"/>
            <a:ext cx="5715000" cy="5334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228600" y="1295400"/>
            <a:ext cx="4267200" cy="48006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295400"/>
            <a:ext cx="4267200" cy="48006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el, Inhalt und 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28600" y="685800"/>
            <a:ext cx="5715000" cy="533400"/>
          </a:xfr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28600" y="1295400"/>
            <a:ext cx="4267200" cy="48006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12954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4648200" y="37719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Titel und vier Inhalte">
    <p:spTree>
      <p:nvGrpSpPr>
        <p:cNvPr id="1" name=""/>
        <p:cNvGrpSpPr/>
        <p:nvPr/>
      </p:nvGrpSpPr>
      <p:grpSpPr>
        <a:xfrm>
          <a:off x="0" y="0"/>
          <a:ext cx="0" cy="0"/>
          <a:chOff x="0" y="0"/>
          <a:chExt cx="0" cy="0"/>
        </a:xfrm>
      </p:grpSpPr>
      <p:sp>
        <p:nvSpPr>
          <p:cNvPr id="2" name="Titel 1"/>
          <p:cNvSpPr>
            <a:spLocks noGrp="1"/>
          </p:cNvSpPr>
          <p:nvPr>
            <p:ph type="title" sz="quarter"/>
          </p:nvPr>
        </p:nvSpPr>
        <p:spPr>
          <a:xfrm>
            <a:off x="228600" y="685800"/>
            <a:ext cx="5715000" cy="533400"/>
          </a:xfrm>
        </p:spPr>
        <p:txBody>
          <a:bodyPr/>
          <a:lstStyle/>
          <a:p>
            <a:r>
              <a:rPr lang="de-DE" smtClean="0"/>
              <a:t>Titelmasterformat durch Klicken bearbeiten</a:t>
            </a:r>
            <a:endParaRPr lang="de-DE"/>
          </a:p>
        </p:txBody>
      </p:sp>
      <p:sp>
        <p:nvSpPr>
          <p:cNvPr id="3" name="Inhaltsplatzhalter 2"/>
          <p:cNvSpPr>
            <a:spLocks noGrp="1"/>
          </p:cNvSpPr>
          <p:nvPr>
            <p:ph sz="quarter" idx="1"/>
          </p:nvPr>
        </p:nvSpPr>
        <p:spPr>
          <a:xfrm>
            <a:off x="228600" y="12954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12954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228600" y="37719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Inhaltsplatzhalter 5"/>
          <p:cNvSpPr>
            <a:spLocks noGrp="1"/>
          </p:cNvSpPr>
          <p:nvPr>
            <p:ph sz="quarter" idx="4"/>
          </p:nvPr>
        </p:nvSpPr>
        <p:spPr>
          <a:xfrm>
            <a:off x="4648200" y="37719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TwoObj" preserve="1">
  <p:cSld name="Titel, Text und 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228600" y="685800"/>
            <a:ext cx="5715000" cy="5334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228600" y="1295400"/>
            <a:ext cx="4267200" cy="48006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12954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4648200" y="3771900"/>
            <a:ext cx="4267200" cy="23241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228600" y="685800"/>
            <a:ext cx="8686800" cy="5410200"/>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28600" y="1295400"/>
            <a:ext cx="42672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295400"/>
            <a:ext cx="42672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dirty="0"/>
            </a:lvl1pPr>
          </a:lstStyle>
          <a:p>
            <a:pPr>
              <a:defRPr/>
            </a:pPr>
            <a:endParaRPr lang="de-DE"/>
          </a:p>
        </p:txBody>
      </p:sp>
      <p:sp>
        <p:nvSpPr>
          <p:cNvPr id="3" name="Fußzeilenplatzhalter 2"/>
          <p:cNvSpPr>
            <a:spLocks noGrp="1"/>
          </p:cNvSpPr>
          <p:nvPr>
            <p:ph type="ftr" sz="quarter" idx="11"/>
          </p:nvPr>
        </p:nvSpPr>
        <p:spPr/>
        <p:txBody>
          <a:bodyPr/>
          <a:lstStyle>
            <a:lvl1pPr>
              <a:defRPr dirty="0" smtClean="0"/>
            </a:lvl1pPr>
          </a:lstStyle>
          <a:p>
            <a:pPr>
              <a:defRPr/>
            </a:pPr>
            <a:r>
              <a:rPr lang="de-DE"/>
              <a:t>                 </a:t>
            </a:r>
          </a:p>
        </p:txBody>
      </p:sp>
      <p:sp>
        <p:nvSpPr>
          <p:cNvPr id="4" name="Foliennummernplatzhalter 3"/>
          <p:cNvSpPr>
            <a:spLocks noGrp="1"/>
          </p:cNvSpPr>
          <p:nvPr>
            <p:ph type="sldNum" sz="quarter" idx="12"/>
          </p:nvPr>
        </p:nvSpPr>
        <p:spPr/>
        <p:txBody>
          <a:bodyPr/>
          <a:lstStyle>
            <a:lvl1pPr>
              <a:defRPr/>
            </a:lvl1pPr>
          </a:lstStyle>
          <a:p>
            <a:pPr>
              <a:defRPr/>
            </a:pPr>
            <a:fld id="{AA309590-A397-4CAC-BFAE-6B9435DAC88C}"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dirty="0"/>
            </a:lvl1pPr>
          </a:lstStyle>
          <a:p>
            <a:pPr>
              <a:defRPr/>
            </a:pPr>
            <a:endParaRPr lang="de-DE"/>
          </a:p>
        </p:txBody>
      </p:sp>
      <p:sp>
        <p:nvSpPr>
          <p:cNvPr id="6" name="Fußzeilenplatzhalter 5"/>
          <p:cNvSpPr>
            <a:spLocks noGrp="1"/>
          </p:cNvSpPr>
          <p:nvPr>
            <p:ph type="ftr" sz="quarter" idx="11"/>
          </p:nvPr>
        </p:nvSpPr>
        <p:spPr/>
        <p:txBody>
          <a:bodyPr/>
          <a:lstStyle>
            <a:lvl1pPr>
              <a:defRPr dirty="0" smtClean="0"/>
            </a:lvl1pPr>
          </a:lstStyle>
          <a:p>
            <a:pPr>
              <a:defRPr/>
            </a:pPr>
            <a:r>
              <a:rPr lang="de-DE"/>
              <a:t>                 </a:t>
            </a:r>
          </a:p>
        </p:txBody>
      </p:sp>
      <p:sp>
        <p:nvSpPr>
          <p:cNvPr id="7" name="Foliennummernplatzhalter 6"/>
          <p:cNvSpPr>
            <a:spLocks noGrp="1"/>
          </p:cNvSpPr>
          <p:nvPr>
            <p:ph type="sldNum" sz="quarter" idx="12"/>
          </p:nvPr>
        </p:nvSpPr>
        <p:spPr/>
        <p:txBody>
          <a:bodyPr/>
          <a:lstStyle>
            <a:lvl1pPr>
              <a:defRPr/>
            </a:lvl1pPr>
          </a:lstStyle>
          <a:p>
            <a:pPr>
              <a:defRPr/>
            </a:pPr>
            <a:fld id="{341AF8A9-7860-452B-8381-43337CFD794A}"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dirty="0"/>
            </a:lvl1pPr>
          </a:lstStyle>
          <a:p>
            <a:pPr>
              <a:defRPr/>
            </a:pPr>
            <a:endParaRPr lang="de-DE"/>
          </a:p>
        </p:txBody>
      </p:sp>
      <p:sp>
        <p:nvSpPr>
          <p:cNvPr id="6" name="Fußzeilenplatzhalter 5"/>
          <p:cNvSpPr>
            <a:spLocks noGrp="1"/>
          </p:cNvSpPr>
          <p:nvPr>
            <p:ph type="ftr" sz="quarter" idx="11"/>
          </p:nvPr>
        </p:nvSpPr>
        <p:spPr/>
        <p:txBody>
          <a:bodyPr/>
          <a:lstStyle>
            <a:lvl1pPr>
              <a:defRPr dirty="0" smtClean="0"/>
            </a:lvl1pPr>
          </a:lstStyle>
          <a:p>
            <a:pPr>
              <a:defRPr/>
            </a:pPr>
            <a:r>
              <a:rPr lang="de-DE"/>
              <a:t>                 </a:t>
            </a:r>
          </a:p>
        </p:txBody>
      </p:sp>
      <p:sp>
        <p:nvSpPr>
          <p:cNvPr id="7" name="Foliennummernplatzhalter 6"/>
          <p:cNvSpPr>
            <a:spLocks noGrp="1"/>
          </p:cNvSpPr>
          <p:nvPr>
            <p:ph type="sldNum" sz="quarter" idx="12"/>
          </p:nvPr>
        </p:nvSpPr>
        <p:spPr/>
        <p:txBody>
          <a:bodyPr/>
          <a:lstStyle>
            <a:lvl1pPr>
              <a:defRPr/>
            </a:lvl1pPr>
          </a:lstStyle>
          <a:p>
            <a:pPr>
              <a:defRPr/>
            </a:pPr>
            <a:fld id="{FDA50F05-E36B-4088-9604-029C386564AD}"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000">
            <a:alpha val="32941"/>
          </a:srgbClr>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8600" y="685800"/>
            <a:ext cx="57150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Tahoma 32</a:t>
            </a:r>
          </a:p>
        </p:txBody>
      </p:sp>
      <p:sp>
        <p:nvSpPr>
          <p:cNvPr id="2051" name="Rectangle 3"/>
          <p:cNvSpPr>
            <a:spLocks noGrp="1" noChangeArrowheads="1"/>
          </p:cNvSpPr>
          <p:nvPr>
            <p:ph type="body" idx="1"/>
          </p:nvPr>
        </p:nvSpPr>
        <p:spPr bwMode="auto">
          <a:xfrm>
            <a:off x="228600" y="1295400"/>
            <a:ext cx="86868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Unabhängige Variable 20</a:t>
            </a:r>
          </a:p>
          <a:p>
            <a:pPr lvl="1"/>
            <a:r>
              <a:rPr lang="de-DE" smtClean="0"/>
              <a:t>Arial 18</a:t>
            </a:r>
          </a:p>
          <a:p>
            <a:pPr lvl="2"/>
            <a:r>
              <a:rPr lang="de-DE" smtClean="0"/>
              <a:t>Arial 16</a:t>
            </a:r>
          </a:p>
          <a:p>
            <a:pPr lvl="3"/>
            <a:r>
              <a:rPr lang="de-DE" smtClean="0"/>
              <a:t>Arial 14</a:t>
            </a:r>
          </a:p>
          <a:p>
            <a:pPr lvl="4"/>
            <a:r>
              <a:rPr lang="de-DE" smtClean="0"/>
              <a:t>Arial 12</a:t>
            </a:r>
          </a:p>
          <a:p>
            <a:pPr lvl="4"/>
            <a:endParaRPr lang="de-DE" smtClean="0"/>
          </a:p>
        </p:txBody>
      </p:sp>
      <p:sp>
        <p:nvSpPr>
          <p:cNvPr id="1028" name="Rectangle 4"/>
          <p:cNvSpPr>
            <a:spLocks noGrp="1" noChangeArrowheads="1"/>
          </p:cNvSpPr>
          <p:nvPr>
            <p:ph type="dt" sz="half" idx="2"/>
          </p:nvPr>
        </p:nvSpPr>
        <p:spPr bwMode="auto">
          <a:xfrm>
            <a:off x="228600" y="6248400"/>
            <a:ext cx="2362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dirty="0">
                <a:latin typeface="+mn-lt"/>
              </a:defRPr>
            </a:lvl1pPr>
          </a:lstStyle>
          <a:p>
            <a:pPr>
              <a:defRPr/>
            </a:pPr>
            <a:endParaRPr lang="de-DE"/>
          </a:p>
        </p:txBody>
      </p:sp>
      <p:sp>
        <p:nvSpPr>
          <p:cNvPr id="1029" name="Rectangle 5"/>
          <p:cNvSpPr>
            <a:spLocks noGrp="1" noChangeArrowheads="1"/>
          </p:cNvSpPr>
          <p:nvPr>
            <p:ph type="ftr" sz="quarter" idx="3"/>
          </p:nvPr>
        </p:nvSpPr>
        <p:spPr bwMode="auto">
          <a:xfrm>
            <a:off x="6096000" y="685800"/>
            <a:ext cx="28956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1" dirty="0">
                <a:solidFill>
                  <a:srgbClr val="969696"/>
                </a:solidFill>
                <a:latin typeface="+mn-lt"/>
              </a:defRPr>
            </a:lvl1pPr>
          </a:lstStyle>
          <a:p>
            <a:pPr>
              <a:defRPr/>
            </a:pPr>
            <a:endParaRPr lang="de-DE"/>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pPr>
              <a:defRPr/>
            </a:pPr>
            <a:fld id="{14A2EAC3-BCB2-4D53-A08B-DA92808CB5BC}" type="slidenum">
              <a:rPr lang="de-DE"/>
              <a:pPr>
                <a:defRPr/>
              </a:pPr>
              <a:t>‹Nr.›</a:t>
            </a:fld>
            <a:endParaRPr lang="de-DE"/>
          </a:p>
        </p:txBody>
      </p:sp>
      <p:sp>
        <p:nvSpPr>
          <p:cNvPr id="1031" name="Line 7"/>
          <p:cNvSpPr>
            <a:spLocks noChangeShapeType="1"/>
          </p:cNvSpPr>
          <p:nvPr/>
        </p:nvSpPr>
        <p:spPr bwMode="auto">
          <a:xfrm>
            <a:off x="685800" y="1219200"/>
            <a:ext cx="7772400" cy="0"/>
          </a:xfrm>
          <a:prstGeom prst="line">
            <a:avLst/>
          </a:prstGeom>
          <a:noFill/>
          <a:ln w="28575">
            <a:solidFill>
              <a:schemeClr val="tx1"/>
            </a:solidFill>
            <a:round/>
            <a:headEnd/>
            <a:tailEnd/>
          </a:ln>
          <a:effectLst/>
        </p:spPr>
        <p:txBody>
          <a:bodyPr/>
          <a:lstStyle/>
          <a:p>
            <a:pPr>
              <a:defRPr/>
            </a:pPr>
            <a:endParaRPr lang="de-DE"/>
          </a:p>
        </p:txBody>
      </p:sp>
      <p:sp>
        <p:nvSpPr>
          <p:cNvPr id="1033" name="Line 9"/>
          <p:cNvSpPr>
            <a:spLocks noChangeShapeType="1"/>
          </p:cNvSpPr>
          <p:nvPr/>
        </p:nvSpPr>
        <p:spPr bwMode="auto">
          <a:xfrm>
            <a:off x="228600" y="1219200"/>
            <a:ext cx="8686800" cy="0"/>
          </a:xfrm>
          <a:prstGeom prst="line">
            <a:avLst/>
          </a:prstGeom>
          <a:noFill/>
          <a:ln w="28575">
            <a:solidFill>
              <a:schemeClr val="tx1"/>
            </a:solidFill>
            <a:round/>
            <a:headEnd/>
            <a:tailEnd/>
          </a:ln>
          <a:effectLst/>
        </p:spPr>
        <p:txBody>
          <a:bodyPr/>
          <a:lstStyle/>
          <a:p>
            <a:pPr>
              <a:defRPr/>
            </a:pPr>
            <a:endParaRPr lang="de-DE"/>
          </a:p>
        </p:txBody>
      </p:sp>
      <p:sp>
        <p:nvSpPr>
          <p:cNvPr id="1034" name="Text Box 10"/>
          <p:cNvSpPr txBox="1">
            <a:spLocks noChangeArrowheads="1"/>
          </p:cNvSpPr>
          <p:nvPr/>
        </p:nvSpPr>
        <p:spPr bwMode="auto">
          <a:xfrm>
            <a:off x="3276600" y="6324600"/>
            <a:ext cx="2743200" cy="457200"/>
          </a:xfrm>
          <a:prstGeom prst="rect">
            <a:avLst/>
          </a:prstGeom>
          <a:noFill/>
          <a:ln w="9525">
            <a:noFill/>
            <a:miter lim="800000"/>
            <a:headEnd/>
            <a:tailEnd/>
          </a:ln>
          <a:effectLst/>
        </p:spPr>
        <p:txBody>
          <a:bodyPr>
            <a:spAutoFit/>
          </a:bodyPr>
          <a:lstStyle/>
          <a:p>
            <a:pPr>
              <a:spcBef>
                <a:spcPct val="50000"/>
              </a:spcBef>
              <a:defRPr/>
            </a:pPr>
            <a:endParaRPr lang="de-D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Lst>
  <p:hf hdr="0"/>
  <p:txStyles>
    <p:titleStyle>
      <a:lvl1pPr algn="l" rtl="0" eaLnBrk="0" fontAlgn="base" hangingPunct="0">
        <a:spcBef>
          <a:spcPct val="0"/>
        </a:spcBef>
        <a:spcAft>
          <a:spcPct val="0"/>
        </a:spcAft>
        <a:defRPr sz="3200" b="1" i="1">
          <a:solidFill>
            <a:schemeClr val="tx2"/>
          </a:solidFill>
          <a:latin typeface="+mj-lt"/>
          <a:ea typeface="+mj-ea"/>
          <a:cs typeface="+mj-cs"/>
        </a:defRPr>
      </a:lvl1pPr>
      <a:lvl2pPr algn="l" rtl="0" eaLnBrk="0" fontAlgn="base" hangingPunct="0">
        <a:spcBef>
          <a:spcPct val="0"/>
        </a:spcBef>
        <a:spcAft>
          <a:spcPct val="0"/>
        </a:spcAft>
        <a:defRPr sz="3200" b="1" i="1">
          <a:solidFill>
            <a:schemeClr val="tx2"/>
          </a:solidFill>
          <a:latin typeface="Tahoma" pitchFamily="34" charset="0"/>
        </a:defRPr>
      </a:lvl2pPr>
      <a:lvl3pPr algn="l" rtl="0" eaLnBrk="0" fontAlgn="base" hangingPunct="0">
        <a:spcBef>
          <a:spcPct val="0"/>
        </a:spcBef>
        <a:spcAft>
          <a:spcPct val="0"/>
        </a:spcAft>
        <a:defRPr sz="3200" b="1" i="1">
          <a:solidFill>
            <a:schemeClr val="tx2"/>
          </a:solidFill>
          <a:latin typeface="Tahoma" pitchFamily="34" charset="0"/>
        </a:defRPr>
      </a:lvl3pPr>
      <a:lvl4pPr algn="l" rtl="0" eaLnBrk="0" fontAlgn="base" hangingPunct="0">
        <a:spcBef>
          <a:spcPct val="0"/>
        </a:spcBef>
        <a:spcAft>
          <a:spcPct val="0"/>
        </a:spcAft>
        <a:defRPr sz="3200" b="1" i="1">
          <a:solidFill>
            <a:schemeClr val="tx2"/>
          </a:solidFill>
          <a:latin typeface="Tahoma" pitchFamily="34" charset="0"/>
        </a:defRPr>
      </a:lvl4pPr>
      <a:lvl5pPr algn="l" rtl="0" eaLnBrk="0" fontAlgn="base" hangingPunct="0">
        <a:spcBef>
          <a:spcPct val="0"/>
        </a:spcBef>
        <a:spcAft>
          <a:spcPct val="0"/>
        </a:spcAft>
        <a:defRPr sz="3200" b="1" i="1">
          <a:solidFill>
            <a:schemeClr val="tx2"/>
          </a:solidFill>
          <a:latin typeface="Tahoma" pitchFamily="34" charset="0"/>
        </a:defRPr>
      </a:lvl5pPr>
      <a:lvl6pPr marL="457200" algn="l" rtl="0" fontAlgn="base">
        <a:spcBef>
          <a:spcPct val="0"/>
        </a:spcBef>
        <a:spcAft>
          <a:spcPct val="0"/>
        </a:spcAft>
        <a:defRPr sz="3200" b="1" i="1">
          <a:solidFill>
            <a:schemeClr val="tx2"/>
          </a:solidFill>
          <a:latin typeface="Tahoma" pitchFamily="34" charset="0"/>
        </a:defRPr>
      </a:lvl6pPr>
      <a:lvl7pPr marL="914400" algn="l" rtl="0" fontAlgn="base">
        <a:spcBef>
          <a:spcPct val="0"/>
        </a:spcBef>
        <a:spcAft>
          <a:spcPct val="0"/>
        </a:spcAft>
        <a:defRPr sz="3200" b="1" i="1">
          <a:solidFill>
            <a:schemeClr val="tx2"/>
          </a:solidFill>
          <a:latin typeface="Tahoma" pitchFamily="34" charset="0"/>
        </a:defRPr>
      </a:lvl7pPr>
      <a:lvl8pPr marL="1371600" algn="l" rtl="0" fontAlgn="base">
        <a:spcBef>
          <a:spcPct val="0"/>
        </a:spcBef>
        <a:spcAft>
          <a:spcPct val="0"/>
        </a:spcAft>
        <a:defRPr sz="3200" b="1" i="1">
          <a:solidFill>
            <a:schemeClr val="tx2"/>
          </a:solidFill>
          <a:latin typeface="Tahoma" pitchFamily="34" charset="0"/>
        </a:defRPr>
      </a:lvl8pPr>
      <a:lvl9pPr marL="1828800" algn="l" rtl="0" fontAlgn="base">
        <a:spcBef>
          <a:spcPct val="0"/>
        </a:spcBef>
        <a:spcAft>
          <a:spcPct val="0"/>
        </a:spcAft>
        <a:defRPr sz="3200" b="1" i="1">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hyperlink" Target="http://www.lhw.com/" TargetMode="External"/><Relationship Id="rId7" Type="http://schemas.openxmlformats.org/officeDocument/2006/relationships/image" Target="../media/image5.jpeg"/><Relationship Id="rId2" Type="http://schemas.openxmlformats.org/officeDocument/2006/relationships/hyperlink" Target="http://www.travelandleisure.com/worldsbest/2006/" TargetMode="External"/><Relationship Id="rId1" Type="http://schemas.openxmlformats.org/officeDocument/2006/relationships/slideLayout" Target="../slideLayouts/slideLayout2.xml"/><Relationship Id="rId6" Type="http://schemas.openxmlformats.org/officeDocument/2006/relationships/hyperlink" Target="http://www.jumeirah.com/" TargetMode="External"/><Relationship Id="rId5" Type="http://schemas.openxmlformats.org/officeDocument/2006/relationships/hyperlink" Target="http://www.burj-al-arab.com/" TargetMode="External"/><Relationship Id="rId4" Type="http://schemas.openxmlformats.org/officeDocument/2006/relationships/hyperlink" Target="http://www.hotelchatter.com/story/2007/3/14/112953/930/hotels/Best_Geek_Hotels_in_the_World"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Office_Word_97_-_2003-Dokument1.doc"/><Relationship Id="rId2" Type="http://schemas.openxmlformats.org/officeDocument/2006/relationships/slideLayout" Target="../slideLayouts/slideLayout18.xml"/><Relationship Id="rId1" Type="http://schemas.openxmlformats.org/officeDocument/2006/relationships/vmlDrawing" Target="../drawings/vmlDrawing1.v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www.accorhotels.com/de/franchise/index.shtml"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www.world-tourism.org/doc/E/lextour.htm"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www.gesetzesweb.de/Gast.html"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stmugv.bayern.de/umwelt/wirtschaft/siegel/index.htm" TargetMode="Externa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p:nvPr>
        </p:nvSpPr>
        <p:spPr/>
        <p:txBody>
          <a:bodyPr/>
          <a:lstStyle/>
          <a:p>
            <a:r>
              <a:rPr lang="de-DE" dirty="0" smtClean="0"/>
              <a:t>International </a:t>
            </a:r>
            <a:r>
              <a:rPr lang="de-DE" dirty="0" err="1" smtClean="0"/>
              <a:t>Tourism</a:t>
            </a:r>
            <a:r>
              <a:rPr lang="de-DE" dirty="0" smtClean="0"/>
              <a:t> </a:t>
            </a:r>
            <a:r>
              <a:rPr lang="de-DE" dirty="0" smtClean="0"/>
              <a:t>Management </a:t>
            </a:r>
            <a:r>
              <a:rPr lang="de-DE" dirty="0" err="1" smtClean="0"/>
              <a:t>WiSe</a:t>
            </a:r>
            <a:r>
              <a:rPr lang="de-DE" dirty="0" smtClean="0"/>
              <a:t> 2007/2008</a:t>
            </a:r>
            <a:endParaRPr lang="de-DE" dirty="0"/>
          </a:p>
        </p:txBody>
      </p:sp>
      <p:sp>
        <p:nvSpPr>
          <p:cNvPr id="21506" name="Rectangle 2"/>
          <p:cNvSpPr>
            <a:spLocks noGrp="1" noChangeArrowheads="1"/>
          </p:cNvSpPr>
          <p:nvPr>
            <p:ph type="ctrTitle" idx="4294967295"/>
          </p:nvPr>
        </p:nvSpPr>
        <p:spPr>
          <a:xfrm>
            <a:off x="1371600" y="2205038"/>
            <a:ext cx="7772400" cy="1143000"/>
          </a:xfrm>
        </p:spPr>
        <p:txBody>
          <a:bodyPr/>
          <a:lstStyle/>
          <a:p>
            <a:pPr algn="ctr" eaLnBrk="1" hangingPunct="1"/>
            <a:r>
              <a:rPr lang="de-DE" dirty="0" err="1" smtClean="0"/>
              <a:t>Introduction</a:t>
            </a:r>
            <a:r>
              <a:rPr lang="de-DE" dirty="0" smtClean="0"/>
              <a:t> – </a:t>
            </a:r>
            <a:r>
              <a:rPr lang="de-DE" dirty="0" err="1" smtClean="0"/>
              <a:t>Hospitality</a:t>
            </a:r>
            <a:endParaRPr lang="de-DE" dirty="0" smtClean="0"/>
          </a:p>
        </p:txBody>
      </p:sp>
      <p:pic>
        <p:nvPicPr>
          <p:cNvPr id="21508" name="Picture 1"/>
          <p:cNvPicPr>
            <a:picLocks noChangeAspect="1" noChangeArrowheads="1"/>
          </p:cNvPicPr>
          <p:nvPr/>
        </p:nvPicPr>
        <p:blipFill>
          <a:blip r:embed="rId2"/>
          <a:srcRect/>
          <a:stretch>
            <a:fillRect/>
          </a:stretch>
        </p:blipFill>
        <p:spPr bwMode="auto">
          <a:xfrm>
            <a:off x="3143250" y="3643313"/>
            <a:ext cx="3371850"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umsplatzhalter 3"/>
          <p:cNvSpPr>
            <a:spLocks noGrp="1"/>
          </p:cNvSpPr>
          <p:nvPr>
            <p:ph type="dt" sz="quarter" idx="4294967295"/>
          </p:nvPr>
        </p:nvSpPr>
        <p:spPr/>
        <p:txBody>
          <a:bodyPr/>
          <a:lstStyle/>
          <a:p>
            <a:pPr>
              <a:defRPr/>
            </a:pPr>
            <a:endParaRPr lang="de-DE"/>
          </a:p>
        </p:txBody>
      </p:sp>
      <p:sp>
        <p:nvSpPr>
          <p:cNvPr id="15" name="Fußzeilenplatzhalter 4"/>
          <p:cNvSpPr>
            <a:spLocks noGrp="1"/>
          </p:cNvSpPr>
          <p:nvPr>
            <p:ph type="ftr" sz="quarter" idx="4294967295"/>
          </p:nvPr>
        </p:nvSpPr>
        <p:spPr/>
        <p:txBody>
          <a:bodyPr/>
          <a:lstStyle/>
          <a:p>
            <a:pPr>
              <a:defRPr/>
            </a:pPr>
            <a:r>
              <a:rPr lang="de-DE" smtClean="0"/>
              <a:t>                 </a:t>
            </a:r>
            <a:endParaRPr lang="de-DE"/>
          </a:p>
        </p:txBody>
      </p:sp>
      <p:sp>
        <p:nvSpPr>
          <p:cNvPr id="16" name="Foliennummernplatzhalter 5"/>
          <p:cNvSpPr>
            <a:spLocks noGrp="1"/>
          </p:cNvSpPr>
          <p:nvPr>
            <p:ph type="sldNum" sz="quarter" idx="4294967295"/>
          </p:nvPr>
        </p:nvSpPr>
        <p:spPr/>
        <p:txBody>
          <a:bodyPr/>
          <a:lstStyle/>
          <a:p>
            <a:pPr>
              <a:defRPr/>
            </a:pPr>
            <a:fld id="{AD43B6B1-0F26-4D4B-AF8A-8F0117351729}" type="slidenum">
              <a:rPr lang="de-DE"/>
              <a:pPr>
                <a:defRPr/>
              </a:pPr>
              <a:t>10</a:t>
            </a:fld>
            <a:endParaRPr lang="de-DE"/>
          </a:p>
        </p:txBody>
      </p:sp>
      <p:sp>
        <p:nvSpPr>
          <p:cNvPr id="29701" name="Rectangle 2"/>
          <p:cNvSpPr>
            <a:spLocks noGrp="1" noChangeArrowheads="1"/>
          </p:cNvSpPr>
          <p:nvPr>
            <p:ph type="title"/>
          </p:nvPr>
        </p:nvSpPr>
        <p:spPr>
          <a:xfrm>
            <a:off x="228600" y="685800"/>
            <a:ext cx="8015288" cy="533400"/>
          </a:xfrm>
        </p:spPr>
        <p:txBody>
          <a:bodyPr/>
          <a:lstStyle/>
          <a:p>
            <a:pPr eaLnBrk="1" hangingPunct="1"/>
            <a:r>
              <a:rPr lang="de-DE" sz="2800" dirty="0" smtClean="0"/>
              <a:t>Segmentation </a:t>
            </a:r>
            <a:r>
              <a:rPr lang="de-DE" sz="2800" dirty="0" smtClean="0"/>
              <a:t>Catering/Restaurants</a:t>
            </a:r>
          </a:p>
        </p:txBody>
      </p:sp>
      <p:graphicFrame>
        <p:nvGraphicFramePr>
          <p:cNvPr id="528439" name="Group 55"/>
          <p:cNvGraphicFramePr>
            <a:graphicFrameLocks noGrp="1"/>
          </p:cNvGraphicFramePr>
          <p:nvPr>
            <p:ph idx="1"/>
          </p:nvPr>
        </p:nvGraphicFramePr>
        <p:xfrm>
          <a:off x="250825" y="1268413"/>
          <a:ext cx="8686800" cy="5333856"/>
        </p:xfrm>
        <a:graphic>
          <a:graphicData uri="http://schemas.openxmlformats.org/drawingml/2006/table">
            <a:tbl>
              <a:tblPr/>
              <a:tblGrid>
                <a:gridCol w="4343400"/>
                <a:gridCol w="4343400"/>
              </a:tblGrid>
              <a:tr h="549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tab pos="623888" algn="l"/>
                        </a:tabLst>
                      </a:pPr>
                      <a:r>
                        <a:rPr kumimoji="0" lang="de-DE" sz="2000" b="1" i="0" u="none" strike="noStrike" cap="none" normalizeH="0" baseline="0" dirty="0" smtClean="0">
                          <a:ln>
                            <a:noFill/>
                          </a:ln>
                          <a:solidFill>
                            <a:schemeClr val="tx1"/>
                          </a:solidFill>
                          <a:effectLst/>
                          <a:latin typeface="Arial" pitchFamily="34" charset="0"/>
                        </a:rPr>
                        <a:t>  Service </a:t>
                      </a:r>
                      <a:r>
                        <a:rPr kumimoji="0" lang="de-DE" sz="2000" b="1" i="0" u="none" strike="noStrike" cap="none" normalizeH="0" baseline="0" dirty="0" err="1" smtClean="0">
                          <a:ln>
                            <a:noFill/>
                          </a:ln>
                          <a:solidFill>
                            <a:schemeClr val="tx1"/>
                          </a:solidFill>
                          <a:effectLst/>
                          <a:latin typeface="Arial" pitchFamily="34" charset="0"/>
                        </a:rPr>
                        <a:t>gastronomy</a:t>
                      </a:r>
                      <a:r>
                        <a:rPr kumimoji="0" lang="de-DE" sz="2000" b="1" i="0" u="none" strike="noStrike" cap="none" normalizeH="0" baseline="0" dirty="0" smtClean="0">
                          <a:ln>
                            <a:noFill/>
                          </a:ln>
                          <a:solidFill>
                            <a:schemeClr val="tx1"/>
                          </a:solidFill>
                          <a:effectLst/>
                          <a:latin typeface="Arial" pitchFamily="34" charset="0"/>
                        </a:rPr>
                        <a:t> (Versorgungsgastronomie)</a:t>
                      </a:r>
                    </a:p>
                  </a:txBody>
                  <a:tcPr marL="97200" marR="90000" marT="46800" marB="46800"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Experience </a:t>
                      </a:r>
                      <a:r>
                        <a:rPr kumimoji="0" lang="de-DE" sz="2000" b="1" i="0" u="none" strike="noStrike" cap="none" normalizeH="0" baseline="0" dirty="0" err="1" smtClean="0">
                          <a:ln>
                            <a:noFill/>
                          </a:ln>
                          <a:solidFill>
                            <a:schemeClr val="tx1"/>
                          </a:solidFill>
                          <a:effectLst/>
                          <a:latin typeface="Arial" pitchFamily="34" charset="0"/>
                        </a:rPr>
                        <a:t>gastronomy</a:t>
                      </a:r>
                      <a:r>
                        <a:rPr kumimoji="0" lang="de-DE" sz="2000" b="1" i="0" u="none" strike="noStrike" cap="none" normalizeH="0" baseline="0" dirty="0" smtClean="0">
                          <a:ln>
                            <a:noFill/>
                          </a:ln>
                          <a:solidFill>
                            <a:schemeClr val="tx1"/>
                          </a:solidFill>
                          <a:effectLst/>
                          <a:latin typeface="Arial" pitchFamily="34" charset="0"/>
                        </a:rPr>
                        <a:t> (Erlebnisgastronomie)</a:t>
                      </a:r>
                    </a:p>
                  </a:txBody>
                  <a:tcPr marL="0" marR="0" marT="0" marB="468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0300">
                <a:tc>
                  <a:txBody>
                    <a:bodyPr/>
                    <a:lstStyle/>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Train </a:t>
                      </a:r>
                      <a:r>
                        <a:rPr kumimoji="0" lang="de-DE" sz="1600" b="0" i="0" u="none" strike="noStrike" cap="none" normalizeH="0" baseline="0" dirty="0" err="1" smtClean="0">
                          <a:ln>
                            <a:noFill/>
                          </a:ln>
                          <a:solidFill>
                            <a:schemeClr val="tx1"/>
                          </a:solidFill>
                          <a:effectLst/>
                          <a:latin typeface="Arial" pitchFamily="34" charset="0"/>
                        </a:rPr>
                        <a:t>station</a:t>
                      </a:r>
                      <a:r>
                        <a:rPr kumimoji="0" lang="de-DE" sz="1600" b="0" i="0" u="none" strike="noStrike" cap="none" normalizeH="0" baseline="0" dirty="0" smtClean="0">
                          <a:ln>
                            <a:noFill/>
                          </a:ln>
                          <a:solidFill>
                            <a:schemeClr val="tx1"/>
                          </a:solidFill>
                          <a:effectLst/>
                          <a:latin typeface="Arial" pitchFamily="34" charset="0"/>
                        </a:rPr>
                        <a:t> Restaurants </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Motorway</a:t>
                      </a:r>
                      <a:r>
                        <a:rPr kumimoji="0" lang="de-DE" sz="1600" b="0" i="0" u="none" strike="noStrike" cap="none" normalizeH="0" baseline="0" dirty="0" smtClean="0">
                          <a:ln>
                            <a:noFill/>
                          </a:ln>
                          <a:solidFill>
                            <a:schemeClr val="tx1"/>
                          </a:solidFill>
                          <a:effectLst/>
                          <a:latin typeface="Arial" pitchFamily="34" charset="0"/>
                        </a:rPr>
                        <a:t> Restaurants</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Snack bar / Take </a:t>
                      </a:r>
                      <a:r>
                        <a:rPr kumimoji="0" lang="de-DE" sz="1600" b="0" i="0" u="none" strike="noStrike" cap="none" normalizeH="0" baseline="0" dirty="0" err="1" smtClean="0">
                          <a:ln>
                            <a:noFill/>
                          </a:ln>
                          <a:solidFill>
                            <a:schemeClr val="tx1"/>
                          </a:solidFill>
                          <a:effectLst/>
                          <a:latin typeface="Arial" pitchFamily="34" charset="0"/>
                        </a:rPr>
                        <a:t>away</a:t>
                      </a:r>
                      <a:endParaRPr kumimoji="0" lang="de-DE" sz="1600" b="0" i="0" u="none" strike="noStrike" cap="none" normalizeH="0" baseline="0" dirty="0" smtClean="0">
                        <a:ln>
                          <a:noFill/>
                        </a:ln>
                        <a:solidFill>
                          <a:schemeClr val="tx1"/>
                        </a:solidFill>
                        <a:effectLst/>
                        <a:latin typeface="Arial" pitchFamily="34" charset="0"/>
                      </a:endParaRP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Kiosk (Trinkhallen)</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Fast-Food Restaurant</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Cafés </a:t>
                      </a:r>
                      <a:r>
                        <a:rPr kumimoji="0" lang="de-DE" sz="1600" b="0" i="0" u="none" strike="noStrike" cap="none" normalizeH="0" baseline="0" dirty="0" err="1" smtClean="0">
                          <a:ln>
                            <a:noFill/>
                          </a:ln>
                          <a:solidFill>
                            <a:schemeClr val="tx1"/>
                          </a:solidFill>
                          <a:effectLst/>
                          <a:latin typeface="Arial" pitchFamily="34" charset="0"/>
                        </a:rPr>
                        <a:t>without</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seating</a:t>
                      </a:r>
                      <a:endParaRPr kumimoji="0" lang="de-DE" sz="1600" b="0" i="0" u="none" strike="noStrike" cap="none" normalizeH="0" baseline="0" dirty="0" smtClean="0">
                        <a:ln>
                          <a:noFill/>
                        </a:ln>
                        <a:solidFill>
                          <a:schemeClr val="tx1"/>
                        </a:solidFill>
                        <a:effectLst/>
                        <a:latin typeface="Arial" pitchFamily="34" charset="0"/>
                      </a:endParaRP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Juice </a:t>
                      </a:r>
                      <a:r>
                        <a:rPr kumimoji="0" lang="de-DE" sz="1600" b="0" i="0" u="none" strike="noStrike" cap="none" normalizeH="0" baseline="0" dirty="0" err="1" smtClean="0">
                          <a:ln>
                            <a:noFill/>
                          </a:ln>
                          <a:solidFill>
                            <a:schemeClr val="tx1"/>
                          </a:solidFill>
                          <a:effectLst/>
                          <a:latin typeface="Arial" pitchFamily="34" charset="0"/>
                        </a:rPr>
                        <a:t>bars</a:t>
                      </a:r>
                      <a:endParaRPr kumimoji="0" lang="de-DE" sz="1600" b="0" i="0" u="none" strike="noStrike" cap="none" normalizeH="0" baseline="0" dirty="0" smtClean="0">
                        <a:ln>
                          <a:noFill/>
                        </a:ln>
                        <a:solidFill>
                          <a:schemeClr val="tx1"/>
                        </a:solidFill>
                        <a:effectLst/>
                        <a:latin typeface="Arial" pitchFamily="34" charset="0"/>
                      </a:endParaRP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Sandwich Shops</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Milk </a:t>
                      </a:r>
                      <a:r>
                        <a:rPr kumimoji="0" lang="de-DE" sz="1600" b="0" i="0" u="none" strike="noStrike" cap="none" normalizeH="0" baseline="0" dirty="0" err="1" smtClean="0">
                          <a:ln>
                            <a:noFill/>
                          </a:ln>
                          <a:solidFill>
                            <a:schemeClr val="tx1"/>
                          </a:solidFill>
                          <a:effectLst/>
                          <a:latin typeface="Arial" pitchFamily="34" charset="0"/>
                        </a:rPr>
                        <a:t>bars</a:t>
                      </a:r>
                      <a:endParaRPr kumimoji="0" lang="de-DE" sz="1600" b="0" i="0" u="none" strike="noStrike" cap="none" normalizeH="0" baseline="0" dirty="0" smtClean="0">
                        <a:ln>
                          <a:noFill/>
                        </a:ln>
                        <a:solidFill>
                          <a:schemeClr val="tx1"/>
                        </a:solidFill>
                        <a:effectLst/>
                        <a:latin typeface="Arial" pitchFamily="34" charset="0"/>
                      </a:endParaRP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Canteens</a:t>
                      </a:r>
                      <a:endParaRPr kumimoji="0" lang="de-DE" sz="1600" b="0" i="0" u="none" strike="noStrike" cap="none" normalizeH="0" baseline="0" dirty="0" smtClean="0">
                        <a:ln>
                          <a:noFill/>
                        </a:ln>
                        <a:solidFill>
                          <a:schemeClr val="tx1"/>
                        </a:solidFill>
                        <a:effectLst/>
                        <a:latin typeface="Arial" pitchFamily="34" charset="0"/>
                      </a:endParaRP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Catering (</a:t>
                      </a:r>
                      <a:r>
                        <a:rPr kumimoji="0" lang="de-DE" sz="1600" b="0" i="0" u="none" strike="noStrike" cap="none" normalizeH="0" baseline="0" dirty="0" err="1" smtClean="0">
                          <a:ln>
                            <a:noFill/>
                          </a:ln>
                          <a:solidFill>
                            <a:schemeClr val="tx1"/>
                          </a:solidFill>
                          <a:effectLst/>
                          <a:latin typeface="Arial" pitchFamily="34" charset="0"/>
                        </a:rPr>
                        <a:t>Banquet</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and</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Parties</a:t>
                      </a:r>
                      <a:r>
                        <a:rPr kumimoji="0" lang="de-DE" sz="1600" b="0" i="0" u="none" strike="noStrike" cap="none" normalizeH="0" baseline="0" dirty="0" smtClean="0">
                          <a:ln>
                            <a:noFill/>
                          </a:ln>
                          <a:solidFill>
                            <a:schemeClr val="tx1"/>
                          </a:solidFill>
                          <a:effectLst/>
                          <a:latin typeface="Arial" pitchFamily="34" charset="0"/>
                        </a:rPr>
                        <a:t>, Industrial, Event)</a:t>
                      </a:r>
                    </a:p>
                    <a:p>
                      <a:pPr marL="48418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System </a:t>
                      </a:r>
                      <a:r>
                        <a:rPr kumimoji="0" lang="de-DE" sz="1600" b="0" i="0" u="none" strike="noStrike" cap="none" normalizeH="0" baseline="0" dirty="0" err="1" smtClean="0">
                          <a:ln>
                            <a:noFill/>
                          </a:ln>
                          <a:solidFill>
                            <a:schemeClr val="tx1"/>
                          </a:solidFill>
                          <a:effectLst/>
                          <a:latin typeface="Arial" pitchFamily="34" charset="0"/>
                        </a:rPr>
                        <a:t>gastronomy</a:t>
                      </a:r>
                      <a:endParaRPr kumimoji="0" lang="de-DE" sz="1400" b="0" i="0" u="none" strike="noStrike" cap="none" normalizeH="0" baseline="0" dirty="0" smtClean="0">
                        <a:ln>
                          <a:noFill/>
                        </a:ln>
                        <a:solidFill>
                          <a:schemeClr val="tx1"/>
                        </a:solidFill>
                        <a:effectLst/>
                        <a:latin typeface="Arial" pitchFamily="34" charset="0"/>
                      </a:endParaRPr>
                    </a:p>
                  </a:txBody>
                  <a:tcPr marL="54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Ethnic</a:t>
                      </a:r>
                      <a:r>
                        <a:rPr kumimoji="0" lang="de-DE" sz="1600" b="0" i="0" u="none" strike="noStrike" cap="none" normalizeH="0" baseline="0" dirty="0" smtClean="0">
                          <a:ln>
                            <a:noFill/>
                          </a:ln>
                          <a:solidFill>
                            <a:schemeClr val="tx1"/>
                          </a:solidFill>
                          <a:effectLst/>
                          <a:latin typeface="Arial" pitchFamily="34" charset="0"/>
                        </a:rPr>
                        <a:t> Restaurants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Bars, Dance </a:t>
                      </a:r>
                      <a:r>
                        <a:rPr kumimoji="0" lang="de-DE" sz="1600" b="0" i="0" u="none" strike="noStrike" cap="none" normalizeH="0" baseline="0" dirty="0" err="1" smtClean="0">
                          <a:ln>
                            <a:noFill/>
                          </a:ln>
                          <a:solidFill>
                            <a:schemeClr val="tx1"/>
                          </a:solidFill>
                          <a:effectLst/>
                          <a:latin typeface="Arial" pitchFamily="34" charset="0"/>
                        </a:rPr>
                        <a:t>and</a:t>
                      </a:r>
                      <a:r>
                        <a:rPr kumimoji="0" lang="de-DE" sz="1600" b="0" i="0" u="none" strike="noStrike" cap="none" normalizeH="0" baseline="0" dirty="0" smtClean="0">
                          <a:ln>
                            <a:noFill/>
                          </a:ln>
                          <a:solidFill>
                            <a:schemeClr val="tx1"/>
                          </a:solidFill>
                          <a:effectLst/>
                          <a:latin typeface="Arial" pitchFamily="34" charset="0"/>
                        </a:rPr>
                        <a:t> Entertainment </a:t>
                      </a:r>
                      <a:r>
                        <a:rPr kumimoji="0" lang="de-DE" sz="1600" b="0" i="0" u="none" strike="noStrike" cap="none" normalizeH="0" baseline="0" dirty="0" err="1" smtClean="0">
                          <a:ln>
                            <a:noFill/>
                          </a:ln>
                          <a:solidFill>
                            <a:schemeClr val="tx1"/>
                          </a:solidFill>
                          <a:effectLst/>
                          <a:latin typeface="Arial" pitchFamily="34" charset="0"/>
                        </a:rPr>
                        <a:t>clubs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Diskotheques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Bistros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Pubs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Rock-Cafés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Performing</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art</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clubs</a:t>
                      </a:r>
                      <a:r>
                        <a:rPr kumimoji="0" lang="de-DE" sz="1600" b="0" i="0" u="none" strike="noStrike" cap="none" normalizeH="0" baseline="0" dirty="0" smtClean="0">
                          <a:ln>
                            <a:noFill/>
                          </a:ln>
                          <a:solidFill>
                            <a:schemeClr val="tx1"/>
                          </a:solidFill>
                          <a:effectLst/>
                          <a:latin typeface="Arial" pitchFamily="34" charset="0"/>
                        </a:rPr>
                        <a:t> </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Video </a:t>
                      </a:r>
                      <a:r>
                        <a:rPr kumimoji="0" lang="de-DE" sz="1600" b="0" i="0" u="none" strike="noStrike" cap="none" normalizeH="0" baseline="0" dirty="0" err="1" smtClean="0">
                          <a:ln>
                            <a:noFill/>
                          </a:ln>
                          <a:solidFill>
                            <a:schemeClr val="tx1"/>
                          </a:solidFill>
                          <a:effectLst/>
                          <a:latin typeface="Arial" pitchFamily="34" charset="0"/>
                        </a:rPr>
                        <a:t>and</a:t>
                      </a:r>
                      <a:r>
                        <a:rPr kumimoji="0" lang="de-DE" sz="1600" b="0" i="0" u="none" strike="noStrike" cap="none" normalizeH="0" baseline="0" dirty="0" smtClean="0">
                          <a:ln>
                            <a:noFill/>
                          </a:ln>
                          <a:solidFill>
                            <a:schemeClr val="tx1"/>
                          </a:solidFill>
                          <a:effectLst/>
                          <a:latin typeface="Arial" pitchFamily="34" charset="0"/>
                        </a:rPr>
                        <a:t> Karaoke </a:t>
                      </a:r>
                      <a:r>
                        <a:rPr kumimoji="0" lang="de-DE" sz="1600" b="0" i="0" u="none" strike="noStrike" cap="none" normalizeH="0" baseline="0" dirty="0" err="1" smtClean="0">
                          <a:ln>
                            <a:noFill/>
                          </a:ln>
                          <a:solidFill>
                            <a:schemeClr val="tx1"/>
                          </a:solidFill>
                          <a:effectLst/>
                          <a:latin typeface="Arial" pitchFamily="34" charset="0"/>
                        </a:rPr>
                        <a:t>parlours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Ice</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bars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Cafés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Local</a:t>
                      </a:r>
                      <a:r>
                        <a:rPr kumimoji="0" lang="de-DE" sz="1600" b="0" i="0" u="none" strike="noStrike" cap="none" normalizeH="0" baseline="0" dirty="0" smtClean="0">
                          <a:ln>
                            <a:noFill/>
                          </a:ln>
                          <a:solidFill>
                            <a:schemeClr val="tx1"/>
                          </a:solidFill>
                          <a:effectLst/>
                          <a:latin typeface="Arial" pitchFamily="34" charset="0"/>
                        </a:rPr>
                        <a:t> style </a:t>
                      </a:r>
                      <a:r>
                        <a:rPr kumimoji="0" lang="de-DE" sz="1600" b="0" i="0" u="none" strike="noStrike" cap="none" normalizeH="0" baseline="0" dirty="0" err="1" smtClean="0">
                          <a:ln>
                            <a:noFill/>
                          </a:ln>
                          <a:solidFill>
                            <a:schemeClr val="tx1"/>
                          </a:solidFill>
                          <a:effectLst/>
                          <a:latin typeface="Arial" pitchFamily="34" charset="0"/>
                        </a:rPr>
                        <a:t>restaurants</a:t>
                      </a:r>
                      <a:r>
                        <a:rPr kumimoji="0" lang="de-DE" sz="1600" b="0" i="0" u="none" strike="noStrike" cap="none" normalizeH="0" baseline="0" dirty="0" smtClean="0">
                          <a:ln>
                            <a:noFill/>
                          </a:ln>
                          <a:solidFill>
                            <a:schemeClr val="tx1"/>
                          </a:solidFill>
                          <a:effectLst/>
                          <a:latin typeface="Arial" pitchFamily="34" charset="0"/>
                        </a:rPr>
                        <a:t> (Gastwirtschaften)</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Beer </a:t>
                      </a:r>
                      <a:r>
                        <a:rPr kumimoji="0" lang="de-DE" sz="1600" b="0" i="0" u="none" strike="noStrike" cap="none" normalizeH="0" baseline="0" dirty="0" err="1" smtClean="0">
                          <a:ln>
                            <a:noFill/>
                          </a:ln>
                          <a:solidFill>
                            <a:schemeClr val="tx1"/>
                          </a:solidFill>
                          <a:effectLst/>
                          <a:latin typeface="Arial" pitchFamily="34" charset="0"/>
                        </a:rPr>
                        <a:t>gardens</a:t>
                      </a:r>
                      <a:r>
                        <a:rPr kumimoji="0" lang="de-DE" sz="1600" b="0" i="0" u="none" strike="noStrike" cap="none" normalizeH="0" baseline="0" dirty="0" smtClean="0">
                          <a:ln>
                            <a:noFill/>
                          </a:ln>
                          <a:solidFill>
                            <a:schemeClr val="tx1"/>
                          </a:solidFill>
                          <a:effectLst/>
                          <a:latin typeface="Arial" pitchFamily="34" charset="0"/>
                        </a:rPr>
                        <a:t> </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Heurigen Restaurants (</a:t>
                      </a:r>
                      <a:r>
                        <a:rPr kumimoji="0" lang="de-DE" sz="1600" b="0" i="0" u="none" strike="noStrike" cap="none" normalizeH="0" baseline="0" dirty="0" err="1" smtClean="0">
                          <a:ln>
                            <a:noFill/>
                          </a:ln>
                          <a:solidFill>
                            <a:schemeClr val="tx1"/>
                          </a:solidFill>
                          <a:effectLst/>
                          <a:latin typeface="Arial" pitchFamily="34" charset="0"/>
                        </a:rPr>
                        <a:t>Strauss</a:t>
                      </a:r>
                      <a:r>
                        <a:rPr kumimoji="0" lang="de-DE" sz="1600" b="0" i="0" u="none" strike="noStrike" cap="none" normalizeH="0" baseline="0" dirty="0" smtClean="0">
                          <a:ln>
                            <a:noFill/>
                          </a:ln>
                          <a:solidFill>
                            <a:schemeClr val="tx1"/>
                          </a:solidFill>
                          <a:effectLst/>
                          <a:latin typeface="Arial" pitchFamily="34" charset="0"/>
                        </a:rPr>
                        <a:t>- und Besenwirtschaften)</a:t>
                      </a:r>
                      <a:endParaRPr kumimoji="0" lang="de-DE" sz="1400" b="0" i="0" u="none" strike="noStrike" cap="none" normalizeH="0" baseline="0" dirty="0" smtClean="0">
                        <a:ln>
                          <a:noFill/>
                        </a:ln>
                        <a:solidFill>
                          <a:schemeClr val="tx1"/>
                        </a:solidFill>
                        <a:effectLst/>
                        <a:latin typeface="Arial" pitchFamily="34" charset="0"/>
                      </a:endParaRPr>
                    </a:p>
                  </a:txBody>
                  <a:tcPr marL="54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 name="Datumsplatzhalter 3"/>
          <p:cNvSpPr>
            <a:spLocks noGrp="1"/>
          </p:cNvSpPr>
          <p:nvPr>
            <p:ph type="dt" sz="quarter" idx="4294967295"/>
          </p:nvPr>
        </p:nvSpPr>
        <p:spPr/>
        <p:txBody>
          <a:bodyPr/>
          <a:lstStyle/>
          <a:p>
            <a:pPr>
              <a:defRPr/>
            </a:pPr>
            <a:endParaRPr lang="de-DE"/>
          </a:p>
        </p:txBody>
      </p:sp>
      <p:sp>
        <p:nvSpPr>
          <p:cNvPr id="17" name="Fußzeilenplatzhalter 4"/>
          <p:cNvSpPr>
            <a:spLocks noGrp="1"/>
          </p:cNvSpPr>
          <p:nvPr>
            <p:ph type="ftr" sz="quarter" idx="4294967295"/>
          </p:nvPr>
        </p:nvSpPr>
        <p:spPr/>
        <p:txBody>
          <a:bodyPr/>
          <a:lstStyle/>
          <a:p>
            <a:pPr>
              <a:defRPr/>
            </a:pPr>
            <a:r>
              <a:rPr lang="de-DE" smtClean="0"/>
              <a:t>                 </a:t>
            </a:r>
            <a:endParaRPr lang="de-DE"/>
          </a:p>
        </p:txBody>
      </p:sp>
      <p:sp>
        <p:nvSpPr>
          <p:cNvPr id="18" name="Foliennummernplatzhalter 5"/>
          <p:cNvSpPr>
            <a:spLocks noGrp="1"/>
          </p:cNvSpPr>
          <p:nvPr>
            <p:ph type="sldNum" sz="quarter" idx="4294967295"/>
          </p:nvPr>
        </p:nvSpPr>
        <p:spPr/>
        <p:txBody>
          <a:bodyPr/>
          <a:lstStyle/>
          <a:p>
            <a:pPr>
              <a:defRPr/>
            </a:pPr>
            <a:fld id="{85548DB2-819A-49B2-AEF6-17425D9D0D5A}" type="slidenum">
              <a:rPr lang="de-DE"/>
              <a:pPr>
                <a:defRPr/>
              </a:pPr>
              <a:t>11</a:t>
            </a:fld>
            <a:endParaRPr lang="de-DE"/>
          </a:p>
        </p:txBody>
      </p:sp>
      <p:sp>
        <p:nvSpPr>
          <p:cNvPr id="30725" name="Rectangle 2"/>
          <p:cNvSpPr>
            <a:spLocks noGrp="1" noChangeArrowheads="1"/>
          </p:cNvSpPr>
          <p:nvPr>
            <p:ph type="title"/>
          </p:nvPr>
        </p:nvSpPr>
        <p:spPr>
          <a:xfrm>
            <a:off x="228600" y="685800"/>
            <a:ext cx="8664575" cy="533400"/>
          </a:xfrm>
        </p:spPr>
        <p:txBody>
          <a:bodyPr/>
          <a:lstStyle/>
          <a:p>
            <a:pPr eaLnBrk="1" hangingPunct="1"/>
            <a:r>
              <a:rPr lang="de-DE" sz="2800" dirty="0" smtClean="0"/>
              <a:t>Segmentation </a:t>
            </a:r>
            <a:r>
              <a:rPr lang="de-DE" sz="2800" dirty="0" err="1" smtClean="0"/>
              <a:t>Accomodation</a:t>
            </a:r>
            <a:r>
              <a:rPr lang="de-DE" sz="2800" dirty="0" smtClean="0"/>
              <a:t> </a:t>
            </a:r>
            <a:r>
              <a:rPr lang="de-DE" sz="2800" dirty="0" err="1" smtClean="0"/>
              <a:t>companies</a:t>
            </a:r>
            <a:r>
              <a:rPr lang="de-DE" sz="2800" dirty="0" smtClean="0"/>
              <a:t> </a:t>
            </a:r>
          </a:p>
        </p:txBody>
      </p:sp>
      <p:graphicFrame>
        <p:nvGraphicFramePr>
          <p:cNvPr id="426039" name="Group 55"/>
          <p:cNvGraphicFramePr>
            <a:graphicFrameLocks noGrp="1"/>
          </p:cNvGraphicFramePr>
          <p:nvPr>
            <p:ph idx="1"/>
          </p:nvPr>
        </p:nvGraphicFramePr>
        <p:xfrm>
          <a:off x="228600" y="1295400"/>
          <a:ext cx="8686800" cy="5041674"/>
        </p:xfrm>
        <a:graphic>
          <a:graphicData uri="http://schemas.openxmlformats.org/drawingml/2006/table">
            <a:tbl>
              <a:tblPr/>
              <a:tblGrid>
                <a:gridCol w="4198938"/>
                <a:gridCol w="4487862"/>
              </a:tblGrid>
              <a:tr h="69373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Abgrenzung nach den Empfehlungen des: DIHK, DTV, </a:t>
                      </a:r>
                      <a:r>
                        <a:rPr kumimoji="0" lang="de-DE" sz="2000" b="1" i="0" u="none" strike="noStrike" cap="none" normalizeH="0" baseline="0" dirty="0" err="1" smtClean="0">
                          <a:ln>
                            <a:noFill/>
                          </a:ln>
                          <a:solidFill>
                            <a:schemeClr val="tx1"/>
                          </a:solidFill>
                          <a:effectLst/>
                          <a:latin typeface="Arial" pitchFamily="34" charset="0"/>
                        </a:rPr>
                        <a:t>DeHoGa</a:t>
                      </a:r>
                      <a:r>
                        <a:rPr kumimoji="0" lang="de-DE" sz="2000" b="1" i="0" u="none" strike="noStrike" cap="none" normalizeH="0" baseline="0" dirty="0" smtClean="0">
                          <a:ln>
                            <a:noFill/>
                          </a:ln>
                          <a:solidFill>
                            <a:schemeClr val="tx1"/>
                          </a:solidFill>
                          <a:effectLst/>
                          <a:latin typeface="Arial" pitchFamily="34" charset="0"/>
                        </a:rPr>
                        <a:t>, DSFT</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sz="1600" b="1" i="1" u="none" strike="noStrike" cap="none" normalizeH="0" baseline="0" dirty="0" smtClean="0">
                          <a:ln>
                            <a:noFill/>
                          </a:ln>
                          <a:solidFill>
                            <a:schemeClr val="tx1"/>
                          </a:solidFill>
                          <a:effectLst/>
                          <a:latin typeface="Arial" pitchFamily="34" charset="0"/>
                        </a:rPr>
                        <a:t>(diese Empfehlungen gelten nur für Deutschland)</a:t>
                      </a:r>
                    </a:p>
                  </a:txBody>
                  <a:tcPr marL="90000" marR="90000" marT="72000" marB="72000" anchor="b"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Nichtgewerbliche Beherbergung bzw. </a:t>
                      </a:r>
                      <a:r>
                        <a:rPr kumimoji="0" lang="de-DE" sz="1800" b="1" i="0" u="none" strike="noStrike" cap="none" normalizeH="0" baseline="0" dirty="0" err="1" smtClean="0">
                          <a:ln>
                            <a:noFill/>
                          </a:ln>
                          <a:solidFill>
                            <a:schemeClr val="tx1"/>
                          </a:solidFill>
                          <a:effectLst/>
                          <a:latin typeface="Arial" pitchFamily="34" charset="0"/>
                        </a:rPr>
                        <a:t>Unterkunftsgewährung</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Gewerbliche Beherbergung bzw. </a:t>
                      </a:r>
                      <a:r>
                        <a:rPr kumimoji="0" lang="de-DE" sz="1800" b="1" i="0" u="none" strike="noStrike" cap="none" normalizeH="0" baseline="0" dirty="0" err="1" smtClean="0">
                          <a:ln>
                            <a:noFill/>
                          </a:ln>
                          <a:solidFill>
                            <a:schemeClr val="tx1"/>
                          </a:solidFill>
                          <a:effectLst/>
                          <a:latin typeface="Arial" pitchFamily="34" charset="0"/>
                        </a:rPr>
                        <a:t>Unterkunftsgewährung</a:t>
                      </a:r>
                      <a:r>
                        <a:rPr kumimoji="0" lang="de-DE" sz="1800" b="1" i="0" u="none" strike="noStrike" cap="none" normalizeH="0" baseline="0" dirty="0" smtClean="0">
                          <a:ln>
                            <a:noFill/>
                          </a:ln>
                          <a:solidFill>
                            <a:schemeClr val="tx1"/>
                          </a:solidFill>
                          <a:effectLst/>
                          <a:latin typeface="Arial" pitchFamily="34" charset="0"/>
                        </a:rPr>
                        <a:t> </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0113">
                <a:tc>
                  <a:txBody>
                    <a:bodyPr/>
                    <a:lstStyle/>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bis 8 Betten, privat</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Raumvermietung privat mit Möbeln und Bettwäsche</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für längere Dauer, mit Kündigungsfrist </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Miete im voraus zahlbar, Sicherheitsleistung kann verlangt werden</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Kennzeichnung nicht vorgeschrieben</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i.d.R. ohne oder mit nur eingeschränkter Dienstleistung </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Mitnahme des Schlüssels durch den Mieter beim Verlassen der Wohnung </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1" i="0" u="none" strike="noStrike" cap="none" normalizeH="0" baseline="0" dirty="0" smtClean="0">
                          <a:ln>
                            <a:noFill/>
                          </a:ln>
                          <a:solidFill>
                            <a:schemeClr val="tx1"/>
                          </a:solidFill>
                          <a:effectLst/>
                          <a:latin typeface="Arial" pitchFamily="34" charset="0"/>
                        </a:rPr>
                        <a:t>Mietvertrag </a:t>
                      </a: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ab 9 Betten, Hotel ab 20 Betten</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für jedermann zugänglich</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vorübergehende </a:t>
                      </a:r>
                      <a:r>
                        <a:rPr kumimoji="0" lang="de-DE" sz="1600" b="0" i="0" u="none" strike="noStrike" cap="none" normalizeH="0" baseline="0" dirty="0" err="1" smtClean="0">
                          <a:ln>
                            <a:noFill/>
                          </a:ln>
                          <a:solidFill>
                            <a:schemeClr val="tx1"/>
                          </a:solidFill>
                          <a:effectLst/>
                          <a:latin typeface="Arial" pitchFamily="34" charset="0"/>
                        </a:rPr>
                        <a:t>Unterkunftsgewährung</a:t>
                      </a:r>
                      <a:r>
                        <a:rPr kumimoji="0" lang="de-DE" sz="1600" b="0" i="0" u="none" strike="noStrike" cap="none" normalizeH="0" baseline="0" dirty="0" smtClean="0">
                          <a:ln>
                            <a:noFill/>
                          </a:ln>
                          <a:solidFill>
                            <a:schemeClr val="tx1"/>
                          </a:solidFill>
                          <a:effectLst/>
                          <a:latin typeface="Arial" pitchFamily="34" charset="0"/>
                        </a:rPr>
                        <a:t> für die Dauer der Bestellung und für kurze Zeit</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Kennzeichnung der Zimmer durch Symbole</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allgemeine Dienstleistung insbesondere Reinigung</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Berechnung tageweise, zahlbar bei der Abreise</a:t>
                      </a:r>
                    </a:p>
                    <a:p>
                      <a:pPr marL="5667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1" i="0" u="none" strike="noStrike" cap="none" normalizeH="0" baseline="0" dirty="0" smtClean="0">
                          <a:ln>
                            <a:noFill/>
                          </a:ln>
                          <a:solidFill>
                            <a:schemeClr val="tx1"/>
                          </a:solidFill>
                          <a:effectLst/>
                          <a:latin typeface="Arial" pitchFamily="34" charset="0"/>
                        </a:rPr>
                        <a:t>Beherbergungsvertrag</a:t>
                      </a:r>
                      <a:r>
                        <a:rPr kumimoji="0" lang="de-DE" sz="1600" b="0" i="0" u="none" strike="noStrike" cap="none" normalizeH="0" baseline="0" dirty="0" smtClean="0">
                          <a:ln>
                            <a:noFill/>
                          </a:ln>
                          <a:solidFill>
                            <a:schemeClr val="tx1"/>
                          </a:solidFill>
                          <a:effectLst/>
                          <a:latin typeface="Arial" pitchFamily="34" charset="0"/>
                        </a:rPr>
                        <a:t> </a:t>
                      </a:r>
                    </a:p>
                  </a:txBody>
                  <a:tcPr marL="9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umsplatzhalter 3"/>
          <p:cNvSpPr>
            <a:spLocks noGrp="1"/>
          </p:cNvSpPr>
          <p:nvPr>
            <p:ph type="dt" sz="quarter" idx="4294967295"/>
          </p:nvPr>
        </p:nvSpPr>
        <p:spPr/>
        <p:txBody>
          <a:bodyPr/>
          <a:lstStyle/>
          <a:p>
            <a:pPr>
              <a:defRPr/>
            </a:pPr>
            <a:endParaRPr lang="de-DE"/>
          </a:p>
        </p:txBody>
      </p:sp>
      <p:sp>
        <p:nvSpPr>
          <p:cNvPr id="15" name="Fußzeilenplatzhalter 4"/>
          <p:cNvSpPr>
            <a:spLocks noGrp="1"/>
          </p:cNvSpPr>
          <p:nvPr>
            <p:ph type="ftr" sz="quarter" idx="4294967295"/>
          </p:nvPr>
        </p:nvSpPr>
        <p:spPr/>
        <p:txBody>
          <a:bodyPr/>
          <a:lstStyle/>
          <a:p>
            <a:pPr>
              <a:defRPr/>
            </a:pPr>
            <a:r>
              <a:rPr lang="de-DE" smtClean="0"/>
              <a:t>                 </a:t>
            </a:r>
            <a:endParaRPr lang="de-DE"/>
          </a:p>
        </p:txBody>
      </p:sp>
      <p:sp>
        <p:nvSpPr>
          <p:cNvPr id="16" name="Foliennummernplatzhalter 5"/>
          <p:cNvSpPr>
            <a:spLocks noGrp="1"/>
          </p:cNvSpPr>
          <p:nvPr>
            <p:ph type="sldNum" sz="quarter" idx="4294967295"/>
          </p:nvPr>
        </p:nvSpPr>
        <p:spPr/>
        <p:txBody>
          <a:bodyPr/>
          <a:lstStyle/>
          <a:p>
            <a:pPr>
              <a:defRPr/>
            </a:pPr>
            <a:fld id="{E662BBD8-2C73-4798-AA3D-B6104FF1991A}" type="slidenum">
              <a:rPr lang="de-DE"/>
              <a:pPr>
                <a:defRPr/>
              </a:pPr>
              <a:t>12</a:t>
            </a:fld>
            <a:endParaRPr lang="de-DE"/>
          </a:p>
        </p:txBody>
      </p:sp>
      <p:sp>
        <p:nvSpPr>
          <p:cNvPr id="31749" name="Rectangle 16"/>
          <p:cNvSpPr>
            <a:spLocks noGrp="1" noChangeArrowheads="1"/>
          </p:cNvSpPr>
          <p:nvPr>
            <p:ph type="title"/>
          </p:nvPr>
        </p:nvSpPr>
        <p:spPr>
          <a:xfrm>
            <a:off x="228600" y="685800"/>
            <a:ext cx="8591550" cy="533400"/>
          </a:xfrm>
        </p:spPr>
        <p:txBody>
          <a:bodyPr/>
          <a:lstStyle/>
          <a:p>
            <a:pPr eaLnBrk="1" hangingPunct="1"/>
            <a:r>
              <a:rPr lang="de-DE" sz="2800" dirty="0" smtClean="0"/>
              <a:t>Segmentation </a:t>
            </a:r>
            <a:r>
              <a:rPr lang="de-DE" sz="2800" dirty="0" err="1" smtClean="0"/>
              <a:t>Accomodation</a:t>
            </a:r>
            <a:r>
              <a:rPr lang="de-DE" sz="2800" dirty="0" smtClean="0"/>
              <a:t> </a:t>
            </a:r>
            <a:r>
              <a:rPr lang="de-DE" sz="2800" dirty="0" err="1" smtClean="0"/>
              <a:t>companies</a:t>
            </a:r>
            <a:endParaRPr lang="de-DE" sz="2800" dirty="0" smtClean="0"/>
          </a:p>
        </p:txBody>
      </p:sp>
      <p:graphicFrame>
        <p:nvGraphicFramePr>
          <p:cNvPr id="526385" name="Group 49"/>
          <p:cNvGraphicFramePr>
            <a:graphicFrameLocks noGrp="1"/>
          </p:cNvGraphicFramePr>
          <p:nvPr>
            <p:ph idx="1"/>
          </p:nvPr>
        </p:nvGraphicFramePr>
        <p:xfrm>
          <a:off x="250825" y="1268413"/>
          <a:ext cx="8686800" cy="5075664"/>
        </p:xfrm>
        <a:graphic>
          <a:graphicData uri="http://schemas.openxmlformats.org/drawingml/2006/table">
            <a:tbl>
              <a:tblPr/>
              <a:tblGrid>
                <a:gridCol w="4343400"/>
                <a:gridCol w="4343400"/>
              </a:tblGrid>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Hotellerie = Traditional </a:t>
                      </a:r>
                      <a:r>
                        <a:rPr kumimoji="0" lang="de-DE" sz="1800" b="1" i="0" u="none" strike="noStrike" cap="none" normalizeH="0" baseline="0" dirty="0" err="1" smtClean="0">
                          <a:ln>
                            <a:noFill/>
                          </a:ln>
                          <a:solidFill>
                            <a:schemeClr val="tx1"/>
                          </a:solidFill>
                          <a:effectLst/>
                          <a:latin typeface="Arial" pitchFamily="34" charset="0"/>
                        </a:rPr>
                        <a:t>Accomodation</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companies</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Parahotellerie = Additional </a:t>
                      </a:r>
                      <a:r>
                        <a:rPr kumimoji="0" lang="de-DE" sz="1800" b="1" i="0" u="none" strike="noStrike" cap="none" normalizeH="0" baseline="0" dirty="0" err="1" smtClean="0">
                          <a:ln>
                            <a:noFill/>
                          </a:ln>
                          <a:solidFill>
                            <a:schemeClr val="tx1"/>
                          </a:solidFill>
                          <a:effectLst/>
                          <a:latin typeface="Arial" pitchFamily="34" charset="0"/>
                        </a:rPr>
                        <a:t>Accomodation</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companies</a:t>
                      </a:r>
                      <a:r>
                        <a:rPr kumimoji="0" lang="de-DE" sz="1800" b="1" i="0" u="none" strike="noStrike" cap="none" normalizeH="0" baseline="0" dirty="0" smtClean="0">
                          <a:ln>
                            <a:noFill/>
                          </a:ln>
                          <a:solidFill>
                            <a:schemeClr val="tx1"/>
                          </a:solidFill>
                          <a:effectLst/>
                          <a:latin typeface="Arial" pitchFamily="34" charset="0"/>
                        </a:rPr>
                        <a:t> </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32263">
                <a:tc>
                  <a:txBody>
                    <a:bodyPr/>
                    <a:lstStyle/>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Hotel (Individual, Chain)</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Hotel </a:t>
                      </a:r>
                      <a:r>
                        <a:rPr kumimoji="0" lang="de-DE" sz="1600" b="0" i="0" u="none" strike="noStrike" cap="none" normalizeH="0" baseline="0" dirty="0" err="1" smtClean="0">
                          <a:ln>
                            <a:noFill/>
                          </a:ln>
                          <a:solidFill>
                            <a:schemeClr val="tx1"/>
                          </a:solidFill>
                          <a:effectLst/>
                          <a:latin typeface="Arial" pitchFamily="34" charset="0"/>
                        </a:rPr>
                        <a:t>Garni</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Hotel </a:t>
                      </a:r>
                      <a:r>
                        <a:rPr kumimoji="0" lang="de-DE" sz="1600" b="0" i="0" u="none" strike="noStrike" cap="none" normalizeH="0" baseline="0" dirty="0" err="1" smtClean="0">
                          <a:ln>
                            <a:noFill/>
                          </a:ln>
                          <a:solidFill>
                            <a:schemeClr val="tx1"/>
                          </a:solidFill>
                          <a:effectLst/>
                          <a:latin typeface="Arial" pitchFamily="34" charset="0"/>
                        </a:rPr>
                        <a:t>pension</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Pension</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Road </a:t>
                      </a:r>
                      <a:r>
                        <a:rPr kumimoji="0" lang="de-DE" sz="1600" b="0" i="0" u="none" strike="noStrike" cap="none" normalizeH="0" baseline="0" dirty="0" err="1" smtClean="0">
                          <a:ln>
                            <a:noFill/>
                          </a:ln>
                          <a:solidFill>
                            <a:schemeClr val="tx1"/>
                          </a:solidFill>
                          <a:effectLst/>
                          <a:latin typeface="Arial" pitchFamily="34" charset="0"/>
                        </a:rPr>
                        <a:t>side</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hotel</a:t>
                      </a:r>
                      <a:r>
                        <a:rPr kumimoji="0" lang="de-DE" sz="1600" b="0" i="0" u="none" strike="noStrike" cap="none" normalizeH="0" baseline="0" dirty="0" smtClean="0">
                          <a:ln>
                            <a:noFill/>
                          </a:ln>
                          <a:solidFill>
                            <a:schemeClr val="tx1"/>
                          </a:solidFill>
                          <a:effectLst/>
                          <a:latin typeface="Arial" pitchFamily="34" charset="0"/>
                        </a:rPr>
                        <a:t> (Rasthof)</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Rural </a:t>
                      </a:r>
                      <a:r>
                        <a:rPr kumimoji="0" lang="de-DE" sz="1600" b="0" i="0" u="none" strike="noStrike" cap="none" normalizeH="0" baseline="0" dirty="0" err="1" smtClean="0">
                          <a:ln>
                            <a:noFill/>
                          </a:ln>
                          <a:solidFill>
                            <a:schemeClr val="tx1"/>
                          </a:solidFill>
                          <a:effectLst/>
                          <a:latin typeface="Arial" pitchFamily="34" charset="0"/>
                        </a:rPr>
                        <a:t>hotel</a:t>
                      </a:r>
                      <a:r>
                        <a:rPr kumimoji="0" lang="de-DE" sz="1600" b="0" i="0" u="none" strike="noStrike" cap="none" normalizeH="0" baseline="0" dirty="0" smtClean="0">
                          <a:ln>
                            <a:noFill/>
                          </a:ln>
                          <a:solidFill>
                            <a:schemeClr val="tx1"/>
                          </a:solidFill>
                          <a:effectLst/>
                          <a:latin typeface="Arial" pitchFamily="34" charset="0"/>
                        </a:rPr>
                        <a:t> (Gasthof)</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Motel</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Motorway</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hotel</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Wellness </a:t>
                      </a:r>
                      <a:r>
                        <a:rPr kumimoji="0" lang="de-DE" sz="1600" b="0" i="0" u="none" strike="noStrike" cap="none" normalizeH="0" baseline="0" dirty="0" err="1" smtClean="0">
                          <a:ln>
                            <a:noFill/>
                          </a:ln>
                          <a:solidFill>
                            <a:schemeClr val="tx1"/>
                          </a:solidFill>
                          <a:effectLst/>
                          <a:latin typeface="Arial" pitchFamily="34" charset="0"/>
                        </a:rPr>
                        <a:t>hotel</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Aparthotel / </a:t>
                      </a:r>
                      <a:r>
                        <a:rPr kumimoji="0" lang="de-DE" sz="1600" b="0" i="0" u="none" strike="noStrike" cap="none" normalizeH="0" baseline="0" dirty="0" err="1" smtClean="0">
                          <a:ln>
                            <a:noFill/>
                          </a:ln>
                          <a:solidFill>
                            <a:schemeClr val="tx1"/>
                          </a:solidFill>
                          <a:effectLst/>
                          <a:latin typeface="Arial" pitchFamily="34" charset="0"/>
                        </a:rPr>
                        <a:t>Boardinghouse</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Hospiz</a:t>
                      </a:r>
                    </a:p>
                    <a:p>
                      <a:pPr marL="668338" marR="0" lvl="1" indent="-304800" algn="l" defTabSz="914400" rtl="0" eaLnBrk="1" fontAlgn="base" latinLnBrk="0" hangingPunct="1">
                        <a:lnSpc>
                          <a:spcPct val="100000"/>
                        </a:lnSpc>
                        <a:spcBef>
                          <a:spcPct val="20000"/>
                        </a:spcBef>
                        <a:spcAft>
                          <a:spcPct val="0"/>
                        </a:spcAft>
                        <a:buClrTx/>
                        <a:buSzTx/>
                        <a:buFontTx/>
                        <a:buNone/>
                        <a:tabLst/>
                      </a:pPr>
                      <a:endParaRPr kumimoji="0" lang="de-DE" sz="14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Appartement</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Holiday </a:t>
                      </a:r>
                      <a:r>
                        <a:rPr kumimoji="0" lang="de-DE" sz="1600" b="0" i="0" u="none" strike="noStrike" cap="none" normalizeH="0" baseline="0" dirty="0" err="1" smtClean="0">
                          <a:ln>
                            <a:noFill/>
                          </a:ln>
                          <a:solidFill>
                            <a:schemeClr val="tx1"/>
                          </a:solidFill>
                          <a:effectLst/>
                          <a:latin typeface="Arial" pitchFamily="34" charset="0"/>
                        </a:rPr>
                        <a:t>resorts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Holiday </a:t>
                      </a:r>
                      <a:r>
                        <a:rPr kumimoji="0" lang="de-DE" sz="1600" b="0" i="0" u="none" strike="noStrike" cap="none" normalizeH="0" baseline="0" dirty="0" err="1" smtClean="0">
                          <a:ln>
                            <a:noFill/>
                          </a:ln>
                          <a:solidFill>
                            <a:schemeClr val="tx1"/>
                          </a:solidFill>
                          <a:effectLst/>
                          <a:latin typeface="Arial" pitchFamily="34" charset="0"/>
                        </a:rPr>
                        <a:t>flats</a:t>
                      </a:r>
                      <a:r>
                        <a:rPr kumimoji="0" lang="de-DE" sz="1600" b="0" i="0" u="none" strike="noStrike" cap="none" normalizeH="0" baseline="0" dirty="0" smtClean="0">
                          <a:ln>
                            <a:noFill/>
                          </a:ln>
                          <a:solidFill>
                            <a:schemeClr val="tx1"/>
                          </a:solidFill>
                          <a:effectLst/>
                          <a:latin typeface="Arial" pitchFamily="34" charset="0"/>
                        </a:rPr>
                        <a:t> / </a:t>
                      </a:r>
                      <a:r>
                        <a:rPr kumimoji="0" lang="de-DE" sz="1600" b="0" i="0" u="none" strike="noStrike" cap="none" normalizeH="0" baseline="0" dirty="0" err="1" smtClean="0">
                          <a:ln>
                            <a:noFill/>
                          </a:ln>
                          <a:solidFill>
                            <a:schemeClr val="tx1"/>
                          </a:solidFill>
                          <a:effectLst/>
                          <a:latin typeface="Arial" pitchFamily="34" charset="0"/>
                        </a:rPr>
                        <a:t>houses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Youth </a:t>
                      </a:r>
                      <a:r>
                        <a:rPr kumimoji="0" lang="de-DE" sz="1600" b="0" i="0" u="none" strike="noStrike" cap="none" normalizeH="0" baseline="0" dirty="0" err="1" smtClean="0">
                          <a:ln>
                            <a:noFill/>
                          </a:ln>
                          <a:solidFill>
                            <a:schemeClr val="tx1"/>
                          </a:solidFill>
                          <a:effectLst/>
                          <a:latin typeface="Arial" pitchFamily="34" charset="0"/>
                        </a:rPr>
                        <a:t>Hostels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Farm</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Camping, Caravaning</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Holiday camp</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Homes</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of</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Associations</a:t>
                      </a:r>
                      <a:r>
                        <a:rPr kumimoji="0" lang="de-DE" sz="1600" b="0" i="0" u="none" strike="noStrike" cap="none" normalizeH="0" baseline="0" dirty="0" smtClean="0">
                          <a:ln>
                            <a:noFill/>
                          </a:ln>
                          <a:solidFill>
                            <a:schemeClr val="tx1"/>
                          </a:solidFill>
                          <a:effectLst/>
                          <a:latin typeface="Arial" pitchFamily="34" charset="0"/>
                        </a:rPr>
                        <a:t> (Vereinsheime) </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Guest </a:t>
                      </a:r>
                      <a:r>
                        <a:rPr kumimoji="0" lang="de-DE" sz="1600" b="0" i="0" u="none" strike="noStrike" cap="none" normalizeH="0" baseline="0" dirty="0" err="1" smtClean="0">
                          <a:ln>
                            <a:noFill/>
                          </a:ln>
                          <a:solidFill>
                            <a:schemeClr val="tx1"/>
                          </a:solidFill>
                          <a:effectLst/>
                          <a:latin typeface="Arial" pitchFamily="34" charset="0"/>
                        </a:rPr>
                        <a:t>houses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err="1" smtClean="0">
                          <a:ln>
                            <a:noFill/>
                          </a:ln>
                          <a:solidFill>
                            <a:schemeClr val="tx1"/>
                          </a:solidFill>
                          <a:effectLst/>
                          <a:latin typeface="Arial" pitchFamily="34" charset="0"/>
                        </a:rPr>
                        <a:t>Recuperation</a:t>
                      </a:r>
                      <a:r>
                        <a:rPr kumimoji="0" lang="de-DE" sz="1600" b="0" i="0" u="none" strike="noStrike" cap="none" normalizeH="0" baseline="0" smtClean="0">
                          <a:ln>
                            <a:noFill/>
                          </a:ln>
                          <a:solidFill>
                            <a:schemeClr val="tx1"/>
                          </a:solidFill>
                          <a:effectLst/>
                          <a:latin typeface="Arial" pitchFamily="34" charset="0"/>
                        </a:rPr>
                        <a:t> institutions (Sanatorien)</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smtClean="0">
                          <a:ln>
                            <a:noFill/>
                          </a:ln>
                          <a:solidFill>
                            <a:schemeClr val="tx1"/>
                          </a:solidFill>
                          <a:effectLst/>
                          <a:latin typeface="Arial" pitchFamily="34" charset="0"/>
                        </a:rPr>
                        <a:t>Bed &amp; Breakfast</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smtClean="0">
                          <a:ln>
                            <a:noFill/>
                          </a:ln>
                          <a:solidFill>
                            <a:schemeClr val="tx1"/>
                          </a:solidFill>
                          <a:effectLst/>
                          <a:latin typeface="Arial" pitchFamily="34" charset="0"/>
                        </a:rPr>
                        <a:t>Private rooms</a:t>
                      </a:r>
                      <a:endParaRPr kumimoji="0" lang="de-DE" sz="1600" b="0" i="0" u="none" strike="noStrike" cap="none" normalizeH="0" baseline="0" dirty="0" smtClean="0">
                        <a:ln>
                          <a:noFill/>
                        </a:ln>
                        <a:solidFill>
                          <a:schemeClr val="tx1"/>
                        </a:solidFill>
                        <a:effectLst/>
                        <a:latin typeface="Arial" pitchFamily="34" charset="0"/>
                      </a:endParaRP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smtClean="0">
                          <a:ln>
                            <a:noFill/>
                          </a:ln>
                          <a:solidFill>
                            <a:schemeClr val="tx1"/>
                          </a:solidFill>
                          <a:effectLst/>
                          <a:latin typeface="Arial" pitchFamily="34" charset="0"/>
                        </a:rPr>
                        <a:t>Collective forms of accomodation like hay hotels</a:t>
                      </a:r>
                    </a:p>
                    <a:p>
                      <a:pPr marL="668338"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smtClean="0">
                          <a:ln>
                            <a:noFill/>
                          </a:ln>
                          <a:solidFill>
                            <a:schemeClr val="tx1"/>
                          </a:solidFill>
                          <a:effectLst/>
                          <a:latin typeface="Arial" pitchFamily="34" charset="0"/>
                        </a:rPr>
                        <a:t>Ski and hiking huts</a:t>
                      </a:r>
                      <a:endParaRPr kumimoji="0" lang="de-DE" sz="16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BAE5E10-F0B8-486A-9147-4F372C5768A9}" type="slidenum">
              <a:rPr lang="de-DE"/>
              <a:pPr>
                <a:defRPr/>
              </a:pPr>
              <a:t>13</a:t>
            </a:fld>
            <a:endParaRPr lang="de-DE"/>
          </a:p>
        </p:txBody>
      </p:sp>
      <p:sp>
        <p:nvSpPr>
          <p:cNvPr id="32773" name="Rectangle 2"/>
          <p:cNvSpPr>
            <a:spLocks noGrp="1" noChangeArrowheads="1"/>
          </p:cNvSpPr>
          <p:nvPr>
            <p:ph type="title"/>
          </p:nvPr>
        </p:nvSpPr>
        <p:spPr>
          <a:xfrm>
            <a:off x="228600" y="685800"/>
            <a:ext cx="8520113" cy="533400"/>
          </a:xfrm>
        </p:spPr>
        <p:txBody>
          <a:bodyPr/>
          <a:lstStyle/>
          <a:p>
            <a:pPr eaLnBrk="1" hangingPunct="1"/>
            <a:r>
              <a:rPr lang="de-DE" sz="2800" dirty="0" smtClean="0"/>
              <a:t>Definition </a:t>
            </a:r>
            <a:r>
              <a:rPr lang="de-DE" sz="2800" dirty="0" err="1" smtClean="0"/>
              <a:t>Accomodation</a:t>
            </a:r>
            <a:r>
              <a:rPr lang="de-DE" sz="2800" dirty="0" smtClean="0"/>
              <a:t> </a:t>
            </a:r>
            <a:r>
              <a:rPr lang="de-DE" sz="2800" dirty="0" err="1" smtClean="0"/>
              <a:t>companies</a:t>
            </a:r>
            <a:r>
              <a:rPr lang="de-DE" sz="2800" dirty="0" smtClean="0"/>
              <a:t> </a:t>
            </a:r>
          </a:p>
        </p:txBody>
      </p:sp>
      <p:sp>
        <p:nvSpPr>
          <p:cNvPr id="32774" name="Rectangle 3"/>
          <p:cNvSpPr>
            <a:spLocks noGrp="1" noChangeArrowheads="1"/>
          </p:cNvSpPr>
          <p:nvPr>
            <p:ph type="body" idx="1"/>
          </p:nvPr>
        </p:nvSpPr>
        <p:spPr>
          <a:xfrm>
            <a:off x="228600" y="1295400"/>
            <a:ext cx="8686800" cy="5086350"/>
          </a:xfrm>
        </p:spPr>
        <p:txBody>
          <a:bodyPr/>
          <a:lstStyle/>
          <a:p>
            <a:pPr eaLnBrk="1" hangingPunct="1"/>
            <a:r>
              <a:rPr lang="de-DE" sz="1800" smtClean="0"/>
              <a:t>In Germany: „Ein Hotel ist ein Beherbergungsbetrieb mit angeschlossenem Verpflegungsbetrieb für Hausgäste und Passanten. Er zeichnet sich durch einen angemessenen Standard seines Angebotes und durch entsprechende Dienstleistungen aus.“ </a:t>
            </a:r>
            <a:r>
              <a:rPr lang="de-DE" sz="1800" i="1" smtClean="0"/>
              <a:t>(DeHoGA und DTV) </a:t>
            </a:r>
          </a:p>
          <a:p>
            <a:pPr eaLnBrk="1" hangingPunct="1"/>
            <a:r>
              <a:rPr lang="de-DE" sz="1800" smtClean="0"/>
              <a:t>Necessary conditions:</a:t>
            </a:r>
          </a:p>
          <a:p>
            <a:pPr lvl="1" eaLnBrk="1" hangingPunct="1"/>
            <a:r>
              <a:rPr lang="de-DE" sz="1800" smtClean="0"/>
              <a:t>At least nine guest beds  </a:t>
            </a:r>
          </a:p>
          <a:p>
            <a:pPr lvl="1" eaLnBrk="1" hangingPunct="1"/>
            <a:r>
              <a:rPr lang="de-DE" sz="1800" smtClean="0"/>
              <a:t>Majority of rooms with en suite bath and toilet</a:t>
            </a:r>
          </a:p>
          <a:p>
            <a:pPr lvl="1" eaLnBrk="1" hangingPunct="1"/>
            <a:r>
              <a:rPr lang="de-DE" sz="1800" smtClean="0"/>
              <a:t>Reception existing </a:t>
            </a:r>
          </a:p>
          <a:p>
            <a:pPr eaLnBrk="1" hangingPunct="1"/>
            <a:r>
              <a:rPr lang="de-DE" sz="1800" smtClean="0"/>
              <a:t>Parahotellerie</a:t>
            </a:r>
          </a:p>
          <a:p>
            <a:pPr lvl="1" eaLnBrk="1" hangingPunct="1"/>
            <a:r>
              <a:rPr lang="de-DE" sz="1800" smtClean="0"/>
              <a:t>Others form of accomodation (can be commercial or non-commercial)</a:t>
            </a:r>
          </a:p>
          <a:p>
            <a:pPr eaLnBrk="1" hangingPunct="1"/>
            <a:r>
              <a:rPr lang="de-DE" sz="1800" smtClean="0"/>
              <a:t>Commercial accomodation companies have to be</a:t>
            </a:r>
          </a:p>
          <a:p>
            <a:pPr lvl="1" eaLnBrk="1" hangingPunct="1"/>
            <a:r>
              <a:rPr lang="de-DE" sz="1800" smtClean="0"/>
              <a:t>Profit-orientated, main source of income, open to everybody, for longer period </a:t>
            </a:r>
          </a:p>
          <a:p>
            <a:pPr lvl="1" eaLnBrk="1" hangingPunct="1">
              <a:buFontTx/>
              <a:buNone/>
            </a:pPr>
            <a:endParaRPr lang="de-DE" sz="1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Datumsplatzhalter 3"/>
          <p:cNvSpPr>
            <a:spLocks noGrp="1"/>
          </p:cNvSpPr>
          <p:nvPr>
            <p:ph type="dt" sz="quarter" idx="4294967295"/>
          </p:nvPr>
        </p:nvSpPr>
        <p:spPr/>
        <p:txBody>
          <a:bodyPr/>
          <a:lstStyle/>
          <a:p>
            <a:pPr>
              <a:defRPr/>
            </a:pPr>
            <a:endParaRPr lang="de-DE"/>
          </a:p>
        </p:txBody>
      </p:sp>
      <p:sp>
        <p:nvSpPr>
          <p:cNvPr id="21" name="Fußzeilenplatzhalter 4"/>
          <p:cNvSpPr>
            <a:spLocks noGrp="1"/>
          </p:cNvSpPr>
          <p:nvPr>
            <p:ph type="ftr" sz="quarter" idx="4294967295"/>
          </p:nvPr>
        </p:nvSpPr>
        <p:spPr/>
        <p:txBody>
          <a:bodyPr/>
          <a:lstStyle/>
          <a:p>
            <a:pPr>
              <a:defRPr/>
            </a:pPr>
            <a:r>
              <a:rPr lang="de-DE" smtClean="0"/>
              <a:t>                 </a:t>
            </a:r>
            <a:endParaRPr lang="de-DE"/>
          </a:p>
        </p:txBody>
      </p:sp>
      <p:sp>
        <p:nvSpPr>
          <p:cNvPr id="22" name="Foliennummernplatzhalter 5"/>
          <p:cNvSpPr>
            <a:spLocks noGrp="1"/>
          </p:cNvSpPr>
          <p:nvPr>
            <p:ph type="sldNum" sz="quarter" idx="4294967295"/>
          </p:nvPr>
        </p:nvSpPr>
        <p:spPr/>
        <p:txBody>
          <a:bodyPr/>
          <a:lstStyle/>
          <a:p>
            <a:pPr>
              <a:defRPr/>
            </a:pPr>
            <a:fld id="{4E07ED47-25F8-43CA-81B5-DFF13F00D0DA}" type="slidenum">
              <a:rPr lang="de-DE"/>
              <a:pPr>
                <a:defRPr/>
              </a:pPr>
              <a:t>14</a:t>
            </a:fld>
            <a:endParaRPr lang="de-DE"/>
          </a:p>
        </p:txBody>
      </p:sp>
      <p:sp>
        <p:nvSpPr>
          <p:cNvPr id="33797" name="Rectangle 2"/>
          <p:cNvSpPr>
            <a:spLocks noGrp="1" noChangeArrowheads="1"/>
          </p:cNvSpPr>
          <p:nvPr>
            <p:ph type="title"/>
          </p:nvPr>
        </p:nvSpPr>
        <p:spPr>
          <a:xfrm>
            <a:off x="228600" y="685800"/>
            <a:ext cx="8447088" cy="533400"/>
          </a:xfrm>
        </p:spPr>
        <p:txBody>
          <a:bodyPr/>
          <a:lstStyle/>
          <a:p>
            <a:pPr eaLnBrk="1" hangingPunct="1"/>
            <a:r>
              <a:rPr lang="de-DE" sz="2800" smtClean="0"/>
              <a:t>1.6 Minimum requirements Hotel room</a:t>
            </a:r>
          </a:p>
        </p:txBody>
      </p:sp>
      <p:graphicFrame>
        <p:nvGraphicFramePr>
          <p:cNvPr id="459833" name="Group 57"/>
          <p:cNvGraphicFramePr>
            <a:graphicFrameLocks noGrp="1"/>
          </p:cNvGraphicFramePr>
          <p:nvPr>
            <p:ph idx="1"/>
          </p:nvPr>
        </p:nvGraphicFramePr>
        <p:xfrm>
          <a:off x="228600" y="1295400"/>
          <a:ext cx="8686800" cy="5141904"/>
        </p:xfrm>
        <a:graphic>
          <a:graphicData uri="http://schemas.openxmlformats.org/drawingml/2006/table">
            <a:tbl>
              <a:tblPr/>
              <a:tblGrid>
                <a:gridCol w="2255838"/>
                <a:gridCol w="6430962"/>
              </a:tblGrid>
              <a:tr h="417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According</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to</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DeHoGa</a:t>
                      </a:r>
                      <a:r>
                        <a:rPr kumimoji="0" lang="de-DE" sz="1600" b="1" i="0" u="none" strike="noStrike" cap="none" normalizeH="0" baseline="0" dirty="0" smtClean="0">
                          <a:ln>
                            <a:noFill/>
                          </a:ln>
                          <a:solidFill>
                            <a:schemeClr val="tx1"/>
                          </a:solidFill>
                          <a:effectLst/>
                          <a:latin typeface="Arial" pitchFamily="34" charset="0"/>
                        </a:rPr>
                        <a:t>, DIHK, DTV, IHA, DRV </a:t>
                      </a:r>
                      <a:r>
                        <a:rPr kumimoji="0" lang="de-DE" sz="1600" b="1" i="1" u="none" strike="noStrike" cap="none" normalizeH="0" baseline="0" dirty="0" smtClean="0">
                          <a:ln>
                            <a:noFill/>
                          </a:ln>
                          <a:solidFill>
                            <a:schemeClr val="tx1"/>
                          </a:solidFill>
                          <a:effectLst/>
                          <a:latin typeface="Arial" pitchFamily="34" charset="0"/>
                        </a:rPr>
                        <a:t>(gilt nur in Deutschland)</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Größe</a:t>
                      </a: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Ohne Nasszelle gerechnet 8 qm Grundfläche für ein Einzelzimmer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Mehrbettzimmer zusätzlich 4 qm pro Bett </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9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Ausstattung/Lage</a:t>
                      </a: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Ein Bett pro Gast (1,80 m x 0,90 m) mit Ablage und Leuchte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Getrennt von anderen Räumen mit eigenem Zugang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Von innen und außen abschließbar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Eine Sitzgelegenheit pro Bett, Papierkorb, Kleiderschrank, Tisch</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Ausreichende Lüftung, mind. ein Fenster, Verdunkelungsmöglichkeiten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Hygienisch einwandfreie, anderen Gästen nicht zugängliche Waschgelegenheit, 2 Handtücher pro Gast, WC auf der selben Etage (Anzahl nach Bettenzahl gestaffelt)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Zimmer beheizbar und fortlaufend nummeriert</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5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Gesetzliche Anforderungen</a:t>
                      </a: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PangVO: Zimmerpreisverzeichnis mit Angabe über Preis für Frühstück, Telefoneinheit, Internetzugang und Pay-TV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Brandschutzhinweise und Verhalten bei Gefahr </a:t>
                      </a:r>
                    </a:p>
                  </a:txBody>
                  <a:tcPr marL="90000" marR="90000" marT="72000" marB="720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25DC5FAA-BA78-437F-B56F-FC20677E5AB3}" type="slidenum">
              <a:rPr lang="de-DE"/>
              <a:pPr>
                <a:defRPr/>
              </a:pPr>
              <a:t>15</a:t>
            </a:fld>
            <a:endParaRPr lang="de-DE"/>
          </a:p>
        </p:txBody>
      </p:sp>
      <p:sp>
        <p:nvSpPr>
          <p:cNvPr id="34821" name="Rectangle 2"/>
          <p:cNvSpPr>
            <a:spLocks noGrp="1" noChangeArrowheads="1"/>
          </p:cNvSpPr>
          <p:nvPr>
            <p:ph type="title"/>
          </p:nvPr>
        </p:nvSpPr>
        <p:spPr>
          <a:xfrm>
            <a:off x="228600" y="685800"/>
            <a:ext cx="8520113" cy="533400"/>
          </a:xfrm>
        </p:spPr>
        <p:txBody>
          <a:bodyPr/>
          <a:lstStyle/>
          <a:p>
            <a:pPr eaLnBrk="1" hangingPunct="1"/>
            <a:r>
              <a:rPr lang="de-DE" sz="2800" dirty="0" err="1" smtClean="0"/>
              <a:t>Actors</a:t>
            </a:r>
            <a:r>
              <a:rPr lang="de-DE" sz="2800" dirty="0" smtClean="0"/>
              <a:t> </a:t>
            </a:r>
            <a:r>
              <a:rPr lang="de-DE" sz="2800" dirty="0" smtClean="0"/>
              <a:t>in </a:t>
            </a:r>
            <a:r>
              <a:rPr lang="de-DE" sz="2800" dirty="0" err="1" smtClean="0"/>
              <a:t>the</a:t>
            </a:r>
            <a:r>
              <a:rPr lang="de-DE" sz="2800" dirty="0" smtClean="0"/>
              <a:t> </a:t>
            </a:r>
            <a:r>
              <a:rPr lang="de-DE" sz="2800" dirty="0" err="1" smtClean="0"/>
              <a:t>accomodation</a:t>
            </a:r>
            <a:r>
              <a:rPr lang="de-DE" sz="2800" dirty="0" smtClean="0"/>
              <a:t> </a:t>
            </a:r>
            <a:r>
              <a:rPr lang="de-DE" sz="2800" dirty="0" err="1" smtClean="0"/>
              <a:t>market</a:t>
            </a:r>
            <a:r>
              <a:rPr lang="de-DE" sz="2800" dirty="0" smtClean="0"/>
              <a:t> </a:t>
            </a:r>
          </a:p>
        </p:txBody>
      </p:sp>
      <p:sp>
        <p:nvSpPr>
          <p:cNvPr id="34822" name="Rectangle 3"/>
          <p:cNvSpPr>
            <a:spLocks noGrp="1" noChangeArrowheads="1"/>
          </p:cNvSpPr>
          <p:nvPr>
            <p:ph type="body" idx="1"/>
          </p:nvPr>
        </p:nvSpPr>
        <p:spPr>
          <a:xfrm>
            <a:off x="228600" y="1295400"/>
            <a:ext cx="8686800" cy="4870450"/>
          </a:xfrm>
        </p:spPr>
        <p:txBody>
          <a:bodyPr/>
          <a:lstStyle/>
          <a:p>
            <a:pPr eaLnBrk="1" hangingPunct="1"/>
            <a:r>
              <a:rPr lang="de-DE" sz="1800" smtClean="0"/>
              <a:t>Structural forms in accomodation market</a:t>
            </a:r>
          </a:p>
          <a:p>
            <a:pPr lvl="1" eaLnBrk="1" hangingPunct="1"/>
            <a:r>
              <a:rPr lang="de-DE" sz="1800" smtClean="0"/>
              <a:t>Individual hotels</a:t>
            </a:r>
          </a:p>
          <a:p>
            <a:pPr lvl="1" eaLnBrk="1" hangingPunct="1"/>
            <a:r>
              <a:rPr lang="de-DE" sz="1800" smtClean="0"/>
              <a:t>Chain hotels</a:t>
            </a:r>
          </a:p>
          <a:p>
            <a:pPr lvl="1" eaLnBrk="1" hangingPunct="1"/>
            <a:r>
              <a:rPr lang="de-DE" sz="1800" smtClean="0"/>
              <a:t>Franchise hotels</a:t>
            </a:r>
          </a:p>
          <a:p>
            <a:pPr lvl="1" eaLnBrk="1" hangingPunct="1"/>
            <a:r>
              <a:rPr lang="de-DE" sz="1800" smtClean="0"/>
              <a:t>Management hotels</a:t>
            </a:r>
          </a:p>
          <a:p>
            <a:pPr lvl="1" eaLnBrk="1" hangingPunct="1"/>
            <a:r>
              <a:rPr lang="de-DE" sz="1800" smtClean="0"/>
              <a:t>Leased hotels</a:t>
            </a:r>
          </a:p>
          <a:p>
            <a:pPr lvl="1" eaLnBrk="1" hangingPunct="1"/>
            <a:r>
              <a:rPr lang="de-DE" sz="1800" smtClean="0"/>
              <a:t>Cooperation hotels</a:t>
            </a:r>
          </a:p>
          <a:p>
            <a:pPr eaLnBrk="1" hangingPunct="1"/>
            <a:r>
              <a:rPr lang="de-DE" sz="1800" smtClean="0"/>
              <a:t>Cooperations </a:t>
            </a:r>
          </a:p>
          <a:p>
            <a:pPr lvl="1" eaLnBrk="1" hangingPunct="1"/>
            <a:r>
              <a:rPr lang="de-DE" sz="1800" smtClean="0"/>
              <a:t>For instance Best Western, Ringhotel, Romantic-Hotel </a:t>
            </a:r>
          </a:p>
          <a:p>
            <a:pPr eaLnBrk="1" hangingPunct="1"/>
            <a:r>
              <a:rPr lang="de-DE" sz="1800" smtClean="0"/>
              <a:t>Reservation service companies</a:t>
            </a:r>
          </a:p>
          <a:p>
            <a:pPr lvl="1" eaLnBrk="1" hangingPunct="1"/>
            <a:r>
              <a:rPr lang="de-DE" sz="1800" smtClean="0"/>
              <a:t>For instance Utell, HRS, hotel.com</a:t>
            </a:r>
          </a:p>
          <a:p>
            <a:pPr eaLnBrk="1" hangingPunct="1"/>
            <a:r>
              <a:rPr lang="de-DE" sz="1800" smtClean="0"/>
              <a:t>Marketing rings</a:t>
            </a:r>
          </a:p>
          <a:p>
            <a:pPr lvl="1" eaLnBrk="1" hangingPunct="1"/>
            <a:r>
              <a:rPr lang="de-DE" sz="1800" smtClean="0"/>
              <a:t>For instance Summit Int., Preferred Hotels, Relais &amp; Châteaux, Four Seasons, Leading Hotels of the World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Datumsplatzhalter 3"/>
          <p:cNvSpPr>
            <a:spLocks noGrp="1"/>
          </p:cNvSpPr>
          <p:nvPr>
            <p:ph type="dt" sz="quarter" idx="4294967295"/>
          </p:nvPr>
        </p:nvSpPr>
        <p:spPr/>
        <p:txBody>
          <a:bodyPr/>
          <a:lstStyle/>
          <a:p>
            <a:pPr>
              <a:defRPr/>
            </a:pPr>
            <a:endParaRPr lang="de-DE"/>
          </a:p>
        </p:txBody>
      </p:sp>
      <p:sp>
        <p:nvSpPr>
          <p:cNvPr id="36" name="Fußzeilenplatzhalter 4"/>
          <p:cNvSpPr>
            <a:spLocks noGrp="1"/>
          </p:cNvSpPr>
          <p:nvPr>
            <p:ph type="ftr" sz="quarter" idx="4294967295"/>
          </p:nvPr>
        </p:nvSpPr>
        <p:spPr/>
        <p:txBody>
          <a:bodyPr/>
          <a:lstStyle/>
          <a:p>
            <a:pPr>
              <a:defRPr/>
            </a:pPr>
            <a:r>
              <a:rPr lang="de-DE" smtClean="0"/>
              <a:t>                 </a:t>
            </a:r>
            <a:endParaRPr lang="de-DE"/>
          </a:p>
        </p:txBody>
      </p:sp>
      <p:sp>
        <p:nvSpPr>
          <p:cNvPr id="37" name="Foliennummernplatzhalter 5"/>
          <p:cNvSpPr>
            <a:spLocks noGrp="1"/>
          </p:cNvSpPr>
          <p:nvPr>
            <p:ph type="sldNum" sz="quarter" idx="4294967295"/>
          </p:nvPr>
        </p:nvSpPr>
        <p:spPr/>
        <p:txBody>
          <a:bodyPr/>
          <a:lstStyle/>
          <a:p>
            <a:pPr>
              <a:defRPr/>
            </a:pPr>
            <a:fld id="{5EEF4E93-5334-40F7-B7C3-FA8865481B25}" type="slidenum">
              <a:rPr lang="de-DE"/>
              <a:pPr>
                <a:defRPr/>
              </a:pPr>
              <a:t>16</a:t>
            </a:fld>
            <a:endParaRPr lang="de-DE"/>
          </a:p>
        </p:txBody>
      </p:sp>
      <p:sp>
        <p:nvSpPr>
          <p:cNvPr id="35845" name="Rectangle 2"/>
          <p:cNvSpPr>
            <a:spLocks noGrp="1" noChangeArrowheads="1"/>
          </p:cNvSpPr>
          <p:nvPr>
            <p:ph type="title"/>
          </p:nvPr>
        </p:nvSpPr>
        <p:spPr>
          <a:xfrm>
            <a:off x="228600" y="685800"/>
            <a:ext cx="8664575" cy="533400"/>
          </a:xfrm>
        </p:spPr>
        <p:txBody>
          <a:bodyPr/>
          <a:lstStyle/>
          <a:p>
            <a:pPr eaLnBrk="1" hangingPunct="1"/>
            <a:r>
              <a:rPr lang="de-DE" sz="2800" dirty="0" err="1" smtClean="0"/>
              <a:t>Systematic</a:t>
            </a:r>
            <a:r>
              <a:rPr lang="de-DE" sz="2800" dirty="0" smtClean="0"/>
              <a:t> </a:t>
            </a:r>
            <a:r>
              <a:rPr lang="de-DE" sz="2800" dirty="0" err="1" smtClean="0"/>
              <a:t>view</a:t>
            </a:r>
            <a:r>
              <a:rPr lang="de-DE" sz="2800" dirty="0" smtClean="0"/>
              <a:t> on </a:t>
            </a:r>
            <a:r>
              <a:rPr lang="de-DE" sz="2800" dirty="0" err="1" smtClean="0"/>
              <a:t>company</a:t>
            </a:r>
            <a:r>
              <a:rPr lang="de-DE" sz="2800" dirty="0" smtClean="0"/>
              <a:t> </a:t>
            </a:r>
            <a:r>
              <a:rPr lang="de-DE" sz="2800" dirty="0" err="1" smtClean="0"/>
              <a:t>forms</a:t>
            </a:r>
            <a:endParaRPr lang="de-DE" sz="2800" dirty="0" smtClean="0"/>
          </a:p>
        </p:txBody>
      </p:sp>
      <p:graphicFrame>
        <p:nvGraphicFramePr>
          <p:cNvPr id="692341" name="Group 117"/>
          <p:cNvGraphicFramePr>
            <a:graphicFrameLocks noGrp="1"/>
          </p:cNvGraphicFramePr>
          <p:nvPr>
            <p:ph idx="1"/>
          </p:nvPr>
        </p:nvGraphicFramePr>
        <p:xfrm>
          <a:off x="228600" y="1295400"/>
          <a:ext cx="8686800" cy="5093409"/>
        </p:xfrm>
        <a:graphic>
          <a:graphicData uri="http://schemas.openxmlformats.org/drawingml/2006/table">
            <a:tbl>
              <a:tblPr/>
              <a:tblGrid>
                <a:gridCol w="1736725"/>
                <a:gridCol w="1738313"/>
                <a:gridCol w="1731962"/>
                <a:gridCol w="1743075"/>
                <a:gridCol w="1736725"/>
              </a:tblGrid>
              <a:tr h="544513">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Hotelunternehmungen </a:t>
                      </a: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584200">
                <a:tc row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Individual </a:t>
                      </a:r>
                      <a:r>
                        <a:rPr kumimoji="0" lang="de-DE" sz="2000" b="1" i="0" u="none" strike="noStrike" cap="none" normalizeH="0" baseline="0" dirty="0" err="1" smtClean="0">
                          <a:ln>
                            <a:noFill/>
                          </a:ln>
                          <a:solidFill>
                            <a:schemeClr val="tx1"/>
                          </a:solidFill>
                          <a:effectLst/>
                          <a:latin typeface="Arial" pitchFamily="34" charset="0"/>
                        </a:rPr>
                        <a:t>hotels</a:t>
                      </a:r>
                      <a:r>
                        <a:rPr kumimoji="0" lang="de-DE" sz="2000" b="1" i="0" u="none" strike="noStrike" cap="none" normalizeH="0" baseline="0" dirty="0" smtClean="0">
                          <a:ln>
                            <a:noFill/>
                          </a:ln>
                          <a:solidFill>
                            <a:schemeClr val="tx1"/>
                          </a:solidFill>
                          <a:effectLst/>
                          <a:latin typeface="Arial" pitchFamily="34" charset="0"/>
                        </a:rPr>
                        <a:t> </a:t>
                      </a:r>
                    </a:p>
                  </a:txBody>
                  <a:tcPr marL="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err="1" smtClean="0">
                          <a:ln>
                            <a:noFill/>
                          </a:ln>
                          <a:solidFill>
                            <a:schemeClr val="tx1"/>
                          </a:solidFill>
                          <a:effectLst/>
                          <a:latin typeface="Arial" pitchFamily="34" charset="0"/>
                        </a:rPr>
                        <a:t>Branded</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hotels</a:t>
                      </a:r>
                      <a:r>
                        <a:rPr kumimoji="0" lang="de-DE" sz="2000" b="1" i="0" u="none" strike="noStrike" cap="none" normalizeH="0" baseline="0" dirty="0" smtClean="0">
                          <a:ln>
                            <a:noFill/>
                          </a:ln>
                          <a:solidFill>
                            <a:schemeClr val="tx1"/>
                          </a:solidFill>
                          <a:effectLst/>
                          <a:latin typeface="Arial" pitchFamily="34" charset="0"/>
                        </a:rPr>
                        <a:t> </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496888">
                <a:tc vMerge="1">
                  <a:txBody>
                    <a:bodyPr/>
                    <a:lstStyle/>
                    <a:p>
                      <a:endParaRPr lang="de-DE"/>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Hotel </a:t>
                      </a:r>
                      <a:r>
                        <a:rPr kumimoji="0" lang="de-DE" sz="2000" b="1" i="0" u="none" strike="noStrike" cap="none" normalizeH="0" baseline="0" dirty="0" err="1" smtClean="0">
                          <a:ln>
                            <a:noFill/>
                          </a:ln>
                          <a:solidFill>
                            <a:schemeClr val="tx1"/>
                          </a:solidFill>
                          <a:effectLst/>
                          <a:latin typeface="Arial" pitchFamily="34" charset="0"/>
                        </a:rPr>
                        <a:t>Cooperation</a:t>
                      </a:r>
                      <a:endParaRPr kumimoji="0" lang="de-DE" sz="20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Chain </a:t>
                      </a:r>
                      <a:r>
                        <a:rPr kumimoji="0" lang="de-DE" sz="2000" b="1" i="0" u="none" strike="noStrike" cap="none" normalizeH="0" baseline="0" dirty="0" err="1" smtClean="0">
                          <a:ln>
                            <a:noFill/>
                          </a:ln>
                          <a:solidFill>
                            <a:schemeClr val="tx1"/>
                          </a:solidFill>
                          <a:effectLst/>
                          <a:latin typeface="Arial" pitchFamily="34" charset="0"/>
                        </a:rPr>
                        <a:t>hotels</a:t>
                      </a:r>
                      <a:r>
                        <a:rPr kumimoji="0" lang="de-DE" sz="2000" b="1" i="0" u="none" strike="noStrike" cap="none" normalizeH="0" baseline="0" dirty="0" smtClean="0">
                          <a:ln>
                            <a:noFill/>
                          </a:ln>
                          <a:solidFill>
                            <a:schemeClr val="tx1"/>
                          </a:solidFill>
                          <a:effectLst/>
                          <a:latin typeface="Arial" pitchFamily="34" charset="0"/>
                        </a:rPr>
                        <a:t> </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r>
              <a:tr h="576263">
                <a:tc vMerge="1">
                  <a:txBody>
                    <a:bodyPr/>
                    <a:lstStyle/>
                    <a:p>
                      <a:endParaRPr lang="de-DE"/>
                    </a:p>
                  </a:txBody>
                  <a:tcPr/>
                </a:tc>
                <a:tc vMerge="1">
                  <a:txBody>
                    <a:bodyPr/>
                    <a:lstStyle/>
                    <a:p>
                      <a:endParaRPr lang="de-DE"/>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Branch</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system</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Franchise </a:t>
                      </a:r>
                      <a:r>
                        <a:rPr kumimoji="0" lang="de-DE" sz="1800" b="1" i="0" u="none" strike="noStrike" cap="none" normalizeH="0" baseline="0" dirty="0" err="1" smtClean="0">
                          <a:ln>
                            <a:noFill/>
                          </a:ln>
                          <a:solidFill>
                            <a:schemeClr val="tx1"/>
                          </a:solidFill>
                          <a:effectLst/>
                          <a:latin typeface="Arial" pitchFamily="34" charset="0"/>
                        </a:rPr>
                        <a:t>system</a:t>
                      </a:r>
                      <a:r>
                        <a:rPr kumimoji="0" lang="de-DE" sz="1800" b="1" i="0" u="none" strike="noStrike" cap="none" normalizeH="0" baseline="0" dirty="0" smtClean="0">
                          <a:ln>
                            <a:noFill/>
                          </a:ln>
                          <a:solidFill>
                            <a:schemeClr val="tx1"/>
                          </a:solidFill>
                          <a:effectLst/>
                          <a:latin typeface="Arial" pitchFamily="34" charset="0"/>
                        </a:rPr>
                        <a:t>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Conglomerate</a:t>
                      </a:r>
                      <a:r>
                        <a:rPr kumimoji="0" lang="de-DE" sz="1800" b="1" i="0" u="none" strike="noStrike" cap="none" normalizeH="0" baseline="0" dirty="0" smtClean="0">
                          <a:ln>
                            <a:noFill/>
                          </a:ln>
                          <a:solidFill>
                            <a:schemeClr val="tx1"/>
                          </a:solidFill>
                          <a:effectLst/>
                          <a:latin typeface="Arial" pitchFamily="34" charset="0"/>
                        </a:rPr>
                        <a:t> </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One</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unit</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Several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units</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57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Legally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commercially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independent</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company</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Horizontal </a:t>
                      </a:r>
                      <a:r>
                        <a:rPr kumimoji="0" lang="de-DE" sz="1600" b="1" i="0" u="none" strike="noStrike" cap="none" normalizeH="0" baseline="0" dirty="0" err="1" smtClean="0">
                          <a:ln>
                            <a:noFill/>
                          </a:ln>
                          <a:solidFill>
                            <a:schemeClr val="tx1"/>
                          </a:solidFill>
                          <a:effectLst/>
                          <a:latin typeface="Arial" pitchFamily="34" charset="0"/>
                        </a:rPr>
                        <a:t>cooperation</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legally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commercially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independent</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companies</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Unified </a:t>
                      </a:r>
                      <a:r>
                        <a:rPr kumimoji="0" lang="de-DE" sz="1600" b="1" i="0" u="none" strike="noStrike" cap="none" normalizeH="0" baseline="0" dirty="0" err="1" smtClean="0">
                          <a:ln>
                            <a:noFill/>
                          </a:ln>
                          <a:solidFill>
                            <a:schemeClr val="tx1"/>
                          </a:solidFill>
                          <a:effectLst/>
                          <a:latin typeface="Arial" pitchFamily="34" charset="0"/>
                        </a:rPr>
                        <a:t>company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with</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several</a:t>
                      </a:r>
                      <a:r>
                        <a:rPr kumimoji="0" lang="de-DE" sz="1600" b="1" i="0" u="none" strike="noStrike" cap="none" normalizeH="0" baseline="0" dirty="0" smtClean="0">
                          <a:ln>
                            <a:noFill/>
                          </a:ln>
                          <a:solidFill>
                            <a:schemeClr val="tx1"/>
                          </a:solidFill>
                          <a:effectLst/>
                          <a:latin typeface="Arial" pitchFamily="34" charset="0"/>
                        </a:rPr>
                        <a:t> non-</a:t>
                      </a:r>
                      <a:r>
                        <a:rPr kumimoji="0" lang="de-DE" sz="1600" b="1" i="0" u="none" strike="noStrike" cap="none" normalizeH="0" baseline="0" dirty="0" err="1" smtClean="0">
                          <a:ln>
                            <a:noFill/>
                          </a:ln>
                          <a:solidFill>
                            <a:schemeClr val="tx1"/>
                          </a:solidFill>
                          <a:effectLst/>
                          <a:latin typeface="Arial" pitchFamily="34" charset="0"/>
                        </a:rPr>
                        <a:t>independent</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branch</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hotels</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de-DE" sz="1600" b="1" i="0" u="none" strike="noStrike" cap="none" normalizeH="0" baseline="0" dirty="0" err="1" smtClean="0">
                          <a:ln>
                            <a:noFill/>
                          </a:ln>
                          <a:solidFill>
                            <a:schemeClr val="tx1"/>
                          </a:solidFill>
                          <a:effectLst/>
                          <a:latin typeface="Arial" pitchFamily="34" charset="0"/>
                        </a:rPr>
                        <a:t>Vertical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association</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legally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commercially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independent</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companies</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de-DE" sz="1600" b="1" i="0" u="none" strike="noStrike" cap="none" normalizeH="0" baseline="0" dirty="0" err="1" smtClean="0">
                          <a:ln>
                            <a:noFill/>
                          </a:ln>
                          <a:solidFill>
                            <a:schemeClr val="tx1"/>
                          </a:solidFill>
                          <a:effectLst/>
                          <a:latin typeface="Arial" pitchFamily="34" charset="0"/>
                        </a:rPr>
                        <a:t>Legally</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independent</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companies</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under</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unified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leadership</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Datumsplatzhalter 3"/>
          <p:cNvSpPr>
            <a:spLocks noGrp="1"/>
          </p:cNvSpPr>
          <p:nvPr>
            <p:ph type="dt" sz="quarter" idx="4294967295"/>
          </p:nvPr>
        </p:nvSpPr>
        <p:spPr/>
        <p:txBody>
          <a:bodyPr/>
          <a:lstStyle/>
          <a:p>
            <a:pPr>
              <a:defRPr/>
            </a:pPr>
            <a:endParaRPr lang="de-DE"/>
          </a:p>
        </p:txBody>
      </p:sp>
      <p:sp>
        <p:nvSpPr>
          <p:cNvPr id="68" name="Fußzeilenplatzhalter 4"/>
          <p:cNvSpPr>
            <a:spLocks noGrp="1"/>
          </p:cNvSpPr>
          <p:nvPr>
            <p:ph type="ftr" sz="quarter" idx="4294967295"/>
          </p:nvPr>
        </p:nvSpPr>
        <p:spPr/>
        <p:txBody>
          <a:bodyPr/>
          <a:lstStyle/>
          <a:p>
            <a:pPr>
              <a:defRPr/>
            </a:pPr>
            <a:r>
              <a:rPr lang="de-DE" smtClean="0"/>
              <a:t>                 </a:t>
            </a:r>
            <a:endParaRPr lang="de-DE"/>
          </a:p>
        </p:txBody>
      </p:sp>
      <p:sp>
        <p:nvSpPr>
          <p:cNvPr id="69" name="Foliennummernplatzhalter 5"/>
          <p:cNvSpPr>
            <a:spLocks noGrp="1"/>
          </p:cNvSpPr>
          <p:nvPr>
            <p:ph type="sldNum" sz="quarter" idx="4294967295"/>
          </p:nvPr>
        </p:nvSpPr>
        <p:spPr/>
        <p:txBody>
          <a:bodyPr/>
          <a:lstStyle/>
          <a:p>
            <a:pPr>
              <a:defRPr/>
            </a:pPr>
            <a:fld id="{292EA846-0092-4997-8C58-56BC0A82FDD2}" type="slidenum">
              <a:rPr lang="de-DE"/>
              <a:pPr>
                <a:defRPr/>
              </a:pPr>
              <a:t>17</a:t>
            </a:fld>
            <a:endParaRPr lang="de-DE"/>
          </a:p>
        </p:txBody>
      </p:sp>
      <p:sp>
        <p:nvSpPr>
          <p:cNvPr id="36869" name="Rectangle 2"/>
          <p:cNvSpPr>
            <a:spLocks noGrp="1" noChangeArrowheads="1"/>
          </p:cNvSpPr>
          <p:nvPr>
            <p:ph type="title"/>
          </p:nvPr>
        </p:nvSpPr>
        <p:spPr>
          <a:xfrm>
            <a:off x="228600" y="685800"/>
            <a:ext cx="7439025" cy="533400"/>
          </a:xfrm>
        </p:spPr>
        <p:txBody>
          <a:bodyPr/>
          <a:lstStyle/>
          <a:p>
            <a:pPr eaLnBrk="1" hangingPunct="1"/>
            <a:r>
              <a:rPr lang="de-DE" sz="2800" dirty="0" err="1" smtClean="0"/>
              <a:t>Branded</a:t>
            </a:r>
            <a:r>
              <a:rPr lang="de-DE" sz="2800" dirty="0" smtClean="0"/>
              <a:t> </a:t>
            </a:r>
            <a:r>
              <a:rPr lang="de-DE" sz="2800" dirty="0" err="1" smtClean="0"/>
              <a:t>hotels</a:t>
            </a:r>
            <a:r>
              <a:rPr lang="de-DE" sz="2800" dirty="0" smtClean="0"/>
              <a:t> </a:t>
            </a:r>
          </a:p>
        </p:txBody>
      </p:sp>
      <p:graphicFrame>
        <p:nvGraphicFramePr>
          <p:cNvPr id="711052" name="Group 396"/>
          <p:cNvGraphicFramePr>
            <a:graphicFrameLocks noGrp="1"/>
          </p:cNvGraphicFramePr>
          <p:nvPr>
            <p:ph type="tbl" idx="1"/>
          </p:nvPr>
        </p:nvGraphicFramePr>
        <p:xfrm>
          <a:off x="228600" y="1268413"/>
          <a:ext cx="8623300" cy="5196653"/>
        </p:xfrm>
        <a:graphic>
          <a:graphicData uri="http://schemas.openxmlformats.org/drawingml/2006/table">
            <a:tbl>
              <a:tblPr/>
              <a:tblGrid>
                <a:gridCol w="463550"/>
                <a:gridCol w="2376488"/>
                <a:gridCol w="2735262"/>
                <a:gridCol w="1368425"/>
                <a:gridCol w="1679575"/>
              </a:tblGrid>
              <a:tr h="419100">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Hotel </a:t>
                      </a:r>
                      <a:r>
                        <a:rPr kumimoji="0" lang="de-DE" sz="1800" b="1" i="0" u="none" strike="noStrike" cap="none" normalizeH="0" baseline="0" dirty="0" err="1" smtClean="0">
                          <a:ln>
                            <a:noFill/>
                          </a:ln>
                          <a:solidFill>
                            <a:schemeClr val="tx1"/>
                          </a:solidFill>
                          <a:effectLst/>
                          <a:latin typeface="Arial" pitchFamily="34" charset="0"/>
                        </a:rPr>
                        <a:t>brand</a:t>
                      </a:r>
                      <a:r>
                        <a:rPr kumimoji="0" lang="de-DE" sz="1800" b="1" i="0" u="none" strike="noStrike" cap="none" normalizeH="0" baseline="0" dirty="0" smtClean="0">
                          <a:ln>
                            <a:noFill/>
                          </a:ln>
                          <a:solidFill>
                            <a:schemeClr val="tx1"/>
                          </a:solidFill>
                          <a:effectLst/>
                          <a:latin typeface="Arial" pitchFamily="34" charset="0"/>
                        </a:rPr>
                        <a:t> in Germany – </a:t>
                      </a:r>
                      <a:r>
                        <a:rPr kumimoji="0" lang="de-DE" sz="1800" b="1" i="0" u="none" strike="noStrike" cap="none" normalizeH="0" baseline="0" dirty="0" err="1" smtClean="0">
                          <a:ln>
                            <a:noFill/>
                          </a:ln>
                          <a:solidFill>
                            <a:schemeClr val="tx1"/>
                          </a:solidFill>
                          <a:effectLst/>
                          <a:latin typeface="Arial" pitchFamily="34" charset="0"/>
                        </a:rPr>
                        <a:t>some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examples</a:t>
                      </a:r>
                      <a:r>
                        <a:rPr kumimoji="0" lang="de-DE" sz="1800" b="1" i="0" u="none" strike="noStrike" cap="none" normalizeH="0" baseline="0" dirty="0" smtClean="0">
                          <a:ln>
                            <a:noFill/>
                          </a:ln>
                          <a:solidFill>
                            <a:schemeClr val="tx1"/>
                          </a:solidFill>
                          <a:effectLst/>
                          <a:latin typeface="Arial" pitchFamily="34" charset="0"/>
                        </a:rPr>
                        <a:t> (2004)</a:t>
                      </a: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Nr.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Company</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Brands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hotels</a:t>
                      </a:r>
                      <a:r>
                        <a:rPr kumimoji="0" lang="de-DE" sz="1600" b="1" i="0" u="none" strike="noStrike" cap="none" normalizeH="0" baseline="0" dirty="0" smtClean="0">
                          <a:ln>
                            <a:noFill/>
                          </a:ln>
                          <a:solidFill>
                            <a:schemeClr val="tx1"/>
                          </a:solidFill>
                          <a:effectLst/>
                          <a:latin typeface="Arial" pitchFamily="34" charset="0"/>
                        </a:rPr>
                        <a:t> in Germany</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hotels</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internationally</a:t>
                      </a: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ACCOR Hotellerie Deutschland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dirty="0" err="1" smtClean="0">
                          <a:ln>
                            <a:noFill/>
                          </a:ln>
                          <a:solidFill>
                            <a:schemeClr val="tx1"/>
                          </a:solidFill>
                          <a:effectLst/>
                          <a:latin typeface="Arial" pitchFamily="34" charset="0"/>
                        </a:rPr>
                        <a:t>Etap</a:t>
                      </a:r>
                      <a:r>
                        <a:rPr kumimoji="0" lang="de-DE" sz="1400" b="0" i="0" u="none" strike="noStrike" cap="none" normalizeH="0" baseline="0" dirty="0" smtClean="0">
                          <a:ln>
                            <a:noFill/>
                          </a:ln>
                          <a:solidFill>
                            <a:schemeClr val="tx1"/>
                          </a:solidFill>
                          <a:effectLst/>
                          <a:latin typeface="Arial" pitchFamily="34" charset="0"/>
                        </a:rPr>
                        <a:t>, </a:t>
                      </a:r>
                      <a:r>
                        <a:rPr kumimoji="0" lang="de-DE" sz="1400" b="0" i="0" u="none" strike="noStrike" cap="none" normalizeH="0" baseline="0" dirty="0" err="1" smtClean="0">
                          <a:ln>
                            <a:noFill/>
                          </a:ln>
                          <a:solidFill>
                            <a:schemeClr val="tx1"/>
                          </a:solidFill>
                          <a:effectLst/>
                          <a:latin typeface="Arial" pitchFamily="34" charset="0"/>
                        </a:rPr>
                        <a:t>Formule</a:t>
                      </a:r>
                      <a:r>
                        <a:rPr kumimoji="0" lang="de-DE" sz="1400" b="0" i="0" u="none" strike="noStrike" cap="none" normalizeH="0" baseline="0" dirty="0" smtClean="0">
                          <a:ln>
                            <a:noFill/>
                          </a:ln>
                          <a:solidFill>
                            <a:schemeClr val="tx1"/>
                          </a:solidFill>
                          <a:effectLst/>
                          <a:latin typeface="Arial" pitchFamily="34" charset="0"/>
                        </a:rPr>
                        <a:t> 1, Ibis, </a:t>
                      </a:r>
                      <a:r>
                        <a:rPr kumimoji="0" lang="de-DE" sz="1400" b="0" i="0" u="none" strike="noStrike" cap="none" normalizeH="0" baseline="0" dirty="0" err="1" smtClean="0">
                          <a:ln>
                            <a:noFill/>
                          </a:ln>
                          <a:solidFill>
                            <a:schemeClr val="tx1"/>
                          </a:solidFill>
                          <a:effectLst/>
                          <a:latin typeface="Arial" pitchFamily="34" charset="0"/>
                        </a:rPr>
                        <a:t>Mercure</a:t>
                      </a:r>
                      <a:r>
                        <a:rPr kumimoji="0" lang="de-DE" sz="1400" b="0" i="0" u="none" strike="noStrike" cap="none" normalizeH="0" baseline="0" dirty="0" smtClean="0">
                          <a:ln>
                            <a:noFill/>
                          </a:ln>
                          <a:solidFill>
                            <a:schemeClr val="tx1"/>
                          </a:solidFill>
                          <a:effectLst/>
                          <a:latin typeface="Arial" pitchFamily="34" charset="0"/>
                        </a:rPr>
                        <a:t>, </a:t>
                      </a:r>
                      <a:r>
                        <a:rPr kumimoji="0" lang="de-DE" sz="1400" b="0" i="0" u="none" strike="noStrike" cap="none" normalizeH="0" baseline="0" dirty="0" err="1" smtClean="0">
                          <a:ln>
                            <a:noFill/>
                          </a:ln>
                          <a:solidFill>
                            <a:schemeClr val="tx1"/>
                          </a:solidFill>
                          <a:effectLst/>
                          <a:latin typeface="Arial" pitchFamily="34" charset="0"/>
                        </a:rPr>
                        <a:t>Novotel</a:t>
                      </a:r>
                      <a:r>
                        <a:rPr kumimoji="0" lang="de-DE" sz="1400" b="0" i="0" u="none" strike="noStrike" cap="none" normalizeH="0" baseline="0" dirty="0" smtClean="0">
                          <a:ln>
                            <a:noFill/>
                          </a:ln>
                          <a:solidFill>
                            <a:schemeClr val="tx1"/>
                          </a:solidFill>
                          <a:effectLst/>
                          <a:latin typeface="Arial" pitchFamily="34" charset="0"/>
                        </a:rPr>
                        <a:t>, </a:t>
                      </a:r>
                      <a:r>
                        <a:rPr kumimoji="0" lang="de-DE" sz="1400" b="0" i="0" u="none" strike="noStrike" cap="none" normalizeH="0" baseline="0" dirty="0" err="1" smtClean="0">
                          <a:ln>
                            <a:noFill/>
                          </a:ln>
                          <a:solidFill>
                            <a:schemeClr val="tx1"/>
                          </a:solidFill>
                          <a:effectLst/>
                          <a:latin typeface="Arial" pitchFamily="34" charset="0"/>
                        </a:rPr>
                        <a:t>Suitehotel</a:t>
                      </a:r>
                      <a:r>
                        <a:rPr kumimoji="0" lang="de-DE" sz="1400" b="0" i="0" u="none" strike="noStrike" cap="none" normalizeH="0" baseline="0" dirty="0" smtClean="0">
                          <a:ln>
                            <a:noFill/>
                          </a:ln>
                          <a:solidFill>
                            <a:schemeClr val="tx1"/>
                          </a:solidFill>
                          <a:effectLst/>
                          <a:latin typeface="Arial" pitchFamily="34" charset="0"/>
                        </a:rPr>
                        <a:t>, </a:t>
                      </a:r>
                      <a:r>
                        <a:rPr kumimoji="0" lang="de-DE" sz="1400" b="0" i="0" u="none" strike="noStrike" cap="none" normalizeH="0" baseline="0" dirty="0" err="1" smtClean="0">
                          <a:ln>
                            <a:noFill/>
                          </a:ln>
                          <a:solidFill>
                            <a:schemeClr val="tx1"/>
                          </a:solidFill>
                          <a:effectLst/>
                          <a:latin typeface="Arial" pitchFamily="34" charset="0"/>
                        </a:rPr>
                        <a:t>Sofitel</a:t>
                      </a:r>
                      <a:endParaRPr kumimoji="0" lang="de-DE" sz="1400" b="0"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278</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3.916</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ArabellaSheraton Hotelmanagement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ArabellaSheraton Hotels &amp; Resorts (18), Four Points Hotels (6), The Luxury Collection (8)</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13</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ARKONA AG</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Arkona (5), A-ROSA (1), Steigenberger (5)</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CHOICE Hotels Germany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Clarion (2), Comfort (31), Quality (24)</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4.810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DERAG Hotel and Living AG</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Derag Hotel and Living</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6</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DORINT AG</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Dorint Hotels &amp; Resorts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79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17</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7</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FOUR SEASONS Hotels &amp; Resorts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Four Season Hotel</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59</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8</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GOLDEN TULIP Hotel, Inns &amp; Resorts B.V.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Golden Tulip Hotels (15), Tulip Inns (5)</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242</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Datumsplatzhalter 3"/>
          <p:cNvSpPr>
            <a:spLocks noGrp="1"/>
          </p:cNvSpPr>
          <p:nvPr>
            <p:ph type="dt" sz="quarter" idx="4294967295"/>
          </p:nvPr>
        </p:nvSpPr>
        <p:spPr/>
        <p:txBody>
          <a:bodyPr/>
          <a:lstStyle/>
          <a:p>
            <a:pPr>
              <a:defRPr/>
            </a:pPr>
            <a:endParaRPr lang="de-DE"/>
          </a:p>
        </p:txBody>
      </p:sp>
      <p:sp>
        <p:nvSpPr>
          <p:cNvPr id="68" name="Fußzeilenplatzhalter 4"/>
          <p:cNvSpPr>
            <a:spLocks noGrp="1"/>
          </p:cNvSpPr>
          <p:nvPr>
            <p:ph type="ftr" sz="quarter" idx="4294967295"/>
          </p:nvPr>
        </p:nvSpPr>
        <p:spPr/>
        <p:txBody>
          <a:bodyPr/>
          <a:lstStyle/>
          <a:p>
            <a:pPr>
              <a:defRPr/>
            </a:pPr>
            <a:r>
              <a:rPr lang="de-DE" smtClean="0"/>
              <a:t>                 </a:t>
            </a:r>
            <a:endParaRPr lang="de-DE"/>
          </a:p>
        </p:txBody>
      </p:sp>
      <p:sp>
        <p:nvSpPr>
          <p:cNvPr id="69" name="Foliennummernplatzhalter 5"/>
          <p:cNvSpPr>
            <a:spLocks noGrp="1"/>
          </p:cNvSpPr>
          <p:nvPr>
            <p:ph type="sldNum" sz="quarter" idx="4294967295"/>
          </p:nvPr>
        </p:nvSpPr>
        <p:spPr/>
        <p:txBody>
          <a:bodyPr/>
          <a:lstStyle/>
          <a:p>
            <a:pPr>
              <a:defRPr/>
            </a:pPr>
            <a:fld id="{DA3CA176-B1F1-4C94-9BFB-DC1EF252F006}" type="slidenum">
              <a:rPr lang="de-DE"/>
              <a:pPr>
                <a:defRPr/>
              </a:pPr>
              <a:t>18</a:t>
            </a:fld>
            <a:endParaRPr lang="de-DE"/>
          </a:p>
        </p:txBody>
      </p:sp>
      <p:graphicFrame>
        <p:nvGraphicFramePr>
          <p:cNvPr id="716936" name="Group 136"/>
          <p:cNvGraphicFramePr>
            <a:graphicFrameLocks noGrp="1"/>
          </p:cNvGraphicFramePr>
          <p:nvPr>
            <p:ph idx="1"/>
          </p:nvPr>
        </p:nvGraphicFramePr>
        <p:xfrm>
          <a:off x="250825" y="1268413"/>
          <a:ext cx="8623300" cy="4751389"/>
        </p:xfrm>
        <a:graphic>
          <a:graphicData uri="http://schemas.openxmlformats.org/drawingml/2006/table">
            <a:tbl>
              <a:tblPr/>
              <a:tblGrid>
                <a:gridCol w="463550"/>
                <a:gridCol w="2376488"/>
                <a:gridCol w="2735262"/>
                <a:gridCol w="1368425"/>
                <a:gridCol w="1679575"/>
              </a:tblGrid>
              <a:tr h="431800">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341313">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9</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HILTON International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dirty="0" smtClean="0">
                          <a:ln>
                            <a:noFill/>
                          </a:ln>
                          <a:solidFill>
                            <a:schemeClr val="tx1"/>
                          </a:solidFill>
                          <a:effectLst/>
                          <a:latin typeface="Arial" pitchFamily="34" charset="0"/>
                        </a:rPr>
                        <a:t>Hilton (14), </a:t>
                      </a:r>
                      <a:r>
                        <a:rPr kumimoji="0" lang="de-DE" sz="1400" b="0" i="0" u="none" strike="noStrike" cap="none" normalizeH="0" baseline="0" dirty="0" err="1" smtClean="0">
                          <a:ln>
                            <a:noFill/>
                          </a:ln>
                          <a:solidFill>
                            <a:schemeClr val="tx1"/>
                          </a:solidFill>
                          <a:effectLst/>
                          <a:latin typeface="Arial" pitchFamily="34" charset="0"/>
                        </a:rPr>
                        <a:t>Scandic</a:t>
                      </a:r>
                      <a:r>
                        <a:rPr kumimoji="0" lang="de-DE" sz="1400" b="0" i="0" u="none" strike="noStrike" cap="none" normalizeH="0" baseline="0" dirty="0" smtClean="0">
                          <a:ln>
                            <a:noFill/>
                          </a:ln>
                          <a:solidFill>
                            <a:schemeClr val="tx1"/>
                          </a:solidFill>
                          <a:effectLst/>
                          <a:latin typeface="Arial" pitchFamily="34" charset="0"/>
                        </a:rPr>
                        <a:t> (3)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400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9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10</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err="1" smtClean="0">
                          <a:ln>
                            <a:noFill/>
                          </a:ln>
                          <a:solidFill>
                            <a:schemeClr val="tx1"/>
                          </a:solidFill>
                          <a:effectLst/>
                          <a:latin typeface="Arial" pitchFamily="34" charset="0"/>
                        </a:rPr>
                        <a:t>Hospitality</a:t>
                      </a:r>
                      <a:r>
                        <a:rPr kumimoji="0" lang="de-DE" sz="1400" b="1" i="0" u="none" strike="noStrike" cap="none" normalizeH="0" baseline="0" dirty="0" smtClean="0">
                          <a:ln>
                            <a:noFill/>
                          </a:ln>
                          <a:solidFill>
                            <a:schemeClr val="tx1"/>
                          </a:solidFill>
                          <a:effectLst/>
                          <a:latin typeface="Arial" pitchFamily="34" charset="0"/>
                        </a:rPr>
                        <a:t> </a:t>
                      </a:r>
                      <a:r>
                        <a:rPr kumimoji="0" lang="de-DE" sz="1400" b="1" i="0" u="none" strike="noStrike" cap="none" normalizeH="0" baseline="0" dirty="0" err="1" smtClean="0">
                          <a:ln>
                            <a:noFill/>
                          </a:ln>
                          <a:solidFill>
                            <a:schemeClr val="tx1"/>
                          </a:solidFill>
                          <a:effectLst/>
                          <a:latin typeface="Arial" pitchFamily="34" charset="0"/>
                        </a:rPr>
                        <a:t>Alliance</a:t>
                      </a:r>
                      <a:r>
                        <a:rPr kumimoji="0" lang="de-DE" sz="1400" b="1" i="0" u="none" strike="noStrike" cap="none" normalizeH="0" baseline="0" dirty="0" smtClean="0">
                          <a:ln>
                            <a:noFill/>
                          </a:ln>
                          <a:solidFill>
                            <a:schemeClr val="tx1"/>
                          </a:solidFill>
                          <a:effectLst/>
                          <a:latin typeface="Arial" pitchFamily="34" charset="0"/>
                        </a:rPr>
                        <a:t> AG; siehe auch MARRIOTT International, Inc.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Ramada-Treff (42), Treff (17), Ramada (8), Ramada Plaza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72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HYATT International Hotels &amp; Resorts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Hyatt Regency (2), Park Hyatt, Grand Hyatt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210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IFA Hotel &amp; Touristik AG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IFA-Hotels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16</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9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13</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INTERCONTINENTAL Hotels Group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InterContinental (5), Crowne Plaza (7), Holiday Inn (49), Express by Holiday Inn (8)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69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3.454</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14</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JOLLY Hotels Deutschland GmbH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Jolly Hotels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95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15</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KEMPINSKI AG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Kempinski Hotels &amp; Resorts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22</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16</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MANDARIN ORIENTAL Hotel Group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Mandarin Oriental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957" name="Rectangle 72"/>
          <p:cNvSpPr>
            <a:spLocks noGrp="1" noChangeArrowheads="1"/>
          </p:cNvSpPr>
          <p:nvPr>
            <p:ph type="title"/>
          </p:nvPr>
        </p:nvSpPr>
        <p:spPr>
          <a:xfrm>
            <a:off x="228600" y="685800"/>
            <a:ext cx="8159750" cy="533400"/>
          </a:xfrm>
        </p:spPr>
        <p:txBody>
          <a:bodyPr/>
          <a:lstStyle/>
          <a:p>
            <a:pPr eaLnBrk="1" hangingPunct="1"/>
            <a:endParaRPr lang="de-DE"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Datumsplatzhalter 3"/>
          <p:cNvSpPr>
            <a:spLocks noGrp="1"/>
          </p:cNvSpPr>
          <p:nvPr>
            <p:ph type="dt" sz="quarter" idx="4294967295"/>
          </p:nvPr>
        </p:nvSpPr>
        <p:spPr/>
        <p:txBody>
          <a:bodyPr/>
          <a:lstStyle/>
          <a:p>
            <a:pPr>
              <a:defRPr/>
            </a:pPr>
            <a:endParaRPr lang="de-DE"/>
          </a:p>
        </p:txBody>
      </p:sp>
      <p:sp>
        <p:nvSpPr>
          <p:cNvPr id="62" name="Fußzeilenplatzhalter 4"/>
          <p:cNvSpPr>
            <a:spLocks noGrp="1"/>
          </p:cNvSpPr>
          <p:nvPr>
            <p:ph type="ftr" sz="quarter" idx="4294967295"/>
          </p:nvPr>
        </p:nvSpPr>
        <p:spPr/>
        <p:txBody>
          <a:bodyPr/>
          <a:lstStyle/>
          <a:p>
            <a:pPr>
              <a:defRPr/>
            </a:pPr>
            <a:r>
              <a:rPr lang="de-DE" smtClean="0"/>
              <a:t>                 </a:t>
            </a:r>
            <a:endParaRPr lang="de-DE"/>
          </a:p>
        </p:txBody>
      </p:sp>
      <p:sp>
        <p:nvSpPr>
          <p:cNvPr id="63" name="Foliennummernplatzhalter 5"/>
          <p:cNvSpPr>
            <a:spLocks noGrp="1"/>
          </p:cNvSpPr>
          <p:nvPr>
            <p:ph type="sldNum" sz="quarter" idx="4294967295"/>
          </p:nvPr>
        </p:nvSpPr>
        <p:spPr/>
        <p:txBody>
          <a:bodyPr/>
          <a:lstStyle/>
          <a:p>
            <a:pPr>
              <a:defRPr/>
            </a:pPr>
            <a:fld id="{5A84EB0B-5EC2-4795-A1BA-176F60B89556}" type="slidenum">
              <a:rPr lang="de-DE"/>
              <a:pPr>
                <a:defRPr/>
              </a:pPr>
              <a:t>19</a:t>
            </a:fld>
            <a:endParaRPr lang="de-DE"/>
          </a:p>
        </p:txBody>
      </p:sp>
      <p:sp>
        <p:nvSpPr>
          <p:cNvPr id="38917" name="Rectangle 4"/>
          <p:cNvSpPr>
            <a:spLocks noGrp="1" noChangeArrowheads="1"/>
          </p:cNvSpPr>
          <p:nvPr>
            <p:ph type="title"/>
          </p:nvPr>
        </p:nvSpPr>
        <p:spPr>
          <a:xfrm>
            <a:off x="228600" y="685800"/>
            <a:ext cx="8231188" cy="533400"/>
          </a:xfrm>
        </p:spPr>
        <p:txBody>
          <a:bodyPr/>
          <a:lstStyle/>
          <a:p>
            <a:pPr eaLnBrk="1" hangingPunct="1"/>
            <a:endParaRPr lang="de-DE" sz="2800" dirty="0" smtClean="0"/>
          </a:p>
        </p:txBody>
      </p:sp>
      <p:graphicFrame>
        <p:nvGraphicFramePr>
          <p:cNvPr id="718997" name="Group 149"/>
          <p:cNvGraphicFramePr>
            <a:graphicFrameLocks noGrp="1"/>
          </p:cNvGraphicFramePr>
          <p:nvPr>
            <p:ph idx="1"/>
          </p:nvPr>
        </p:nvGraphicFramePr>
        <p:xfrm>
          <a:off x="250825" y="1268413"/>
          <a:ext cx="8623300" cy="5251820"/>
        </p:xfrm>
        <a:graphic>
          <a:graphicData uri="http://schemas.openxmlformats.org/drawingml/2006/table">
            <a:tbl>
              <a:tblPr/>
              <a:tblGrid>
                <a:gridCol w="463550"/>
                <a:gridCol w="2376488"/>
                <a:gridCol w="2735262"/>
                <a:gridCol w="1368425"/>
                <a:gridCol w="1679575"/>
              </a:tblGrid>
              <a:tr h="288925">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228600">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17</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MARITIM Hotelgesellschaft 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Maritim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9</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18</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MARRIOTT International, Inc.; </a:t>
                      </a:r>
                      <a:r>
                        <a:rPr kumimoji="0" lang="de-DE" sz="1200" b="0" i="0" u="none" strike="noStrike" cap="none" normalizeH="0" baseline="0" smtClean="0">
                          <a:ln>
                            <a:noFill/>
                          </a:ln>
                          <a:solidFill>
                            <a:schemeClr val="tx1"/>
                          </a:solidFill>
                          <a:effectLst/>
                          <a:latin typeface="Arial" pitchFamily="34" charset="0"/>
                        </a:rPr>
                        <a:t>siehe auch:</a:t>
                      </a:r>
                      <a:r>
                        <a:rPr kumimoji="0" lang="de-DE" sz="1400" b="1" i="0" u="none" strike="noStrike" cap="none" normalizeH="0" baseline="0" smtClean="0">
                          <a:ln>
                            <a:noFill/>
                          </a:ln>
                          <a:solidFill>
                            <a:schemeClr val="tx1"/>
                          </a:solidFill>
                          <a:effectLst/>
                          <a:latin typeface="Arial" pitchFamily="34" charset="0"/>
                        </a:rPr>
                        <a:t> TREFF Hotels AG Services &amp; Reservations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Marriott (9), Courtyard by Marriott (15), Ramada (4), Renaissance (9), Ritz Carlton (2)</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2.600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19</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MÉRIDIEN Hotels Deutschland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Le Méridien</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143</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20</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MILLENNIUM  &amp; COPTHORNE Hotels Ltd.</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Millennium Hotels, Copthorne Hotels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91</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6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MINOTEL Deutschland e.V.</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Minotel (63), Suntime (6)</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69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514</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MÖVENPICK Gesellschaft für Hotel- u. Restaurant-betriebe u. -beteiligungen 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Mövenpick Hotels &amp; Resorts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37</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0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23</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NH HOTELES Deutschland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NH Hotels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196</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endParaRPr lang="de-DE"/>
          </a:p>
        </p:txBody>
      </p:sp>
      <p:sp>
        <p:nvSpPr>
          <p:cNvPr id="6" name="Foliennummernplatzhalter 5"/>
          <p:cNvSpPr>
            <a:spLocks noGrp="1"/>
          </p:cNvSpPr>
          <p:nvPr>
            <p:ph type="sldNum" sz="quarter" idx="4294967295"/>
          </p:nvPr>
        </p:nvSpPr>
        <p:spPr/>
        <p:txBody>
          <a:bodyPr/>
          <a:lstStyle/>
          <a:p>
            <a:pPr>
              <a:defRPr/>
            </a:pPr>
            <a:fld id="{CDA3675F-B7E4-4FF1-911A-2F33011A256C}" type="slidenum">
              <a:rPr lang="de-DE"/>
              <a:pPr>
                <a:defRPr/>
              </a:pPr>
              <a:t>2</a:t>
            </a:fld>
            <a:endParaRPr lang="de-DE"/>
          </a:p>
        </p:txBody>
      </p:sp>
      <p:sp>
        <p:nvSpPr>
          <p:cNvPr id="22533" name="Rectangle 2"/>
          <p:cNvSpPr>
            <a:spLocks noGrp="1" noChangeArrowheads="1"/>
          </p:cNvSpPr>
          <p:nvPr>
            <p:ph type="title"/>
          </p:nvPr>
        </p:nvSpPr>
        <p:spPr>
          <a:xfrm>
            <a:off x="228600" y="685800"/>
            <a:ext cx="6215063" cy="533400"/>
          </a:xfrm>
        </p:spPr>
        <p:txBody>
          <a:bodyPr/>
          <a:lstStyle/>
          <a:p>
            <a:pPr eaLnBrk="1" hangingPunct="1"/>
            <a:r>
              <a:rPr lang="de-DE" sz="2800" smtClean="0"/>
              <a:t>Content </a:t>
            </a:r>
          </a:p>
        </p:txBody>
      </p:sp>
      <p:sp>
        <p:nvSpPr>
          <p:cNvPr id="22534" name="Rectangle 3"/>
          <p:cNvSpPr>
            <a:spLocks noGrp="1" noChangeArrowheads="1"/>
          </p:cNvSpPr>
          <p:nvPr>
            <p:ph type="body" idx="1"/>
          </p:nvPr>
        </p:nvSpPr>
        <p:spPr/>
        <p:txBody>
          <a:bodyPr/>
          <a:lstStyle/>
          <a:p>
            <a:pPr marL="381000" indent="-381000" eaLnBrk="1" hangingPunct="1">
              <a:lnSpc>
                <a:spcPct val="120000"/>
              </a:lnSpc>
              <a:buFontTx/>
              <a:buNone/>
            </a:pPr>
            <a:r>
              <a:rPr lang="de-DE" sz="1800" dirty="0" smtClean="0"/>
              <a:t> </a:t>
            </a:r>
            <a:r>
              <a:rPr lang="de-DE" sz="1800" dirty="0" err="1" smtClean="0"/>
              <a:t>Hospitality</a:t>
            </a:r>
            <a:r>
              <a:rPr lang="de-DE" sz="1800" dirty="0" smtClean="0"/>
              <a:t> </a:t>
            </a:r>
            <a:r>
              <a:rPr lang="de-DE" sz="1800" dirty="0" err="1" smtClean="0"/>
              <a:t>and</a:t>
            </a:r>
            <a:r>
              <a:rPr lang="de-DE" sz="1800" dirty="0" smtClean="0"/>
              <a:t> Management: </a:t>
            </a:r>
            <a:r>
              <a:rPr lang="de-DE" sz="1800" dirty="0" err="1" smtClean="0"/>
              <a:t>Knowledge</a:t>
            </a:r>
            <a:r>
              <a:rPr lang="de-DE" sz="1800" dirty="0" smtClean="0"/>
              <a:t>, </a:t>
            </a:r>
            <a:r>
              <a:rPr lang="de-DE" sz="1800" dirty="0" err="1" smtClean="0"/>
              <a:t>Experiences</a:t>
            </a:r>
            <a:r>
              <a:rPr lang="de-DE" sz="1800" dirty="0" smtClean="0"/>
              <a:t>, </a:t>
            </a:r>
            <a:r>
              <a:rPr lang="de-DE" sz="1800" dirty="0" err="1" smtClean="0"/>
              <a:t>Expectations</a:t>
            </a:r>
            <a:endParaRPr lang="de-DE" sz="1800" dirty="0" smtClean="0"/>
          </a:p>
          <a:p>
            <a:pPr marL="381000" indent="-381000" eaLnBrk="1" hangingPunct="1">
              <a:lnSpc>
                <a:spcPct val="120000"/>
              </a:lnSpc>
              <a:buFontTx/>
              <a:buNone/>
            </a:pPr>
            <a:r>
              <a:rPr lang="de-DE" sz="1800" dirty="0" err="1" smtClean="0"/>
              <a:t>Everchanging</a:t>
            </a:r>
            <a:r>
              <a:rPr lang="de-DE" sz="1800" dirty="0" smtClean="0"/>
              <a:t> </a:t>
            </a:r>
            <a:r>
              <a:rPr lang="de-DE" sz="1800" dirty="0" err="1" smtClean="0"/>
              <a:t>Tourism</a:t>
            </a:r>
            <a:r>
              <a:rPr lang="de-DE" sz="1800" dirty="0" smtClean="0"/>
              <a:t> – Basics </a:t>
            </a:r>
            <a:r>
              <a:rPr lang="de-DE" sz="1800" dirty="0" err="1" smtClean="0"/>
              <a:t>of</a:t>
            </a:r>
            <a:r>
              <a:rPr lang="de-DE" sz="1800" dirty="0" smtClean="0"/>
              <a:t> </a:t>
            </a:r>
            <a:r>
              <a:rPr lang="de-DE" sz="1800" dirty="0" err="1" smtClean="0"/>
              <a:t>Hospitality</a:t>
            </a:r>
            <a:endParaRPr lang="de-DE" sz="1800" dirty="0" smtClean="0"/>
          </a:p>
          <a:p>
            <a:pPr marL="381000" indent="-381000" eaLnBrk="1" hangingPunct="1">
              <a:lnSpc>
                <a:spcPct val="90000"/>
              </a:lnSpc>
              <a:buFontTx/>
              <a:buNone/>
            </a:pPr>
            <a:r>
              <a:rPr lang="de-DE" sz="1800" dirty="0" smtClean="0"/>
              <a:t>Expansion </a:t>
            </a:r>
            <a:r>
              <a:rPr lang="de-DE" sz="1800" dirty="0" err="1" smtClean="0"/>
              <a:t>strategies</a:t>
            </a:r>
            <a:r>
              <a:rPr lang="de-DE" sz="1800" dirty="0" smtClean="0"/>
              <a:t> in international </a:t>
            </a:r>
            <a:r>
              <a:rPr lang="de-DE" sz="1800" dirty="0" err="1" smtClean="0"/>
              <a:t>hotel</a:t>
            </a:r>
            <a:r>
              <a:rPr lang="de-DE" sz="1800" dirty="0" smtClean="0"/>
              <a:t> </a:t>
            </a:r>
            <a:r>
              <a:rPr lang="de-DE" sz="1800" dirty="0" err="1" smtClean="0"/>
              <a:t>operation</a:t>
            </a:r>
            <a:r>
              <a:rPr lang="de-DE" sz="1800" dirty="0" smtClean="0"/>
              <a:t> </a:t>
            </a:r>
          </a:p>
          <a:p>
            <a:pPr marL="381000" indent="-381000" eaLnBrk="1" hangingPunct="1">
              <a:lnSpc>
                <a:spcPct val="90000"/>
              </a:lnSpc>
              <a:buFontTx/>
              <a:buNone/>
            </a:pPr>
            <a:r>
              <a:rPr lang="de-DE" sz="1800" dirty="0" smtClean="0"/>
              <a:t>Management </a:t>
            </a:r>
            <a:r>
              <a:rPr lang="de-DE" sz="1800" dirty="0" smtClean="0"/>
              <a:t>in </a:t>
            </a:r>
            <a:r>
              <a:rPr lang="de-DE" sz="1800" dirty="0" err="1" smtClean="0"/>
              <a:t>hospitality</a:t>
            </a:r>
            <a:r>
              <a:rPr lang="de-DE" sz="1800" dirty="0" smtClean="0"/>
              <a:t> </a:t>
            </a:r>
          </a:p>
          <a:p>
            <a:pPr marL="381000" indent="-381000" eaLnBrk="1" hangingPunct="1">
              <a:lnSpc>
                <a:spcPct val="90000"/>
              </a:lnSpc>
              <a:buFontTx/>
              <a:buNone/>
            </a:pPr>
            <a:r>
              <a:rPr lang="de-DE" sz="1800" dirty="0" smtClean="0"/>
              <a:t>Marketing </a:t>
            </a:r>
            <a:r>
              <a:rPr lang="de-DE" sz="1800" dirty="0" smtClean="0"/>
              <a:t>in </a:t>
            </a:r>
            <a:r>
              <a:rPr lang="de-DE" sz="1800" dirty="0" err="1" smtClean="0"/>
              <a:t>hospitality</a:t>
            </a:r>
            <a:r>
              <a:rPr lang="de-DE" sz="1800" dirty="0" smtClean="0"/>
              <a:t> </a:t>
            </a:r>
          </a:p>
          <a:p>
            <a:pPr marL="381000" indent="-381000" eaLnBrk="1" hangingPunct="1">
              <a:lnSpc>
                <a:spcPct val="90000"/>
              </a:lnSpc>
              <a:buFontTx/>
              <a:buNone/>
            </a:pPr>
            <a:r>
              <a:rPr lang="de-DE" sz="1800" dirty="0" err="1" smtClean="0"/>
              <a:t>Production</a:t>
            </a:r>
            <a:r>
              <a:rPr lang="de-DE" sz="1800" dirty="0" smtClean="0"/>
              <a:t> </a:t>
            </a:r>
            <a:r>
              <a:rPr lang="de-DE" sz="1800" dirty="0" err="1" smtClean="0"/>
              <a:t>and</a:t>
            </a:r>
            <a:r>
              <a:rPr lang="de-DE" sz="1800" dirty="0" smtClean="0"/>
              <a:t> Management in </a:t>
            </a:r>
            <a:r>
              <a:rPr lang="de-DE" sz="1800" dirty="0" err="1" smtClean="0"/>
              <a:t>hospitality</a:t>
            </a:r>
            <a:endParaRPr lang="de-DE" sz="1800" dirty="0" smtClean="0"/>
          </a:p>
          <a:p>
            <a:pPr marL="381000" indent="-381000" eaLnBrk="1" hangingPunct="1">
              <a:lnSpc>
                <a:spcPct val="90000"/>
              </a:lnSpc>
              <a:buFontTx/>
              <a:buNone/>
            </a:pPr>
            <a:r>
              <a:rPr lang="de-DE" sz="1800" dirty="0" smtClean="0"/>
              <a:t>Controlling </a:t>
            </a:r>
            <a:endParaRPr lang="de-DE" sz="1800" dirty="0" smtClean="0"/>
          </a:p>
          <a:p>
            <a:pPr marL="381000" indent="-381000" eaLnBrk="1" hangingPunct="1">
              <a:lnSpc>
                <a:spcPct val="90000"/>
              </a:lnSpc>
              <a:buFontTx/>
              <a:buNone/>
            </a:pPr>
            <a:r>
              <a:rPr lang="de-DE" sz="1800" dirty="0" smtClean="0"/>
              <a:t>Brand-</a:t>
            </a:r>
            <a:r>
              <a:rPr lang="de-DE" sz="1800" dirty="0" err="1" smtClean="0"/>
              <a:t>building</a:t>
            </a:r>
            <a:r>
              <a:rPr lang="de-DE" sz="1800" dirty="0" smtClean="0"/>
              <a:t> </a:t>
            </a:r>
            <a:r>
              <a:rPr lang="de-DE" sz="1800" dirty="0" smtClean="0"/>
              <a:t>in </a:t>
            </a:r>
            <a:r>
              <a:rPr lang="de-DE" sz="1800" dirty="0" err="1" smtClean="0"/>
              <a:t>hospitality</a:t>
            </a:r>
            <a:endParaRPr lang="de-DE" sz="1800" dirty="0" smtClean="0"/>
          </a:p>
          <a:p>
            <a:pPr marL="381000" indent="-381000" eaLnBrk="1" hangingPunct="1">
              <a:lnSpc>
                <a:spcPct val="90000"/>
              </a:lnSpc>
              <a:buFontTx/>
              <a:buNone/>
            </a:pPr>
            <a:r>
              <a:rPr lang="de-DE" sz="1800" dirty="0" smtClean="0"/>
              <a:t>Wellness </a:t>
            </a:r>
            <a:r>
              <a:rPr lang="de-DE" sz="1800" dirty="0" smtClean="0"/>
              <a:t>in </a:t>
            </a:r>
            <a:r>
              <a:rPr lang="de-DE" sz="1800" dirty="0" err="1" smtClean="0"/>
              <a:t>hotels</a:t>
            </a:r>
            <a:endParaRPr lang="de-DE" sz="1800" dirty="0" smtClean="0"/>
          </a:p>
          <a:p>
            <a:pPr marL="381000" indent="-381000" eaLnBrk="1" hangingPunct="1">
              <a:lnSpc>
                <a:spcPct val="90000"/>
              </a:lnSpc>
              <a:buFontTx/>
              <a:buNone/>
            </a:pPr>
            <a:r>
              <a:rPr lang="de-DE" sz="1800" dirty="0" err="1" smtClean="0"/>
              <a:t>Starting</a:t>
            </a:r>
            <a:r>
              <a:rPr lang="de-DE" sz="1800" dirty="0" smtClean="0"/>
              <a:t> </a:t>
            </a:r>
            <a:r>
              <a:rPr lang="de-DE" sz="1800" dirty="0" smtClean="0"/>
              <a:t>a </a:t>
            </a:r>
            <a:r>
              <a:rPr lang="de-DE" sz="1800" dirty="0" err="1" smtClean="0"/>
              <a:t>business</a:t>
            </a:r>
            <a:r>
              <a:rPr lang="de-DE" sz="1800" dirty="0" smtClean="0"/>
              <a:t> in </a:t>
            </a:r>
            <a:r>
              <a:rPr lang="de-DE" sz="1800" dirty="0" err="1" smtClean="0"/>
              <a:t>the</a:t>
            </a:r>
            <a:r>
              <a:rPr lang="de-DE" sz="1800" dirty="0" smtClean="0"/>
              <a:t> </a:t>
            </a:r>
            <a:r>
              <a:rPr lang="de-DE" sz="1800" dirty="0" err="1" smtClean="0"/>
              <a:t>hospitality</a:t>
            </a:r>
            <a:r>
              <a:rPr lang="de-DE" sz="1800" dirty="0" smtClean="0"/>
              <a:t> </a:t>
            </a:r>
            <a:r>
              <a:rPr lang="de-DE" sz="1800" dirty="0" err="1" smtClean="0"/>
              <a:t>sector</a:t>
            </a:r>
            <a:endParaRPr lang="de-DE" sz="1800" dirty="0" smtClean="0"/>
          </a:p>
          <a:p>
            <a:pPr marL="381000" indent="-381000" eaLnBrk="1" hangingPunct="1">
              <a:lnSpc>
                <a:spcPct val="90000"/>
              </a:lnSpc>
              <a:buFontTx/>
              <a:buNone/>
            </a:pPr>
            <a:endParaRPr lang="de-DE" sz="1800" dirty="0" smtClean="0"/>
          </a:p>
          <a:p>
            <a:pPr marL="381000" indent="-381000" eaLnBrk="1" hangingPunct="1">
              <a:lnSpc>
                <a:spcPct val="90000"/>
              </a:lnSpc>
              <a:buFontTx/>
              <a:buNone/>
            </a:pPr>
            <a:r>
              <a:rPr lang="de-DE" sz="1800" dirty="0" err="1" smtClean="0"/>
              <a:t>Abbrevations</a:t>
            </a:r>
            <a:endParaRPr lang="de-DE" sz="1800" dirty="0" smtClean="0"/>
          </a:p>
          <a:p>
            <a:pPr marL="381000" indent="-381000" eaLnBrk="1" hangingPunct="1">
              <a:lnSpc>
                <a:spcPct val="90000"/>
              </a:lnSpc>
              <a:buFontTx/>
              <a:buNone/>
            </a:pPr>
            <a:r>
              <a:rPr lang="de-DE" sz="1800" dirty="0" err="1" smtClean="0"/>
              <a:t>Sources</a:t>
            </a:r>
            <a:endParaRPr lang="de-DE" sz="1800" dirty="0" smtClean="0"/>
          </a:p>
          <a:p>
            <a:pPr marL="381000" indent="-381000" eaLnBrk="1" hangingPunct="1">
              <a:lnSpc>
                <a:spcPct val="90000"/>
              </a:lnSpc>
              <a:buFontTx/>
              <a:buNone/>
            </a:pPr>
            <a:r>
              <a:rPr lang="de-DE" sz="1800" dirty="0" smtClean="0"/>
              <a:t>Internet </a:t>
            </a:r>
            <a:r>
              <a:rPr lang="de-DE" sz="1800" dirty="0" err="1" smtClean="0"/>
              <a:t>adresses</a:t>
            </a:r>
            <a:r>
              <a:rPr lang="de-DE" sz="1800" dirty="0" smtClean="0"/>
              <a:t> </a:t>
            </a:r>
          </a:p>
          <a:p>
            <a:pPr marL="381000" indent="-381000" eaLnBrk="1" hangingPunct="1">
              <a:lnSpc>
                <a:spcPct val="90000"/>
              </a:lnSpc>
            </a:pPr>
            <a:endParaRPr lang="de-DE"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Datumsplatzhalter 3"/>
          <p:cNvSpPr>
            <a:spLocks noGrp="1"/>
          </p:cNvSpPr>
          <p:nvPr>
            <p:ph type="dt" sz="quarter" idx="4294967295"/>
          </p:nvPr>
        </p:nvSpPr>
        <p:spPr/>
        <p:txBody>
          <a:bodyPr/>
          <a:lstStyle/>
          <a:p>
            <a:pPr>
              <a:defRPr/>
            </a:pPr>
            <a:endParaRPr lang="de-DE"/>
          </a:p>
        </p:txBody>
      </p:sp>
      <p:sp>
        <p:nvSpPr>
          <p:cNvPr id="68" name="Fußzeilenplatzhalter 4"/>
          <p:cNvSpPr>
            <a:spLocks noGrp="1"/>
          </p:cNvSpPr>
          <p:nvPr>
            <p:ph type="ftr" sz="quarter" idx="4294967295"/>
          </p:nvPr>
        </p:nvSpPr>
        <p:spPr/>
        <p:txBody>
          <a:bodyPr/>
          <a:lstStyle/>
          <a:p>
            <a:pPr>
              <a:defRPr/>
            </a:pPr>
            <a:r>
              <a:rPr lang="de-DE" smtClean="0"/>
              <a:t>                 </a:t>
            </a:r>
            <a:endParaRPr lang="de-DE"/>
          </a:p>
        </p:txBody>
      </p:sp>
      <p:sp>
        <p:nvSpPr>
          <p:cNvPr id="69" name="Foliennummernplatzhalter 5"/>
          <p:cNvSpPr>
            <a:spLocks noGrp="1"/>
          </p:cNvSpPr>
          <p:nvPr>
            <p:ph type="sldNum" sz="quarter" idx="4294967295"/>
          </p:nvPr>
        </p:nvSpPr>
        <p:spPr/>
        <p:txBody>
          <a:bodyPr/>
          <a:lstStyle/>
          <a:p>
            <a:pPr>
              <a:defRPr/>
            </a:pPr>
            <a:fld id="{4B58A36E-E48A-40E5-8293-AADCB4C2E886}" type="slidenum">
              <a:rPr lang="de-DE"/>
              <a:pPr>
                <a:defRPr/>
              </a:pPr>
              <a:t>20</a:t>
            </a:fld>
            <a:endParaRPr lang="de-DE"/>
          </a:p>
        </p:txBody>
      </p:sp>
      <p:sp>
        <p:nvSpPr>
          <p:cNvPr id="39941" name="Rectangle 4"/>
          <p:cNvSpPr>
            <a:spLocks noGrp="1" noChangeArrowheads="1"/>
          </p:cNvSpPr>
          <p:nvPr>
            <p:ph type="title"/>
          </p:nvPr>
        </p:nvSpPr>
        <p:spPr>
          <a:xfrm>
            <a:off x="228600" y="685800"/>
            <a:ext cx="8159750" cy="533400"/>
          </a:xfrm>
        </p:spPr>
        <p:txBody>
          <a:bodyPr/>
          <a:lstStyle/>
          <a:p>
            <a:pPr eaLnBrk="1" hangingPunct="1"/>
            <a:endParaRPr lang="de-DE" sz="2800" dirty="0" smtClean="0"/>
          </a:p>
        </p:txBody>
      </p:sp>
      <p:graphicFrame>
        <p:nvGraphicFramePr>
          <p:cNvPr id="723041" name="Group 97"/>
          <p:cNvGraphicFramePr>
            <a:graphicFrameLocks noGrp="1"/>
          </p:cNvGraphicFramePr>
          <p:nvPr>
            <p:ph idx="1"/>
          </p:nvPr>
        </p:nvGraphicFramePr>
        <p:xfrm>
          <a:off x="228600" y="1268413"/>
          <a:ext cx="8651875" cy="5134933"/>
        </p:xfrm>
        <a:graphic>
          <a:graphicData uri="http://schemas.openxmlformats.org/drawingml/2006/table">
            <a:tbl>
              <a:tblPr/>
              <a:tblGrid>
                <a:gridCol w="463550"/>
                <a:gridCol w="2390775"/>
                <a:gridCol w="2741613"/>
                <a:gridCol w="1371600"/>
                <a:gridCol w="1684337"/>
              </a:tblGrid>
              <a:tr h="419100">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301625">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24</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NIKKO Hotels International</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Nikko</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51</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25</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PARK PLAZA Germany Holdings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Park Plaza (6), art‘otels (3)</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&gt;100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26</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QUEENS Gruppe Deutschland</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Queens Hotels (8), Holiday Inn (16)</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69</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27</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RAFFLES International Ltd.</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Raffles, Swissôtel (2)</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33</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28</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RELAIS &amp; CHÂTEAUX Deutschland</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Relais &amp; Châteaux </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29</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441</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29</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REZIDOR SAS Hospitality</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Radisson SAS (16), Country Inns &amp; Suites by Carlson (2), Park Inn (6)</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868</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30</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RIMC International Hotel Resort Management and Consulting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RIMC-Hotels, Golden Tulip, Tulip Inn, Quality Choice</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ROBINSON CLUB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Robinson</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24</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 name="Datumsplatzhalter 3"/>
          <p:cNvSpPr>
            <a:spLocks noGrp="1"/>
          </p:cNvSpPr>
          <p:nvPr>
            <p:ph type="dt" sz="quarter" idx="4294967295"/>
          </p:nvPr>
        </p:nvSpPr>
        <p:spPr/>
        <p:txBody>
          <a:bodyPr/>
          <a:lstStyle/>
          <a:p>
            <a:pPr>
              <a:defRPr/>
            </a:pPr>
            <a:endParaRPr lang="de-DE"/>
          </a:p>
        </p:txBody>
      </p:sp>
      <p:sp>
        <p:nvSpPr>
          <p:cNvPr id="56" name="Fußzeilenplatzhalter 4"/>
          <p:cNvSpPr>
            <a:spLocks noGrp="1"/>
          </p:cNvSpPr>
          <p:nvPr>
            <p:ph type="ftr" sz="quarter" idx="4294967295"/>
          </p:nvPr>
        </p:nvSpPr>
        <p:spPr/>
        <p:txBody>
          <a:bodyPr/>
          <a:lstStyle/>
          <a:p>
            <a:pPr>
              <a:defRPr/>
            </a:pPr>
            <a:r>
              <a:rPr lang="de-DE" smtClean="0"/>
              <a:t>                 </a:t>
            </a:r>
            <a:endParaRPr lang="de-DE"/>
          </a:p>
        </p:txBody>
      </p:sp>
      <p:sp>
        <p:nvSpPr>
          <p:cNvPr id="57" name="Foliennummernplatzhalter 5"/>
          <p:cNvSpPr>
            <a:spLocks noGrp="1"/>
          </p:cNvSpPr>
          <p:nvPr>
            <p:ph type="sldNum" sz="quarter" idx="4294967295"/>
          </p:nvPr>
        </p:nvSpPr>
        <p:spPr/>
        <p:txBody>
          <a:bodyPr/>
          <a:lstStyle/>
          <a:p>
            <a:pPr>
              <a:defRPr/>
            </a:pPr>
            <a:fld id="{0F973BC0-D1CE-44D7-BCA1-6965F89A0F7A}" type="slidenum">
              <a:rPr lang="de-DE"/>
              <a:pPr>
                <a:defRPr/>
              </a:pPr>
              <a:t>21</a:t>
            </a:fld>
            <a:endParaRPr lang="de-DE"/>
          </a:p>
        </p:txBody>
      </p:sp>
      <p:sp>
        <p:nvSpPr>
          <p:cNvPr id="40965" name="Rectangle 4"/>
          <p:cNvSpPr>
            <a:spLocks noGrp="1" noChangeArrowheads="1"/>
          </p:cNvSpPr>
          <p:nvPr>
            <p:ph type="title"/>
          </p:nvPr>
        </p:nvSpPr>
        <p:spPr>
          <a:xfrm>
            <a:off x="228600" y="685800"/>
            <a:ext cx="8591550" cy="533400"/>
          </a:xfrm>
        </p:spPr>
        <p:txBody>
          <a:bodyPr/>
          <a:lstStyle/>
          <a:p>
            <a:pPr eaLnBrk="1" hangingPunct="1"/>
            <a:r>
              <a:rPr lang="de-DE" sz="2800" smtClean="0"/>
              <a:t>1.7. continued</a:t>
            </a:r>
          </a:p>
        </p:txBody>
      </p:sp>
      <p:graphicFrame>
        <p:nvGraphicFramePr>
          <p:cNvPr id="725102" name="Group 110"/>
          <p:cNvGraphicFramePr>
            <a:graphicFrameLocks noGrp="1"/>
          </p:cNvGraphicFramePr>
          <p:nvPr>
            <p:ph idx="1"/>
          </p:nvPr>
        </p:nvGraphicFramePr>
        <p:xfrm>
          <a:off x="228600" y="1295400"/>
          <a:ext cx="8623300" cy="4944480"/>
        </p:xfrm>
        <a:graphic>
          <a:graphicData uri="http://schemas.openxmlformats.org/drawingml/2006/table">
            <a:tbl>
              <a:tblPr/>
              <a:tblGrid>
                <a:gridCol w="463550"/>
                <a:gridCol w="2362200"/>
                <a:gridCol w="2741613"/>
                <a:gridCol w="1371600"/>
                <a:gridCol w="1684337"/>
              </a:tblGrid>
              <a:tr h="333375">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203200">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5000"/>
                        </a:spcBef>
                        <a:spcAft>
                          <a:spcPct val="0"/>
                        </a:spcAft>
                        <a:buClrTx/>
                        <a:buSzTx/>
                        <a:buFontTx/>
                        <a:buNone/>
                        <a:tabLst/>
                      </a:pPr>
                      <a:endParaRPr kumimoji="0" lang="de-DE" sz="1600" b="1" i="0" u="none" strike="noStrike" cap="none" normalizeH="0" baseline="0" dirty="0" smtClean="0">
                        <a:ln>
                          <a:noFill/>
                        </a:ln>
                        <a:solidFill>
                          <a:schemeClr val="tx1"/>
                        </a:solidFill>
                        <a:effectLst/>
                        <a:latin typeface="Arial" pitchFamily="34" charset="0"/>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29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SOL MELIÁ Deutschland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dirty="0" err="1" smtClean="0">
                          <a:ln>
                            <a:noFill/>
                          </a:ln>
                          <a:solidFill>
                            <a:schemeClr val="tx1"/>
                          </a:solidFill>
                          <a:effectLst/>
                          <a:latin typeface="Arial" pitchFamily="34" charset="0"/>
                        </a:rPr>
                        <a:t>Tryp</a:t>
                      </a:r>
                      <a:r>
                        <a:rPr kumimoji="0" lang="de-DE" sz="1400" b="0" i="0" u="none" strike="noStrike" cap="none" normalizeH="0" baseline="0" dirty="0" smtClean="0">
                          <a:ln>
                            <a:noFill/>
                          </a:ln>
                          <a:solidFill>
                            <a:schemeClr val="tx1"/>
                          </a:solidFill>
                          <a:effectLst/>
                          <a:latin typeface="Arial" pitchFamily="34" charset="0"/>
                        </a:rPr>
                        <a:t> Hotel</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350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33</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SORAT Hotel Consult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Sorat, Partner of Sorat Hotels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20</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34</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SRS Hotels Steigenberger Reservation Service GmbH &amp; Co. KG </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SRS-Worldhotels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106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350</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35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35</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STARWOOD Hotels &amp; Resorts Worldwide, Inc.; </a:t>
                      </a:r>
                      <a:r>
                        <a:rPr kumimoji="0" lang="de-DE" sz="1400" b="1" i="0" u="none" strike="noStrike" cap="none" normalizeH="0" baseline="0" dirty="0" err="1" smtClean="0">
                          <a:ln>
                            <a:noFill/>
                          </a:ln>
                          <a:solidFill>
                            <a:schemeClr val="tx1"/>
                          </a:solidFill>
                          <a:effectLst/>
                          <a:latin typeface="Arial" pitchFamily="34" charset="0"/>
                        </a:rPr>
                        <a:t>compare</a:t>
                      </a:r>
                      <a:r>
                        <a:rPr kumimoji="0" lang="de-DE" sz="1200" b="0" i="0" u="none" strike="noStrike" cap="none" normalizeH="0" baseline="0" dirty="0" smtClean="0">
                          <a:ln>
                            <a:noFill/>
                          </a:ln>
                          <a:solidFill>
                            <a:schemeClr val="tx1"/>
                          </a:solidFill>
                          <a:effectLst/>
                          <a:latin typeface="Arial" pitchFamily="34" charset="0"/>
                        </a:rPr>
                        <a:t>:</a:t>
                      </a:r>
                      <a:r>
                        <a:rPr kumimoji="0" lang="de-DE" sz="1400" b="1" i="0" u="none" strike="noStrike" cap="none" normalizeH="0" baseline="0" dirty="0" smtClean="0">
                          <a:ln>
                            <a:noFill/>
                          </a:ln>
                          <a:solidFill>
                            <a:schemeClr val="tx1"/>
                          </a:solidFill>
                          <a:effectLst/>
                          <a:latin typeface="Arial" pitchFamily="34" charset="0"/>
                        </a:rPr>
                        <a:t> ArabellaSheraton Hotelmanagement GmbH</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Sheraton (2), Westin (3)</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745</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36</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STEIGENBERGER Hotels AG</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Steigenberger Hotels, InterCity Hotels</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66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12</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37</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dirty="0" smtClean="0">
                          <a:ln>
                            <a:noFill/>
                          </a:ln>
                          <a:solidFill>
                            <a:schemeClr val="tx1"/>
                          </a:solidFill>
                          <a:effectLst/>
                          <a:latin typeface="Arial" pitchFamily="34" charset="0"/>
                        </a:rPr>
                        <a:t>THE RITZ-CARLTON Hotel Company</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The Ritz-Carlton</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400" b="1" i="0" u="none" strike="noStrike" cap="none" normalizeH="0" baseline="0" smtClean="0">
                          <a:ln>
                            <a:noFill/>
                          </a:ln>
                          <a:solidFill>
                            <a:schemeClr val="tx1"/>
                          </a:solidFill>
                          <a:effectLst/>
                          <a:latin typeface="Arial" pitchFamily="34" charset="0"/>
                        </a:rPr>
                        <a:t>55</a:t>
                      </a: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Datumsplatzhalter 3"/>
          <p:cNvSpPr>
            <a:spLocks noGrp="1"/>
          </p:cNvSpPr>
          <p:nvPr>
            <p:ph type="dt" sz="quarter" idx="4294967295"/>
          </p:nvPr>
        </p:nvSpPr>
        <p:spPr/>
        <p:txBody>
          <a:bodyPr/>
          <a:lstStyle/>
          <a:p>
            <a:pPr>
              <a:defRPr/>
            </a:pPr>
            <a:endParaRPr lang="de-DE"/>
          </a:p>
        </p:txBody>
      </p:sp>
      <p:sp>
        <p:nvSpPr>
          <p:cNvPr id="73" name="Fußzeilenplatzhalter 4"/>
          <p:cNvSpPr>
            <a:spLocks noGrp="1"/>
          </p:cNvSpPr>
          <p:nvPr>
            <p:ph type="ftr" sz="quarter" idx="4294967295"/>
          </p:nvPr>
        </p:nvSpPr>
        <p:spPr/>
        <p:txBody>
          <a:bodyPr/>
          <a:lstStyle/>
          <a:p>
            <a:pPr>
              <a:defRPr/>
            </a:pPr>
            <a:r>
              <a:rPr lang="de-DE" smtClean="0"/>
              <a:t>                 </a:t>
            </a:r>
            <a:endParaRPr lang="de-DE"/>
          </a:p>
        </p:txBody>
      </p:sp>
      <p:sp>
        <p:nvSpPr>
          <p:cNvPr id="74" name="Foliennummernplatzhalter 5"/>
          <p:cNvSpPr>
            <a:spLocks noGrp="1"/>
          </p:cNvSpPr>
          <p:nvPr>
            <p:ph type="sldNum" sz="quarter" idx="4294967295"/>
          </p:nvPr>
        </p:nvSpPr>
        <p:spPr/>
        <p:txBody>
          <a:bodyPr/>
          <a:lstStyle/>
          <a:p>
            <a:pPr>
              <a:defRPr/>
            </a:pPr>
            <a:fld id="{6F8DD80D-5154-4B14-8B49-D5C74514FB15}" type="slidenum">
              <a:rPr lang="de-DE"/>
              <a:pPr>
                <a:defRPr/>
              </a:pPr>
              <a:t>22</a:t>
            </a:fld>
            <a:endParaRPr lang="de-DE"/>
          </a:p>
        </p:txBody>
      </p:sp>
      <p:sp>
        <p:nvSpPr>
          <p:cNvPr id="41989" name="Rectangle 2"/>
          <p:cNvSpPr>
            <a:spLocks noGrp="1" noChangeArrowheads="1"/>
          </p:cNvSpPr>
          <p:nvPr>
            <p:ph type="title"/>
          </p:nvPr>
        </p:nvSpPr>
        <p:spPr>
          <a:xfrm>
            <a:off x="228600" y="685800"/>
            <a:ext cx="8591550" cy="533400"/>
          </a:xfrm>
        </p:spPr>
        <p:txBody>
          <a:bodyPr/>
          <a:lstStyle/>
          <a:p>
            <a:pPr eaLnBrk="1" hangingPunct="1"/>
            <a:r>
              <a:rPr lang="de-DE" sz="2800" dirty="0" smtClean="0"/>
              <a:t>Brand </a:t>
            </a:r>
            <a:r>
              <a:rPr lang="de-DE" sz="2800" dirty="0" err="1" smtClean="0"/>
              <a:t>cooperations</a:t>
            </a:r>
            <a:r>
              <a:rPr lang="de-DE" sz="2800" dirty="0" smtClean="0"/>
              <a:t> </a:t>
            </a:r>
          </a:p>
        </p:txBody>
      </p:sp>
      <p:graphicFrame>
        <p:nvGraphicFramePr>
          <p:cNvPr id="711838" name="Group 158"/>
          <p:cNvGraphicFramePr>
            <a:graphicFrameLocks noGrp="1"/>
          </p:cNvGraphicFramePr>
          <p:nvPr>
            <p:ph idx="1"/>
          </p:nvPr>
        </p:nvGraphicFramePr>
        <p:xfrm>
          <a:off x="228600" y="1295400"/>
          <a:ext cx="8658225" cy="5407680"/>
        </p:xfrm>
        <a:graphic>
          <a:graphicData uri="http://schemas.openxmlformats.org/drawingml/2006/table">
            <a:tbl>
              <a:tblPr/>
              <a:tblGrid>
                <a:gridCol w="498475"/>
                <a:gridCol w="4752975"/>
                <a:gridCol w="1511300"/>
                <a:gridCol w="1895475"/>
              </a:tblGrid>
              <a:tr h="404813">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Hotel </a:t>
                      </a:r>
                      <a:r>
                        <a:rPr kumimoji="0" lang="de-DE" sz="2000" b="1" i="0" u="none" strike="noStrike" cap="none" normalizeH="0" baseline="0" dirty="0" err="1" smtClean="0">
                          <a:ln>
                            <a:noFill/>
                          </a:ln>
                          <a:solidFill>
                            <a:schemeClr val="tx1"/>
                          </a:solidFill>
                          <a:effectLst/>
                          <a:latin typeface="Arial" pitchFamily="34" charset="0"/>
                        </a:rPr>
                        <a:t>cooperations</a:t>
                      </a:r>
                      <a:r>
                        <a:rPr kumimoji="0" lang="de-DE" sz="2000" b="1" i="0" u="none" strike="noStrike" cap="none" normalizeH="0" baseline="0" dirty="0" smtClean="0">
                          <a:ln>
                            <a:noFill/>
                          </a:ln>
                          <a:solidFill>
                            <a:schemeClr val="tx1"/>
                          </a:solidFill>
                          <a:effectLst/>
                          <a:latin typeface="Arial" pitchFamily="34" charset="0"/>
                        </a:rPr>
                        <a:t> in Germany (2004)</a:t>
                      </a: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3905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Nr.</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Company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Hotels Germany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Hotels </a:t>
                      </a:r>
                      <a:r>
                        <a:rPr kumimoji="0" lang="de-DE" sz="1800" b="1" i="0" u="none" strike="noStrike" cap="none" normalizeH="0" baseline="0" dirty="0" err="1" smtClean="0">
                          <a:ln>
                            <a:noFill/>
                          </a:ln>
                          <a:solidFill>
                            <a:schemeClr val="tx1"/>
                          </a:solidFill>
                          <a:effectLst/>
                          <a:latin typeface="Arial" pitchFamily="34" charset="0"/>
                        </a:rPr>
                        <a:t>internationally</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17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AKZENT Hotelkooperation GmbH</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58</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BAYERWALD Hotels</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9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DESIGN Hotels</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8</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108</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4</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FAMILOTEL AG</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21</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14</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5</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FLAIR Hotels</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132</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13</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6</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„HOTEL‘S MIT HERZ“ GmbH Hotelkooperation</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36</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7</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EUREGIO BODENSEE e.V. Hotelkooperation</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101</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27</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8</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MINOTEL Deutschland e.V.</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69</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514</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9</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MÜNCHNER HOTEL VERBUND GmbH</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42</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10</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RELAIS DU SILENCE – </a:t>
                      </a:r>
                      <a:r>
                        <a:rPr kumimoji="0" lang="de-DE" sz="1600" b="1" i="0" u="none" strike="noStrike" cap="none" normalizeH="0" baseline="0" dirty="0" err="1" smtClean="0">
                          <a:ln>
                            <a:noFill/>
                          </a:ln>
                          <a:solidFill>
                            <a:schemeClr val="tx1"/>
                          </a:solidFill>
                          <a:effectLst/>
                          <a:latin typeface="Arial" pitchFamily="34" charset="0"/>
                        </a:rPr>
                        <a:t>Silencehotels</a:t>
                      </a:r>
                      <a:r>
                        <a:rPr kumimoji="0" lang="de-DE" sz="1600" b="1" i="0" u="none" strike="noStrike" cap="none" normalizeH="0" baseline="0" dirty="0" smtClean="0">
                          <a:ln>
                            <a:noFill/>
                          </a:ln>
                          <a:solidFill>
                            <a:schemeClr val="tx1"/>
                          </a:solidFill>
                          <a:effectLst/>
                          <a:latin typeface="Arial" pitchFamily="34" charset="0"/>
                        </a:rPr>
                        <a:t> D. </a:t>
                      </a:r>
                      <a:r>
                        <a:rPr kumimoji="0" lang="de-DE" sz="1600" b="1" i="0" u="none" strike="noStrike" cap="none" normalizeH="0" baseline="0" dirty="0" err="1" smtClean="0">
                          <a:ln>
                            <a:noFill/>
                          </a:ln>
                          <a:solidFill>
                            <a:schemeClr val="tx1"/>
                          </a:solidFill>
                          <a:effectLst/>
                          <a:latin typeface="Arial" pitchFamily="34" charset="0"/>
                        </a:rPr>
                        <a:t>GbR</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37</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229</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11</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RINGHOTELS e.V.</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155</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Datumsplatzhalter 3"/>
          <p:cNvSpPr>
            <a:spLocks noGrp="1"/>
          </p:cNvSpPr>
          <p:nvPr>
            <p:ph type="dt" sz="quarter" idx="4294967295"/>
          </p:nvPr>
        </p:nvSpPr>
        <p:spPr/>
        <p:txBody>
          <a:bodyPr/>
          <a:lstStyle/>
          <a:p>
            <a:pPr>
              <a:defRPr/>
            </a:pPr>
            <a:endParaRPr lang="de-DE"/>
          </a:p>
        </p:txBody>
      </p:sp>
      <p:sp>
        <p:nvSpPr>
          <p:cNvPr id="63" name="Fußzeilenplatzhalter 4"/>
          <p:cNvSpPr>
            <a:spLocks noGrp="1"/>
          </p:cNvSpPr>
          <p:nvPr>
            <p:ph type="ftr" sz="quarter" idx="4294967295"/>
          </p:nvPr>
        </p:nvSpPr>
        <p:spPr/>
        <p:txBody>
          <a:bodyPr/>
          <a:lstStyle/>
          <a:p>
            <a:pPr>
              <a:defRPr/>
            </a:pPr>
            <a:r>
              <a:rPr lang="de-DE" smtClean="0"/>
              <a:t>                 </a:t>
            </a:r>
            <a:endParaRPr lang="de-DE"/>
          </a:p>
        </p:txBody>
      </p:sp>
      <p:sp>
        <p:nvSpPr>
          <p:cNvPr id="64" name="Foliennummernplatzhalter 5"/>
          <p:cNvSpPr>
            <a:spLocks noGrp="1"/>
          </p:cNvSpPr>
          <p:nvPr>
            <p:ph type="sldNum" sz="quarter" idx="4294967295"/>
          </p:nvPr>
        </p:nvSpPr>
        <p:spPr/>
        <p:txBody>
          <a:bodyPr/>
          <a:lstStyle/>
          <a:p>
            <a:pPr>
              <a:defRPr/>
            </a:pPr>
            <a:fld id="{983D69F5-CC67-409C-8CCE-01A344CAD627}" type="slidenum">
              <a:rPr lang="de-DE"/>
              <a:pPr>
                <a:defRPr/>
              </a:pPr>
              <a:t>23</a:t>
            </a:fld>
            <a:endParaRPr lang="de-DE"/>
          </a:p>
        </p:txBody>
      </p:sp>
      <p:sp>
        <p:nvSpPr>
          <p:cNvPr id="43013" name="Rectangle 2"/>
          <p:cNvSpPr>
            <a:spLocks noGrp="1" noChangeArrowheads="1"/>
          </p:cNvSpPr>
          <p:nvPr>
            <p:ph type="title"/>
          </p:nvPr>
        </p:nvSpPr>
        <p:spPr>
          <a:xfrm>
            <a:off x="228600" y="685800"/>
            <a:ext cx="8591550" cy="533400"/>
          </a:xfrm>
        </p:spPr>
        <p:txBody>
          <a:bodyPr/>
          <a:lstStyle/>
          <a:p>
            <a:pPr eaLnBrk="1" hangingPunct="1"/>
            <a:endParaRPr lang="de-DE" sz="2800" dirty="0" smtClean="0"/>
          </a:p>
        </p:txBody>
      </p:sp>
      <p:graphicFrame>
        <p:nvGraphicFramePr>
          <p:cNvPr id="713830" name="Group 102"/>
          <p:cNvGraphicFramePr>
            <a:graphicFrameLocks noGrp="1"/>
          </p:cNvGraphicFramePr>
          <p:nvPr>
            <p:ph idx="1"/>
          </p:nvPr>
        </p:nvGraphicFramePr>
        <p:xfrm>
          <a:off x="228600" y="1295400"/>
          <a:ext cx="8445500" cy="4740240"/>
        </p:xfrm>
        <a:graphic>
          <a:graphicData uri="http://schemas.openxmlformats.org/drawingml/2006/table">
            <a:tbl>
              <a:tblPr/>
              <a:tblGrid>
                <a:gridCol w="501650"/>
                <a:gridCol w="4537075"/>
                <a:gridCol w="1511300"/>
                <a:gridCol w="1895475"/>
              </a:tblGrid>
              <a:tr h="333375">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20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358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Nr.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12</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ROMANTIK Hotels &amp; Restaurants GmbH &amp; Co. KG</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88</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99</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13</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SMALL LUXURY Hotels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the</a:t>
                      </a:r>
                      <a:r>
                        <a:rPr kumimoji="0" lang="de-DE" sz="1600" b="1" i="0" u="none" strike="noStrike" cap="none" normalizeH="0" baseline="0" dirty="0" smtClean="0">
                          <a:ln>
                            <a:noFill/>
                          </a:ln>
                          <a:solidFill>
                            <a:schemeClr val="tx1"/>
                          </a:solidFill>
                          <a:effectLst/>
                          <a:latin typeface="Arial" pitchFamily="34" charset="0"/>
                        </a:rPr>
                        <a:t> World Ltd.</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305</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14</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SRS Hotels </a:t>
                      </a:r>
                      <a:r>
                        <a:rPr kumimoji="0" lang="de-DE" sz="1600" b="1" i="0" u="none" strike="noStrike" cap="none" normalizeH="0" baseline="0" dirty="0" err="1" smtClean="0">
                          <a:ln>
                            <a:noFill/>
                          </a:ln>
                          <a:solidFill>
                            <a:schemeClr val="tx1"/>
                          </a:solidFill>
                          <a:effectLst/>
                          <a:latin typeface="Arial" pitchFamily="34" charset="0"/>
                        </a:rPr>
                        <a:t>Steigenberger</a:t>
                      </a:r>
                      <a:r>
                        <a:rPr kumimoji="0" lang="de-DE" sz="1600" b="1" i="0" u="none" strike="noStrike" cap="none" normalizeH="0" baseline="0" dirty="0" smtClean="0">
                          <a:ln>
                            <a:noFill/>
                          </a:ln>
                          <a:solidFill>
                            <a:schemeClr val="tx1"/>
                          </a:solidFill>
                          <a:effectLst/>
                          <a:latin typeface="Arial" pitchFamily="34" charset="0"/>
                        </a:rPr>
                        <a:t> Reservation Service GmbH &amp; Co. KG</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106</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350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15</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SUPRANATIONAL Hotels</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k.A.</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750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16</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The LEADING Hotels </a:t>
                      </a:r>
                      <a:r>
                        <a:rPr kumimoji="0" lang="de-DE" sz="1600" b="1" i="0" u="none" strike="noStrike" cap="none" normalizeH="0" baseline="0" dirty="0" err="1" smtClean="0">
                          <a:ln>
                            <a:noFill/>
                          </a:ln>
                          <a:solidFill>
                            <a:schemeClr val="tx1"/>
                          </a:solidFill>
                          <a:effectLst/>
                          <a:latin typeface="Arial" pitchFamily="34" charset="0"/>
                        </a:rPr>
                        <a:t>of</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the</a:t>
                      </a:r>
                      <a:r>
                        <a:rPr kumimoji="0" lang="de-DE" sz="1600" b="1" i="0" u="none" strike="noStrike" cap="none" normalizeH="0" baseline="0" dirty="0" smtClean="0">
                          <a:ln>
                            <a:noFill/>
                          </a:ln>
                          <a:solidFill>
                            <a:schemeClr val="tx1"/>
                          </a:solidFill>
                          <a:effectLst/>
                          <a:latin typeface="Arial" pitchFamily="34" charset="0"/>
                        </a:rPr>
                        <a:t> World Ltd.</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25</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390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17</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THEATER-Hotels Deutschland e.V.</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8</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18</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TOP INTERNATIONAL Hotels GmbH</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90</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60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19</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VIABONO GmbH</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230</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20</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WELLNESS-Hotels Deutschland GmbH</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43</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0</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DFA1627-4E60-4EA4-9CB9-E38E606C6768}" type="slidenum">
              <a:rPr lang="de-DE"/>
              <a:pPr>
                <a:defRPr/>
              </a:pPr>
              <a:t>24</a:t>
            </a:fld>
            <a:endParaRPr lang="de-DE"/>
          </a:p>
        </p:txBody>
      </p:sp>
      <p:sp>
        <p:nvSpPr>
          <p:cNvPr id="44037" name="Rectangle 2"/>
          <p:cNvSpPr>
            <a:spLocks noGrp="1" noChangeArrowheads="1"/>
          </p:cNvSpPr>
          <p:nvPr>
            <p:ph type="title"/>
          </p:nvPr>
        </p:nvSpPr>
        <p:spPr>
          <a:xfrm>
            <a:off x="228600" y="685800"/>
            <a:ext cx="8015288" cy="533400"/>
          </a:xfrm>
        </p:spPr>
        <p:txBody>
          <a:bodyPr/>
          <a:lstStyle/>
          <a:p>
            <a:pPr eaLnBrk="1" hangingPunct="1"/>
            <a:r>
              <a:rPr lang="de-DE" sz="2800" dirty="0" smtClean="0"/>
              <a:t>Forms </a:t>
            </a:r>
            <a:r>
              <a:rPr lang="de-DE" sz="2800" dirty="0" err="1" smtClean="0"/>
              <a:t>of</a:t>
            </a:r>
            <a:r>
              <a:rPr lang="de-DE" sz="2800" dirty="0" smtClean="0"/>
              <a:t> </a:t>
            </a:r>
            <a:r>
              <a:rPr lang="de-DE" sz="2800" dirty="0" err="1" smtClean="0"/>
              <a:t>segmentation</a:t>
            </a:r>
            <a:r>
              <a:rPr lang="de-DE" sz="2800" dirty="0" smtClean="0"/>
              <a:t> </a:t>
            </a:r>
            <a:r>
              <a:rPr lang="de-DE" sz="2800" dirty="0" err="1" smtClean="0"/>
              <a:t>of</a:t>
            </a:r>
            <a:r>
              <a:rPr lang="de-DE" sz="2800" dirty="0" smtClean="0"/>
              <a:t> </a:t>
            </a:r>
            <a:r>
              <a:rPr lang="de-DE" sz="2800" dirty="0" err="1" smtClean="0"/>
              <a:t>hotels</a:t>
            </a:r>
            <a:endParaRPr lang="de-DE" sz="2800" dirty="0" smtClean="0"/>
          </a:p>
        </p:txBody>
      </p:sp>
      <p:sp>
        <p:nvSpPr>
          <p:cNvPr id="44038" name="Rectangle 3"/>
          <p:cNvSpPr>
            <a:spLocks noGrp="1" noChangeArrowheads="1"/>
          </p:cNvSpPr>
          <p:nvPr>
            <p:ph type="body" idx="1"/>
          </p:nvPr>
        </p:nvSpPr>
        <p:spPr>
          <a:xfrm>
            <a:off x="228600" y="1295400"/>
            <a:ext cx="8686800" cy="5373688"/>
          </a:xfrm>
        </p:spPr>
        <p:txBody>
          <a:bodyPr/>
          <a:lstStyle/>
          <a:p>
            <a:pPr eaLnBrk="1" hangingPunct="1"/>
            <a:r>
              <a:rPr lang="de-DE" sz="1800" smtClean="0"/>
              <a:t>Completeness of services offered</a:t>
            </a:r>
          </a:p>
          <a:p>
            <a:pPr lvl="1" eaLnBrk="1" hangingPunct="1"/>
            <a:r>
              <a:rPr lang="de-DE" sz="1600" smtClean="0"/>
              <a:t>Hotel, Hotel Garni, Full hotel</a:t>
            </a:r>
          </a:p>
          <a:p>
            <a:pPr eaLnBrk="1" hangingPunct="1"/>
            <a:r>
              <a:rPr lang="de-DE" sz="1800" smtClean="0"/>
              <a:t>Location</a:t>
            </a:r>
          </a:p>
          <a:p>
            <a:pPr lvl="1" eaLnBrk="1" hangingPunct="1"/>
            <a:r>
              <a:rPr lang="de-DE" sz="1600" smtClean="0"/>
              <a:t>City, Resort etc.</a:t>
            </a:r>
          </a:p>
          <a:p>
            <a:pPr eaLnBrk="1" hangingPunct="1"/>
            <a:r>
              <a:rPr lang="de-DE" sz="1800" smtClean="0"/>
              <a:t>Connection to transport infrastructure</a:t>
            </a:r>
          </a:p>
          <a:p>
            <a:pPr lvl="1" eaLnBrk="1" hangingPunct="1"/>
            <a:r>
              <a:rPr lang="de-DE" sz="1600" smtClean="0"/>
              <a:t>Motel, Airport hotel</a:t>
            </a:r>
          </a:p>
          <a:p>
            <a:pPr eaLnBrk="1" hangingPunct="1"/>
            <a:r>
              <a:rPr lang="de-DE" sz="1800" smtClean="0"/>
              <a:t>Quality</a:t>
            </a:r>
          </a:p>
          <a:p>
            <a:pPr lvl="1" eaLnBrk="1" hangingPunct="1"/>
            <a:r>
              <a:rPr lang="de-DE" sz="1600" smtClean="0"/>
              <a:t>Star rated, other categories </a:t>
            </a:r>
          </a:p>
          <a:p>
            <a:pPr eaLnBrk="1" hangingPunct="1"/>
            <a:r>
              <a:rPr lang="de-DE" sz="1800" smtClean="0"/>
              <a:t>Duration of stay</a:t>
            </a:r>
          </a:p>
          <a:p>
            <a:pPr lvl="1" eaLnBrk="1" hangingPunct="1"/>
            <a:r>
              <a:rPr lang="de-DE" sz="1600" smtClean="0"/>
              <a:t>Hours, days, weeks, seasons</a:t>
            </a:r>
          </a:p>
          <a:p>
            <a:pPr eaLnBrk="1" hangingPunct="1"/>
            <a:r>
              <a:rPr lang="de-DE" sz="1800" smtClean="0"/>
              <a:t>Legal form of company</a:t>
            </a:r>
          </a:p>
          <a:p>
            <a:pPr lvl="1" eaLnBrk="1" hangingPunct="1"/>
            <a:r>
              <a:rPr lang="de-DE" sz="1600" smtClean="0"/>
              <a:t>Single company, Limited, etc.</a:t>
            </a:r>
          </a:p>
          <a:p>
            <a:pPr eaLnBrk="1" hangingPunct="1"/>
            <a:r>
              <a:rPr lang="de-DE" sz="1800" smtClean="0"/>
              <a:t>Size of company</a:t>
            </a:r>
          </a:p>
          <a:p>
            <a:pPr lvl="1" eaLnBrk="1" hangingPunct="1"/>
            <a:r>
              <a:rPr lang="de-DE" sz="1600" smtClean="0"/>
              <a:t>Individual hotel, family hotel, chain hotel, major hotel</a:t>
            </a:r>
          </a:p>
          <a:p>
            <a:pPr eaLnBrk="1" hangingPunct="1"/>
            <a:r>
              <a:rPr lang="de-DE" sz="1800" smtClean="0"/>
              <a:t>Profit orientation</a:t>
            </a:r>
          </a:p>
          <a:p>
            <a:pPr lvl="1" eaLnBrk="1" hangingPunct="1"/>
            <a:r>
              <a:rPr lang="de-DE" sz="1600" smtClean="0"/>
              <a:t>Profit-orientated, non-profit-orientated, communal, social institution, learning hotel, minor part of company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F0B9DFC-138E-4AA8-A4FA-6F8F181F2BFD}" type="slidenum">
              <a:rPr lang="de-DE"/>
              <a:pPr>
                <a:defRPr/>
              </a:pPr>
              <a:t>25</a:t>
            </a:fld>
            <a:endParaRPr lang="de-DE"/>
          </a:p>
        </p:txBody>
      </p:sp>
      <p:sp>
        <p:nvSpPr>
          <p:cNvPr id="45061" name="Rectangle 2"/>
          <p:cNvSpPr>
            <a:spLocks noGrp="1" noChangeArrowheads="1"/>
          </p:cNvSpPr>
          <p:nvPr>
            <p:ph type="title"/>
          </p:nvPr>
        </p:nvSpPr>
        <p:spPr>
          <a:xfrm>
            <a:off x="228600" y="685800"/>
            <a:ext cx="8591550" cy="533400"/>
          </a:xfrm>
        </p:spPr>
        <p:txBody>
          <a:bodyPr/>
          <a:lstStyle/>
          <a:p>
            <a:pPr eaLnBrk="1" hangingPunct="1"/>
            <a:r>
              <a:rPr lang="de-DE" sz="2800" dirty="0" smtClean="0"/>
              <a:t>Different </a:t>
            </a:r>
            <a:r>
              <a:rPr lang="de-DE" sz="2800" dirty="0" err="1" smtClean="0"/>
              <a:t>types</a:t>
            </a:r>
            <a:r>
              <a:rPr lang="de-DE" sz="2800" dirty="0" smtClean="0"/>
              <a:t> </a:t>
            </a:r>
            <a:r>
              <a:rPr lang="de-DE" sz="2800" dirty="0" err="1" smtClean="0"/>
              <a:t>of</a:t>
            </a:r>
            <a:r>
              <a:rPr lang="de-DE" sz="2800" dirty="0" smtClean="0"/>
              <a:t> </a:t>
            </a:r>
            <a:r>
              <a:rPr lang="de-DE" sz="2800" dirty="0" err="1" smtClean="0"/>
              <a:t>accomodation</a:t>
            </a:r>
            <a:endParaRPr lang="de-DE" sz="2800" dirty="0" smtClean="0"/>
          </a:p>
        </p:txBody>
      </p:sp>
      <p:sp>
        <p:nvSpPr>
          <p:cNvPr id="45062" name="Rectangle 3"/>
          <p:cNvSpPr>
            <a:spLocks noGrp="1" noChangeArrowheads="1"/>
          </p:cNvSpPr>
          <p:nvPr>
            <p:ph type="body" idx="1"/>
          </p:nvPr>
        </p:nvSpPr>
        <p:spPr>
          <a:xfrm>
            <a:off x="228600" y="1295400"/>
            <a:ext cx="8686800" cy="5157788"/>
          </a:xfrm>
        </p:spPr>
        <p:txBody>
          <a:bodyPr/>
          <a:lstStyle/>
          <a:p>
            <a:pPr eaLnBrk="1" hangingPunct="1"/>
            <a:r>
              <a:rPr lang="de-DE" sz="1800" smtClean="0"/>
              <a:t>Class L – Luxury hotels</a:t>
            </a:r>
          </a:p>
          <a:p>
            <a:pPr lvl="1" eaLnBrk="1" hangingPunct="1"/>
            <a:r>
              <a:rPr lang="de-DE" sz="1800" smtClean="0"/>
              <a:t>Hotel, Congress hotel, All-Suite-Hotel</a:t>
            </a:r>
          </a:p>
          <a:p>
            <a:pPr lvl="1" eaLnBrk="1" hangingPunct="1"/>
            <a:r>
              <a:rPr lang="de-DE" sz="1800" smtClean="0"/>
              <a:t>Accomodation, breakfast, food and beverages offered  </a:t>
            </a:r>
          </a:p>
          <a:p>
            <a:pPr lvl="1" eaLnBrk="1" hangingPunct="1"/>
            <a:r>
              <a:rPr lang="de-DE" sz="1800" smtClean="0"/>
              <a:t>International Standard, luxurious, modern</a:t>
            </a:r>
          </a:p>
          <a:p>
            <a:pPr lvl="1" eaLnBrk="1" hangingPunct="1"/>
            <a:r>
              <a:rPr lang="de-DE" sz="1800" smtClean="0"/>
              <a:t>Greetings of guests in front of the house </a:t>
            </a:r>
          </a:p>
          <a:p>
            <a:pPr lvl="1" eaLnBrk="1" hangingPunct="1"/>
            <a:r>
              <a:rPr lang="de-DE" sz="1800" smtClean="0"/>
              <a:t>High level of technical and personal services</a:t>
            </a:r>
          </a:p>
          <a:p>
            <a:pPr lvl="1" eaLnBrk="1" hangingPunct="1"/>
            <a:r>
              <a:rPr lang="de-DE" sz="1800" smtClean="0"/>
              <a:t>Meeting point, modern communication equipment</a:t>
            </a:r>
          </a:p>
          <a:p>
            <a:pPr lvl="1" eaLnBrk="1" hangingPunct="1"/>
            <a:r>
              <a:rPr lang="de-DE" sz="1800" smtClean="0"/>
              <a:t>Outside Germany often big shopping center included </a:t>
            </a:r>
          </a:p>
          <a:p>
            <a:pPr lvl="1" eaLnBrk="1" hangingPunct="1"/>
            <a:r>
              <a:rPr lang="de-DE" sz="1800" smtClean="0"/>
              <a:t>Price high</a:t>
            </a:r>
          </a:p>
          <a:p>
            <a:pPr eaLnBrk="1" hangingPunct="1"/>
            <a:r>
              <a:rPr lang="de-DE" sz="1800" smtClean="0"/>
              <a:t>Class 1 – First Class Hotel – Convention hotel</a:t>
            </a:r>
          </a:p>
          <a:p>
            <a:pPr lvl="1" eaLnBrk="1" hangingPunct="1"/>
            <a:r>
              <a:rPr lang="de-DE" sz="1800" smtClean="0"/>
              <a:t>Accomodation, breakfast, food and beverages offered  </a:t>
            </a:r>
          </a:p>
          <a:p>
            <a:pPr lvl="1" eaLnBrk="1" hangingPunct="1"/>
            <a:r>
              <a:rPr lang="de-DE" sz="1800" smtClean="0"/>
              <a:t>High Standard of comfort </a:t>
            </a:r>
          </a:p>
          <a:p>
            <a:pPr lvl="1" eaLnBrk="1" hangingPunct="1"/>
            <a:r>
              <a:rPr lang="de-DE" sz="1800" smtClean="0"/>
              <a:t>Good level of technical and personal services</a:t>
            </a:r>
          </a:p>
          <a:p>
            <a:pPr lvl="1" eaLnBrk="1" hangingPunct="1"/>
            <a:r>
              <a:rPr lang="de-DE" sz="1800" smtClean="0"/>
              <a:t>Price medium to high</a:t>
            </a:r>
          </a:p>
          <a:p>
            <a:pPr lvl="1" eaLnBrk="1" hangingPunct="1"/>
            <a:r>
              <a:rPr lang="de-DE" sz="1800" smtClean="0"/>
              <a:t>Mostly large number of beds, chain hotels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2B4F86F-95CC-43FB-A892-0ED684A2054C}" type="slidenum">
              <a:rPr lang="de-DE"/>
              <a:pPr>
                <a:defRPr/>
              </a:pPr>
              <a:t>26</a:t>
            </a:fld>
            <a:endParaRPr lang="de-DE"/>
          </a:p>
        </p:txBody>
      </p:sp>
      <p:sp>
        <p:nvSpPr>
          <p:cNvPr id="46085" name="Rectangle 2"/>
          <p:cNvSpPr>
            <a:spLocks noGrp="1" noChangeArrowheads="1"/>
          </p:cNvSpPr>
          <p:nvPr>
            <p:ph type="title"/>
          </p:nvPr>
        </p:nvSpPr>
        <p:spPr>
          <a:xfrm>
            <a:off x="228600" y="685800"/>
            <a:ext cx="8520113" cy="533400"/>
          </a:xfrm>
        </p:spPr>
        <p:txBody>
          <a:bodyPr/>
          <a:lstStyle/>
          <a:p>
            <a:pPr eaLnBrk="1" hangingPunct="1"/>
            <a:endParaRPr lang="de-DE" sz="2800" dirty="0" smtClean="0"/>
          </a:p>
        </p:txBody>
      </p:sp>
      <p:sp>
        <p:nvSpPr>
          <p:cNvPr id="46086" name="Rectangle 3"/>
          <p:cNvSpPr>
            <a:spLocks noGrp="1" noChangeArrowheads="1"/>
          </p:cNvSpPr>
          <p:nvPr>
            <p:ph type="body" idx="1"/>
          </p:nvPr>
        </p:nvSpPr>
        <p:spPr/>
        <p:txBody>
          <a:bodyPr/>
          <a:lstStyle/>
          <a:p>
            <a:pPr eaLnBrk="1" hangingPunct="1"/>
            <a:r>
              <a:rPr lang="de-DE" sz="1800" smtClean="0"/>
              <a:t>Class 2 – Middle class hotel, Aparthotel</a:t>
            </a:r>
          </a:p>
          <a:p>
            <a:pPr lvl="1" eaLnBrk="1" hangingPunct="1"/>
            <a:r>
              <a:rPr lang="de-DE" sz="1800" smtClean="0"/>
              <a:t>Accomodation, breakfast, food and beverages offered  </a:t>
            </a:r>
          </a:p>
          <a:p>
            <a:pPr lvl="1" eaLnBrk="1" hangingPunct="1"/>
            <a:r>
              <a:rPr lang="de-DE" sz="1800" smtClean="0"/>
              <a:t>Practical, solid level of basic services</a:t>
            </a:r>
          </a:p>
          <a:p>
            <a:pPr lvl="1" eaLnBrk="1" hangingPunct="1"/>
            <a:r>
              <a:rPr lang="de-DE" sz="1800" smtClean="0"/>
              <a:t>Price medium</a:t>
            </a:r>
          </a:p>
          <a:p>
            <a:pPr lvl="1" eaLnBrk="1" hangingPunct="1"/>
            <a:endParaRPr lang="de-DE" sz="1800" smtClean="0"/>
          </a:p>
          <a:p>
            <a:pPr eaLnBrk="1" hangingPunct="1"/>
            <a:r>
              <a:rPr lang="de-DE" sz="1800" smtClean="0"/>
              <a:t>Class 3 – Hotel Garni</a:t>
            </a:r>
          </a:p>
          <a:p>
            <a:pPr lvl="1" eaLnBrk="1" hangingPunct="1"/>
            <a:r>
              <a:rPr lang="de-DE" sz="1800" smtClean="0"/>
              <a:t>Accomodation and breakfast, only some food and beverages only for guests</a:t>
            </a:r>
          </a:p>
          <a:p>
            <a:pPr lvl="1" eaLnBrk="1" hangingPunct="1"/>
            <a:r>
              <a:rPr lang="de-DE" sz="1800" smtClean="0"/>
              <a:t>Little city hotels, not much staff, often family run</a:t>
            </a:r>
          </a:p>
          <a:p>
            <a:pPr lvl="1" eaLnBrk="1" hangingPunct="1"/>
            <a:r>
              <a:rPr lang="de-DE" sz="1800" smtClean="0"/>
              <a:t>Price lower medium</a:t>
            </a:r>
          </a:p>
          <a:p>
            <a:pPr lvl="1" eaLnBrk="1" hangingPunct="1">
              <a:buFontTx/>
              <a:buNone/>
            </a:pPr>
            <a:endParaRPr lang="de-DE" sz="1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79C07EDF-B6FC-4F85-B0AB-0FA8112DDC30}" type="slidenum">
              <a:rPr lang="de-DE"/>
              <a:pPr>
                <a:defRPr/>
              </a:pPr>
              <a:t>27</a:t>
            </a:fld>
            <a:endParaRPr lang="de-DE"/>
          </a:p>
        </p:txBody>
      </p:sp>
      <p:sp>
        <p:nvSpPr>
          <p:cNvPr id="47109" name="Rectangle 2"/>
          <p:cNvSpPr>
            <a:spLocks noGrp="1" noChangeArrowheads="1"/>
          </p:cNvSpPr>
          <p:nvPr>
            <p:ph type="title"/>
          </p:nvPr>
        </p:nvSpPr>
        <p:spPr>
          <a:xfrm>
            <a:off x="228600" y="685800"/>
            <a:ext cx="8664575" cy="533400"/>
          </a:xfrm>
        </p:spPr>
        <p:txBody>
          <a:bodyPr/>
          <a:lstStyle/>
          <a:p>
            <a:pPr eaLnBrk="1" hangingPunct="1"/>
            <a:endParaRPr lang="de-DE" sz="2800" dirty="0" smtClean="0"/>
          </a:p>
        </p:txBody>
      </p:sp>
      <p:sp>
        <p:nvSpPr>
          <p:cNvPr id="47110" name="Rectangle 3"/>
          <p:cNvSpPr>
            <a:spLocks noGrp="1" noChangeArrowheads="1"/>
          </p:cNvSpPr>
          <p:nvPr>
            <p:ph type="body" idx="1"/>
          </p:nvPr>
        </p:nvSpPr>
        <p:spPr>
          <a:xfrm>
            <a:off x="228600" y="1295400"/>
            <a:ext cx="8686800" cy="5157788"/>
          </a:xfrm>
        </p:spPr>
        <p:txBody>
          <a:bodyPr/>
          <a:lstStyle/>
          <a:p>
            <a:pPr eaLnBrk="1" hangingPunct="1"/>
            <a:r>
              <a:rPr lang="de-DE" sz="1800" smtClean="0"/>
              <a:t>Class 4 – Pensions, Hotel pensions</a:t>
            </a:r>
          </a:p>
          <a:p>
            <a:pPr lvl="1" eaLnBrk="1" hangingPunct="1"/>
            <a:r>
              <a:rPr lang="de-DE" sz="1800" smtClean="0"/>
              <a:t>Accomodation and breakfast for longer stay guests, fixed menu food at specific times </a:t>
            </a:r>
          </a:p>
          <a:p>
            <a:pPr lvl="1" eaLnBrk="1" hangingPunct="1"/>
            <a:r>
              <a:rPr lang="de-DE" sz="1800" smtClean="0"/>
              <a:t>Simple, no special comfort, often close to spa institutions</a:t>
            </a:r>
          </a:p>
          <a:p>
            <a:pPr lvl="1" eaLnBrk="1" hangingPunct="1"/>
            <a:r>
              <a:rPr lang="de-DE" sz="1800" smtClean="0"/>
              <a:t>Without special services</a:t>
            </a:r>
          </a:p>
          <a:p>
            <a:pPr lvl="1" eaLnBrk="1" hangingPunct="1"/>
            <a:r>
              <a:rPr lang="de-DE" sz="1800" smtClean="0"/>
              <a:t>Prices dependent on length of stay   </a:t>
            </a:r>
          </a:p>
          <a:p>
            <a:pPr eaLnBrk="1" hangingPunct="1"/>
            <a:r>
              <a:rPr lang="de-DE" sz="1800" smtClean="0"/>
              <a:t>Class 5 – Rural hotel „Gasthof“</a:t>
            </a:r>
          </a:p>
          <a:p>
            <a:pPr lvl="1" eaLnBrk="1" hangingPunct="1"/>
            <a:r>
              <a:rPr lang="de-DE" sz="1800" smtClean="0"/>
              <a:t>Mainly restaurant, few beds mainly for restaurant guests</a:t>
            </a:r>
          </a:p>
          <a:p>
            <a:pPr lvl="1" eaLnBrk="1" hangingPunct="1"/>
            <a:r>
              <a:rPr lang="de-DE" sz="1800" smtClean="0"/>
              <a:t>Simple, rural, no special comfort</a:t>
            </a:r>
          </a:p>
          <a:p>
            <a:pPr lvl="1" eaLnBrk="1" hangingPunct="1"/>
            <a:r>
              <a:rPr lang="de-DE" sz="1800" smtClean="0"/>
              <a:t>Often family run with own butcher or fish farm </a:t>
            </a:r>
          </a:p>
          <a:p>
            <a:pPr lvl="1" eaLnBrk="1" hangingPunct="1"/>
            <a:r>
              <a:rPr lang="de-DE" sz="1800" smtClean="0"/>
              <a:t>Price low, except Star-restaurant places </a:t>
            </a:r>
          </a:p>
          <a:p>
            <a:pPr eaLnBrk="1" hangingPunct="1"/>
            <a:r>
              <a:rPr lang="de-DE" sz="1800" smtClean="0"/>
              <a:t>Others </a:t>
            </a:r>
          </a:p>
          <a:p>
            <a:pPr lvl="1" eaLnBrk="1" hangingPunct="1"/>
            <a:r>
              <a:rPr lang="de-DE" sz="1800" smtClean="0"/>
              <a:t>Motels, Resorts, Highway hotels, holiday homes etc.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CC050FD-0731-4E2D-89C1-4778FE6CC95E}" type="slidenum">
              <a:rPr lang="de-DE"/>
              <a:pPr>
                <a:defRPr/>
              </a:pPr>
              <a:t>28</a:t>
            </a:fld>
            <a:endParaRPr lang="de-DE"/>
          </a:p>
        </p:txBody>
      </p:sp>
      <p:sp>
        <p:nvSpPr>
          <p:cNvPr id="48133" name="Rectangle 2"/>
          <p:cNvSpPr>
            <a:spLocks noGrp="1" noChangeArrowheads="1"/>
          </p:cNvSpPr>
          <p:nvPr>
            <p:ph type="title"/>
          </p:nvPr>
        </p:nvSpPr>
        <p:spPr>
          <a:xfrm>
            <a:off x="228600" y="685800"/>
            <a:ext cx="7799388" cy="533400"/>
          </a:xfrm>
        </p:spPr>
        <p:txBody>
          <a:bodyPr/>
          <a:lstStyle/>
          <a:p>
            <a:pPr eaLnBrk="1" hangingPunct="1"/>
            <a:r>
              <a:rPr lang="de-DE" sz="2800" smtClean="0"/>
              <a:t>1.10 DeHoGa German Hotel Association</a:t>
            </a:r>
          </a:p>
        </p:txBody>
      </p:sp>
      <p:sp>
        <p:nvSpPr>
          <p:cNvPr id="48134" name="Rectangle 3"/>
          <p:cNvSpPr>
            <a:spLocks noGrp="1" noChangeArrowheads="1"/>
          </p:cNvSpPr>
          <p:nvPr>
            <p:ph type="body" idx="1"/>
          </p:nvPr>
        </p:nvSpPr>
        <p:spPr/>
        <p:txBody>
          <a:bodyPr/>
          <a:lstStyle/>
          <a:p>
            <a:pPr eaLnBrk="1" hangingPunct="1"/>
            <a:r>
              <a:rPr lang="de-DE" sz="1800" smtClean="0"/>
              <a:t>DeHoGa Association = Deutscher Hotel- und Gaststättenverband </a:t>
            </a:r>
          </a:p>
          <a:p>
            <a:pPr eaLnBrk="1" hangingPunct="1"/>
            <a:r>
              <a:rPr lang="de-DE" sz="1800" smtClean="0"/>
              <a:t>17 Provincial associations (HoGa‘s)</a:t>
            </a:r>
          </a:p>
          <a:p>
            <a:pPr eaLnBrk="1" hangingPunct="1"/>
            <a:r>
              <a:rPr lang="de-DE" sz="1800" smtClean="0"/>
              <a:t>3 special associations </a:t>
            </a:r>
          </a:p>
          <a:p>
            <a:pPr lvl="1" eaLnBrk="1" hangingPunct="1"/>
            <a:r>
              <a:rPr lang="de-DE" sz="1800" smtClean="0"/>
              <a:t>IHA-Hotelverband Deutschland</a:t>
            </a:r>
          </a:p>
          <a:p>
            <a:pPr lvl="1" eaLnBrk="1" hangingPunct="1"/>
            <a:r>
              <a:rPr lang="de-DE" sz="1800" smtClean="0"/>
              <a:t>UNIPAS-Union der Pächter von Autobahn-Service-Betrieben</a:t>
            </a:r>
          </a:p>
          <a:p>
            <a:pPr lvl="1" eaLnBrk="1" hangingPunct="1"/>
            <a:r>
              <a:rPr lang="de-DE" sz="1800" smtClean="0"/>
              <a:t>VIC-Verband der Internationalen Caterer in Deutschland</a:t>
            </a:r>
          </a:p>
          <a:p>
            <a:pPr eaLnBrk="1" hangingPunct="1"/>
            <a:r>
              <a:rPr lang="de-DE" sz="1800" smtClean="0"/>
              <a:t>4 special departments</a:t>
            </a:r>
          </a:p>
          <a:p>
            <a:pPr lvl="1" eaLnBrk="1" hangingPunct="1"/>
            <a:r>
              <a:rPr lang="de-DE" sz="1800" smtClean="0"/>
              <a:t>Systemgastronomie</a:t>
            </a:r>
          </a:p>
          <a:p>
            <a:pPr lvl="1" eaLnBrk="1" hangingPunct="1"/>
            <a:r>
              <a:rPr lang="de-DE" sz="1800" smtClean="0"/>
              <a:t>Gemeinschaftsgastronomie</a:t>
            </a:r>
          </a:p>
          <a:p>
            <a:pPr lvl="1" eaLnBrk="1" hangingPunct="1"/>
            <a:r>
              <a:rPr lang="de-DE" sz="1800" smtClean="0"/>
              <a:t>Bahnhofsgastronomie</a:t>
            </a:r>
          </a:p>
          <a:p>
            <a:pPr lvl="1" eaLnBrk="1" hangingPunct="1"/>
            <a:r>
              <a:rPr lang="de-DE" sz="1800" smtClean="0"/>
              <a:t>Diskotheken </a:t>
            </a:r>
          </a:p>
          <a:p>
            <a:pPr eaLnBrk="1" hangingPunct="1"/>
            <a:r>
              <a:rPr lang="de-DE" sz="1800" smtClean="0"/>
              <a:t>80.000 members in Germany</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Datumsplatzhalter 3"/>
          <p:cNvSpPr>
            <a:spLocks noGrp="1"/>
          </p:cNvSpPr>
          <p:nvPr>
            <p:ph type="dt" sz="quarter" idx="4294967295"/>
          </p:nvPr>
        </p:nvSpPr>
        <p:spPr/>
        <p:txBody>
          <a:bodyPr/>
          <a:lstStyle/>
          <a:p>
            <a:pPr>
              <a:defRPr/>
            </a:pPr>
            <a:endParaRPr lang="de-DE"/>
          </a:p>
        </p:txBody>
      </p:sp>
      <p:sp>
        <p:nvSpPr>
          <p:cNvPr id="72" name="Fußzeilenplatzhalter 4"/>
          <p:cNvSpPr>
            <a:spLocks noGrp="1"/>
          </p:cNvSpPr>
          <p:nvPr>
            <p:ph type="ftr" sz="quarter" idx="4294967295"/>
          </p:nvPr>
        </p:nvSpPr>
        <p:spPr/>
        <p:txBody>
          <a:bodyPr/>
          <a:lstStyle/>
          <a:p>
            <a:pPr>
              <a:defRPr/>
            </a:pPr>
            <a:r>
              <a:rPr lang="de-DE" smtClean="0"/>
              <a:t>                 </a:t>
            </a:r>
            <a:endParaRPr lang="de-DE"/>
          </a:p>
        </p:txBody>
      </p:sp>
      <p:sp>
        <p:nvSpPr>
          <p:cNvPr id="73" name="Foliennummernplatzhalter 5"/>
          <p:cNvSpPr>
            <a:spLocks noGrp="1"/>
          </p:cNvSpPr>
          <p:nvPr>
            <p:ph type="sldNum" sz="quarter" idx="4294967295"/>
          </p:nvPr>
        </p:nvSpPr>
        <p:spPr/>
        <p:txBody>
          <a:bodyPr/>
          <a:lstStyle/>
          <a:p>
            <a:pPr>
              <a:defRPr/>
            </a:pPr>
            <a:fld id="{4C4BF87B-1B4D-4397-BCF6-1E0F724053B6}" type="slidenum">
              <a:rPr lang="de-DE"/>
              <a:pPr>
                <a:defRPr/>
              </a:pPr>
              <a:t>29</a:t>
            </a:fld>
            <a:endParaRPr lang="de-DE"/>
          </a:p>
        </p:txBody>
      </p:sp>
      <p:sp>
        <p:nvSpPr>
          <p:cNvPr id="49157" name="Rectangle 2"/>
          <p:cNvSpPr>
            <a:spLocks noGrp="1" noChangeArrowheads="1"/>
          </p:cNvSpPr>
          <p:nvPr>
            <p:ph type="title"/>
          </p:nvPr>
        </p:nvSpPr>
        <p:spPr>
          <a:xfrm>
            <a:off x="228600" y="685800"/>
            <a:ext cx="8591550" cy="533400"/>
          </a:xfrm>
        </p:spPr>
        <p:txBody>
          <a:bodyPr/>
          <a:lstStyle/>
          <a:p>
            <a:pPr eaLnBrk="1" hangingPunct="1"/>
            <a:r>
              <a:rPr lang="de-DE" sz="2800" dirty="0" smtClean="0"/>
              <a:t>Hotel </a:t>
            </a:r>
            <a:r>
              <a:rPr lang="de-DE" sz="2800" dirty="0" err="1" smtClean="0"/>
              <a:t>classification</a:t>
            </a:r>
            <a:r>
              <a:rPr lang="de-DE" sz="2800" dirty="0" smtClean="0"/>
              <a:t> – a </a:t>
            </a:r>
            <a:r>
              <a:rPr lang="de-DE" sz="2800" dirty="0" err="1" smtClean="0"/>
              <a:t>critical</a:t>
            </a:r>
            <a:r>
              <a:rPr lang="de-DE" sz="2800" dirty="0" smtClean="0"/>
              <a:t> </a:t>
            </a:r>
            <a:r>
              <a:rPr lang="de-DE" sz="2800" dirty="0" err="1" smtClean="0"/>
              <a:t>view</a:t>
            </a:r>
            <a:endParaRPr lang="de-DE" sz="2800" dirty="0" smtClean="0"/>
          </a:p>
        </p:txBody>
      </p:sp>
      <p:graphicFrame>
        <p:nvGraphicFramePr>
          <p:cNvPr id="484487" name="Group 135"/>
          <p:cNvGraphicFramePr>
            <a:graphicFrameLocks noGrp="1"/>
          </p:cNvGraphicFramePr>
          <p:nvPr>
            <p:ph idx="1"/>
          </p:nvPr>
        </p:nvGraphicFramePr>
        <p:xfrm>
          <a:off x="250825" y="1268413"/>
          <a:ext cx="8686800" cy="4934378"/>
        </p:xfrm>
        <a:graphic>
          <a:graphicData uri="http://schemas.openxmlformats.org/drawingml/2006/table">
            <a:tbl>
              <a:tblPr/>
              <a:tblGrid>
                <a:gridCol w="1319213"/>
                <a:gridCol w="1944687"/>
                <a:gridCol w="1704975"/>
                <a:gridCol w="1981200"/>
                <a:gridCol w="1736725"/>
              </a:tblGrid>
              <a:tr h="628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Country</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Official Hotel </a:t>
                      </a:r>
                      <a:r>
                        <a:rPr kumimoji="0" lang="de-DE" sz="1800" b="1" i="0" u="none" strike="noStrike" cap="none" normalizeH="0" baseline="0" dirty="0" err="1" smtClean="0">
                          <a:ln>
                            <a:noFill/>
                          </a:ln>
                          <a:solidFill>
                            <a:schemeClr val="tx1"/>
                          </a:solidFill>
                          <a:effectLst/>
                          <a:latin typeface="Arial" pitchFamily="34" charset="0"/>
                        </a:rPr>
                        <a:t>classification</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Level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Compulsory</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Controlled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by</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6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Belgium</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National</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Government</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Germany</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National</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Association</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0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Finnland</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Government</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7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Italy</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21 regional </a:t>
                      </a:r>
                      <a:r>
                        <a:rPr kumimoji="0" lang="de-DE" sz="1600" b="1" i="0" u="none" strike="noStrike" cap="none" normalizeH="0" baseline="0" dirty="0" err="1" smtClean="0">
                          <a:ln>
                            <a:noFill/>
                          </a:ln>
                          <a:solidFill>
                            <a:schemeClr val="tx1"/>
                          </a:solidFill>
                          <a:effectLst/>
                          <a:latin typeface="Arial" pitchFamily="34" charset="0"/>
                        </a:rPr>
                        <a:t>systems</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Malta</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National</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Association</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53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Schweiz</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National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 </a:t>
                      </a:r>
                      <a:r>
                        <a:rPr kumimoji="0" lang="de-DE" sz="1600" b="1" i="0" u="none" strike="noStrike" cap="none" normalizeH="0" baseline="0" dirty="0" err="1" smtClean="0">
                          <a:ln>
                            <a:noFill/>
                          </a:ln>
                          <a:solidFill>
                            <a:schemeClr val="tx1"/>
                          </a:solidFill>
                          <a:effectLst/>
                          <a:latin typeface="Arial" pitchFamily="34" charset="0"/>
                        </a:rPr>
                        <a:t>for</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members</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Association</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Spanien </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Regional</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Government</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UK </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four</a:t>
                      </a:r>
                      <a:r>
                        <a:rPr kumimoji="0" lang="de-DE" sz="1600" b="1" i="0" u="none" strike="noStrike" cap="none" normalizeH="0" baseline="0" dirty="0" smtClean="0">
                          <a:ln>
                            <a:noFill/>
                          </a:ln>
                          <a:solidFill>
                            <a:schemeClr val="tx1"/>
                          </a:solidFill>
                          <a:effectLst/>
                          <a:latin typeface="Arial" pitchFamily="34" charset="0"/>
                        </a:rPr>
                        <a:t> regional  Systeme</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a:t>
                      </a:r>
                      <a:r>
                        <a:rPr kumimoji="0" lang="de-DE" sz="1600" b="1" i="0" u="none" strike="noStrike" cap="none" normalizeH="0" baseline="0" dirty="0" smtClean="0">
                          <a:ln>
                            <a:noFill/>
                          </a:ln>
                          <a:solidFill>
                            <a:schemeClr val="tx1"/>
                          </a:solidFill>
                          <a:effectLst/>
                          <a:latin typeface="Arial" pitchFamily="34" charset="0"/>
                        </a:rPr>
                        <a:t>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Automobil </a:t>
                      </a:r>
                      <a:r>
                        <a:rPr kumimoji="0" lang="de-DE" sz="1600" b="1" i="0" u="none" strike="noStrike" cap="none" normalizeH="0" baseline="0" dirty="0" err="1" smtClean="0">
                          <a:ln>
                            <a:noFill/>
                          </a:ln>
                          <a:solidFill>
                            <a:schemeClr val="tx1"/>
                          </a:solidFill>
                          <a:effectLst/>
                          <a:latin typeface="Arial" pitchFamily="34" charset="0"/>
                        </a:rPr>
                        <a:t>clubs</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Government</a:t>
                      </a:r>
                      <a:endParaRPr kumimoji="0" lang="de-DE" sz="16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endParaRPr lang="de-DE"/>
          </a:p>
        </p:txBody>
      </p:sp>
      <p:sp>
        <p:nvSpPr>
          <p:cNvPr id="6" name="Foliennummernplatzhalter 5"/>
          <p:cNvSpPr>
            <a:spLocks noGrp="1"/>
          </p:cNvSpPr>
          <p:nvPr>
            <p:ph type="sldNum" sz="quarter" idx="4294967295"/>
          </p:nvPr>
        </p:nvSpPr>
        <p:spPr/>
        <p:txBody>
          <a:bodyPr/>
          <a:lstStyle/>
          <a:p>
            <a:pPr>
              <a:defRPr/>
            </a:pPr>
            <a:fld id="{058E2977-FD63-4B1F-875A-4B86E2F0D3E4}" type="slidenum">
              <a:rPr lang="de-DE"/>
              <a:pPr>
                <a:defRPr/>
              </a:pPr>
              <a:t>3</a:t>
            </a:fld>
            <a:endParaRPr lang="de-DE"/>
          </a:p>
        </p:txBody>
      </p:sp>
      <p:sp>
        <p:nvSpPr>
          <p:cNvPr id="23557" name="Rectangle 2"/>
          <p:cNvSpPr>
            <a:spLocks noGrp="1" noChangeArrowheads="1"/>
          </p:cNvSpPr>
          <p:nvPr>
            <p:ph type="title"/>
          </p:nvPr>
        </p:nvSpPr>
        <p:spPr>
          <a:xfrm>
            <a:off x="228600" y="685800"/>
            <a:ext cx="7843838" cy="533400"/>
          </a:xfrm>
        </p:spPr>
        <p:txBody>
          <a:bodyPr/>
          <a:lstStyle/>
          <a:p>
            <a:pPr eaLnBrk="1" hangingPunct="1"/>
            <a:r>
              <a:rPr lang="de-DE" sz="2800" smtClean="0"/>
              <a:t>Knowledge – Experiences - Expectations</a:t>
            </a:r>
          </a:p>
        </p:txBody>
      </p:sp>
      <p:sp>
        <p:nvSpPr>
          <p:cNvPr id="23558" name="Rectangle 3"/>
          <p:cNvSpPr>
            <a:spLocks noGrp="1" noChangeArrowheads="1"/>
          </p:cNvSpPr>
          <p:nvPr>
            <p:ph type="body" idx="1"/>
          </p:nvPr>
        </p:nvSpPr>
        <p:spPr>
          <a:xfrm>
            <a:off x="228600" y="1295400"/>
            <a:ext cx="8686800" cy="5302250"/>
          </a:xfrm>
        </p:spPr>
        <p:txBody>
          <a:bodyPr/>
          <a:lstStyle/>
          <a:p>
            <a:pPr marL="381000" indent="-381000" eaLnBrk="1" hangingPunct="1">
              <a:lnSpc>
                <a:spcPct val="120000"/>
              </a:lnSpc>
              <a:buFontTx/>
              <a:buAutoNum type="arabicPeriod"/>
            </a:pPr>
            <a:endParaRPr lang="de-DE" sz="1400" smtClean="0"/>
          </a:p>
          <a:p>
            <a:pPr marL="381000" indent="-381000" eaLnBrk="1" hangingPunct="1">
              <a:lnSpc>
                <a:spcPct val="120000"/>
              </a:lnSpc>
            </a:pPr>
            <a:r>
              <a:rPr lang="de-DE" sz="2800" smtClean="0"/>
              <a:t>Hospitality – Why am I interested in this part of the tourism system (even though it has the biggest human resource fluctuation of all?)?</a:t>
            </a:r>
          </a:p>
          <a:p>
            <a:pPr marL="381000" indent="-381000" eaLnBrk="1" hangingPunct="1">
              <a:lnSpc>
                <a:spcPct val="120000"/>
              </a:lnSpc>
              <a:buFontTx/>
              <a:buNone/>
            </a:pPr>
            <a:endParaRPr lang="de-DE" sz="2800" smtClean="0"/>
          </a:p>
          <a:p>
            <a:pPr marL="381000" indent="-381000" eaLnBrk="1" hangingPunct="1">
              <a:lnSpc>
                <a:spcPct val="120000"/>
              </a:lnSpc>
            </a:pPr>
            <a:r>
              <a:rPr lang="de-DE" sz="2800" smtClean="0"/>
              <a:t>Which experiences I already have in this field</a:t>
            </a:r>
          </a:p>
          <a:p>
            <a:pPr marL="381000" indent="-381000" eaLnBrk="1" hangingPunct="1">
              <a:lnSpc>
                <a:spcPct val="120000"/>
              </a:lnSpc>
              <a:buFontTx/>
              <a:buChar char="-"/>
            </a:pPr>
            <a:r>
              <a:rPr lang="de-DE" sz="2800" smtClean="0"/>
              <a:t>as a customer</a:t>
            </a:r>
          </a:p>
          <a:p>
            <a:pPr marL="381000" indent="-381000" eaLnBrk="1" hangingPunct="1">
              <a:lnSpc>
                <a:spcPct val="120000"/>
              </a:lnSpc>
              <a:buFontTx/>
              <a:buChar char="-"/>
            </a:pPr>
            <a:r>
              <a:rPr lang="de-DE" sz="2800" smtClean="0"/>
              <a:t>as an employee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7E740DC-C730-4579-BD36-72F93DD7F21B}" type="slidenum">
              <a:rPr lang="de-DE"/>
              <a:pPr>
                <a:defRPr/>
              </a:pPr>
              <a:t>30</a:t>
            </a:fld>
            <a:endParaRPr lang="de-DE"/>
          </a:p>
        </p:txBody>
      </p:sp>
      <p:sp>
        <p:nvSpPr>
          <p:cNvPr id="50181" name="Rectangle 2"/>
          <p:cNvSpPr>
            <a:spLocks noGrp="1" noChangeArrowheads="1"/>
          </p:cNvSpPr>
          <p:nvPr>
            <p:ph type="title"/>
          </p:nvPr>
        </p:nvSpPr>
        <p:spPr>
          <a:xfrm>
            <a:off x="228600" y="685800"/>
            <a:ext cx="8375650" cy="533400"/>
          </a:xfrm>
        </p:spPr>
        <p:txBody>
          <a:bodyPr/>
          <a:lstStyle/>
          <a:p>
            <a:pPr eaLnBrk="1" hangingPunct="1"/>
            <a:r>
              <a:rPr lang="de-DE" sz="2800" dirty="0" smtClean="0"/>
              <a:t>System </a:t>
            </a:r>
            <a:r>
              <a:rPr lang="de-DE" sz="2800" dirty="0" err="1" smtClean="0"/>
              <a:t>of</a:t>
            </a:r>
            <a:r>
              <a:rPr lang="de-DE" sz="2800" dirty="0" smtClean="0"/>
              <a:t> German </a:t>
            </a:r>
            <a:r>
              <a:rPr lang="de-DE" sz="2800" dirty="0" err="1" smtClean="0"/>
              <a:t>hotel</a:t>
            </a:r>
            <a:r>
              <a:rPr lang="de-DE" sz="2800" dirty="0" smtClean="0"/>
              <a:t> </a:t>
            </a:r>
            <a:r>
              <a:rPr lang="de-DE" sz="2800" dirty="0" err="1" smtClean="0"/>
              <a:t>classification</a:t>
            </a:r>
            <a:r>
              <a:rPr lang="de-DE" sz="2800" dirty="0" smtClean="0"/>
              <a:t> </a:t>
            </a:r>
          </a:p>
        </p:txBody>
      </p:sp>
      <p:sp>
        <p:nvSpPr>
          <p:cNvPr id="50182" name="Rectangle 3"/>
          <p:cNvSpPr>
            <a:spLocks noGrp="1" noChangeArrowheads="1"/>
          </p:cNvSpPr>
          <p:nvPr>
            <p:ph type="body" idx="1"/>
          </p:nvPr>
        </p:nvSpPr>
        <p:spPr>
          <a:xfrm>
            <a:off x="228600" y="1295400"/>
            <a:ext cx="8686800" cy="5157788"/>
          </a:xfrm>
        </p:spPr>
        <p:txBody>
          <a:bodyPr/>
          <a:lstStyle/>
          <a:p>
            <a:pPr eaLnBrk="1" hangingPunct="1"/>
            <a:r>
              <a:rPr lang="de-DE" sz="1800" smtClean="0"/>
              <a:t>Why Classification?</a:t>
            </a:r>
          </a:p>
          <a:p>
            <a:pPr lvl="1" eaLnBrk="1" hangingPunct="1"/>
            <a:r>
              <a:rPr lang="de-DE" sz="1800" smtClean="0"/>
              <a:t>Better sales, better product positioning </a:t>
            </a:r>
          </a:p>
          <a:p>
            <a:pPr lvl="1" eaLnBrk="1" hangingPunct="1"/>
            <a:r>
              <a:rPr lang="de-DE" sz="1800" smtClean="0"/>
              <a:t>Reliable quantitative indicator for potential guests</a:t>
            </a:r>
          </a:p>
          <a:p>
            <a:pPr lvl="1" eaLnBrk="1" hangingPunct="1"/>
            <a:r>
              <a:rPr lang="de-DE" sz="1800" smtClean="0"/>
              <a:t>Better categorization of services offered (not: quality of services) </a:t>
            </a:r>
          </a:p>
          <a:p>
            <a:pPr eaLnBrk="1" hangingPunct="1"/>
            <a:r>
              <a:rPr lang="de-DE" sz="1800" smtClean="0"/>
              <a:t>German hotel classification of DeHoGa</a:t>
            </a:r>
          </a:p>
          <a:p>
            <a:pPr lvl="1" eaLnBrk="1" hangingPunct="1"/>
            <a:r>
              <a:rPr lang="de-DE" sz="1800" smtClean="0"/>
              <a:t>Since 1996 unified German system </a:t>
            </a:r>
          </a:p>
          <a:p>
            <a:pPr lvl="1" eaLnBrk="1" hangingPunct="1"/>
            <a:r>
              <a:rPr lang="de-DE" sz="1800" smtClean="0"/>
              <a:t>Evaluation of objective, not subjective criteria</a:t>
            </a:r>
          </a:p>
          <a:p>
            <a:pPr lvl="1" eaLnBrk="1" hangingPunct="1"/>
            <a:r>
              <a:rPr lang="de-DE" sz="1800" smtClean="0"/>
              <a:t>Enjoys legal brand protection </a:t>
            </a:r>
          </a:p>
          <a:p>
            <a:pPr eaLnBrk="1" hangingPunct="1"/>
            <a:r>
              <a:rPr lang="de-DE" sz="1800" smtClean="0"/>
              <a:t>Development of criteria</a:t>
            </a:r>
          </a:p>
          <a:p>
            <a:pPr lvl="1" eaLnBrk="1" hangingPunct="1"/>
            <a:r>
              <a:rPr lang="de-DE" sz="1800" smtClean="0"/>
              <a:t>By sub-group hotels of DeHoGa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3102667-6FA5-4D4B-8D4B-B93A4741B517}" type="slidenum">
              <a:rPr lang="de-DE"/>
              <a:pPr>
                <a:defRPr/>
              </a:pPr>
              <a:t>31</a:t>
            </a:fld>
            <a:endParaRPr lang="de-DE"/>
          </a:p>
        </p:txBody>
      </p:sp>
      <p:sp>
        <p:nvSpPr>
          <p:cNvPr id="51205" name="Rectangle 2"/>
          <p:cNvSpPr>
            <a:spLocks noGrp="1" noChangeArrowheads="1"/>
          </p:cNvSpPr>
          <p:nvPr>
            <p:ph type="title"/>
          </p:nvPr>
        </p:nvSpPr>
        <p:spPr>
          <a:xfrm>
            <a:off x="228600" y="685800"/>
            <a:ext cx="7872413" cy="533400"/>
          </a:xfrm>
        </p:spPr>
        <p:txBody>
          <a:bodyPr/>
          <a:lstStyle/>
          <a:p>
            <a:pPr eaLnBrk="1" hangingPunct="1"/>
            <a:endParaRPr lang="de-DE" sz="2800" dirty="0" smtClean="0"/>
          </a:p>
        </p:txBody>
      </p:sp>
      <p:sp>
        <p:nvSpPr>
          <p:cNvPr id="51206" name="Rectangle 3"/>
          <p:cNvSpPr>
            <a:spLocks noGrp="1" noChangeArrowheads="1"/>
          </p:cNvSpPr>
          <p:nvPr>
            <p:ph type="body" idx="1"/>
          </p:nvPr>
        </p:nvSpPr>
        <p:spPr/>
        <p:txBody>
          <a:bodyPr/>
          <a:lstStyle/>
          <a:p>
            <a:pPr eaLnBrk="1" hangingPunct="1"/>
            <a:r>
              <a:rPr lang="de-DE" sz="1800" smtClean="0"/>
              <a:t>Basics of classification</a:t>
            </a:r>
          </a:p>
          <a:p>
            <a:pPr lvl="1" eaLnBrk="1" hangingPunct="1"/>
            <a:r>
              <a:rPr lang="de-DE" sz="1800" smtClean="0"/>
              <a:t>Voluntarily: Entering and exit always possible</a:t>
            </a:r>
          </a:p>
          <a:p>
            <a:pPr lvl="1" eaLnBrk="1" hangingPunct="1"/>
            <a:r>
              <a:rPr lang="de-DE" sz="1800" smtClean="0"/>
              <a:t>Transparency: Every hotel company can learn beforehand into which category it will be put </a:t>
            </a:r>
          </a:p>
          <a:p>
            <a:pPr eaLnBrk="1" hangingPunct="1"/>
            <a:r>
              <a:rPr lang="de-DE" sz="1800" smtClean="0"/>
              <a:t>Participants</a:t>
            </a:r>
          </a:p>
          <a:p>
            <a:pPr lvl="1" eaLnBrk="1" hangingPunct="1"/>
            <a:r>
              <a:rPr lang="de-DE" sz="1800" smtClean="0"/>
              <a:t>All accomodation companies with more than eight beds </a:t>
            </a:r>
          </a:p>
          <a:p>
            <a:pPr eaLnBrk="1" hangingPunct="1"/>
            <a:r>
              <a:rPr lang="de-DE" sz="1800" smtClean="0"/>
              <a:t>Criteria of Classification </a:t>
            </a:r>
          </a:p>
          <a:p>
            <a:pPr lvl="1" eaLnBrk="1" hangingPunct="1"/>
            <a:r>
              <a:rPr lang="de-DE" sz="1800" smtClean="0"/>
              <a:t>19 criteria, higher level of fulfillment needed for each star level</a:t>
            </a:r>
          </a:p>
          <a:p>
            <a:pPr lvl="1" eaLnBrk="1" hangingPunct="1"/>
            <a:r>
              <a:rPr lang="de-DE" sz="1800" smtClean="0"/>
              <a:t>Further minimum levels of points for a star level from the criteria</a:t>
            </a:r>
          </a:p>
          <a:p>
            <a:pPr lvl="2" eaLnBrk="1" hangingPunct="1"/>
            <a:r>
              <a:rPr lang="de-DE" smtClean="0"/>
              <a:t>Building/rooms</a:t>
            </a:r>
          </a:p>
          <a:p>
            <a:pPr lvl="2" eaLnBrk="1" hangingPunct="1"/>
            <a:r>
              <a:rPr lang="de-DE" smtClean="0"/>
              <a:t>Interior decoration/Features </a:t>
            </a:r>
          </a:p>
          <a:p>
            <a:pPr lvl="2" eaLnBrk="1" hangingPunct="1"/>
            <a:r>
              <a:rPr lang="de-DE" smtClean="0"/>
              <a:t>Service / Leisure offers </a:t>
            </a:r>
          </a:p>
          <a:p>
            <a:pPr lvl="2" eaLnBrk="1" hangingPunct="1"/>
            <a:r>
              <a:rPr lang="de-DE" smtClean="0"/>
              <a:t>Form of product offer</a:t>
            </a:r>
          </a:p>
          <a:p>
            <a:pPr lvl="2" eaLnBrk="1" hangingPunct="1"/>
            <a:r>
              <a:rPr lang="de-DE" smtClean="0"/>
              <a:t>In-house conference facilities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7DB9EE1-6983-42BA-919E-EBEEF1B1CADA}" type="slidenum">
              <a:rPr lang="de-DE"/>
              <a:pPr>
                <a:defRPr/>
              </a:pPr>
              <a:t>32</a:t>
            </a:fld>
            <a:endParaRPr lang="de-DE"/>
          </a:p>
        </p:txBody>
      </p:sp>
      <p:sp>
        <p:nvSpPr>
          <p:cNvPr id="52229" name="Rectangle 2"/>
          <p:cNvSpPr>
            <a:spLocks noGrp="1" noChangeArrowheads="1"/>
          </p:cNvSpPr>
          <p:nvPr>
            <p:ph type="title"/>
          </p:nvPr>
        </p:nvSpPr>
        <p:spPr>
          <a:xfrm>
            <a:off x="228600" y="685800"/>
            <a:ext cx="7439025" cy="533400"/>
          </a:xfrm>
        </p:spPr>
        <p:txBody>
          <a:bodyPr/>
          <a:lstStyle/>
          <a:p>
            <a:pPr eaLnBrk="1" hangingPunct="1"/>
            <a:endParaRPr lang="de-DE" sz="2800" dirty="0" smtClean="0"/>
          </a:p>
        </p:txBody>
      </p:sp>
      <p:sp>
        <p:nvSpPr>
          <p:cNvPr id="52230" name="Rectangle 3"/>
          <p:cNvSpPr>
            <a:spLocks noGrp="1" noChangeArrowheads="1"/>
          </p:cNvSpPr>
          <p:nvPr>
            <p:ph type="body" idx="1"/>
          </p:nvPr>
        </p:nvSpPr>
        <p:spPr/>
        <p:txBody>
          <a:bodyPr/>
          <a:lstStyle/>
          <a:p>
            <a:pPr eaLnBrk="1" hangingPunct="1"/>
            <a:r>
              <a:rPr lang="de-DE" sz="1800" smtClean="0"/>
              <a:t>Categories</a:t>
            </a:r>
          </a:p>
          <a:p>
            <a:pPr lvl="1" eaLnBrk="1" hangingPunct="1"/>
            <a:r>
              <a:rPr lang="de-DE" sz="1800" smtClean="0"/>
              <a:t>Five star categories</a:t>
            </a:r>
          </a:p>
          <a:p>
            <a:pPr lvl="2" eaLnBrk="1" hangingPunct="1"/>
            <a:r>
              <a:rPr lang="de-DE" smtClean="0"/>
              <a:t>Tourist * (Garni)</a:t>
            </a:r>
          </a:p>
          <a:p>
            <a:pPr lvl="2" eaLnBrk="1" hangingPunct="1"/>
            <a:r>
              <a:rPr lang="de-DE" smtClean="0"/>
              <a:t>Standard * * (Garni)</a:t>
            </a:r>
          </a:p>
          <a:p>
            <a:pPr lvl="2" eaLnBrk="1" hangingPunct="1"/>
            <a:r>
              <a:rPr lang="de-DE" smtClean="0"/>
              <a:t>Komfort * * * (Garni)</a:t>
            </a:r>
          </a:p>
          <a:p>
            <a:pPr lvl="2" eaLnBrk="1" hangingPunct="1"/>
            <a:r>
              <a:rPr lang="de-DE" smtClean="0"/>
              <a:t>First Class * * * * (Garni)</a:t>
            </a:r>
          </a:p>
          <a:p>
            <a:pPr lvl="2" eaLnBrk="1" hangingPunct="1"/>
            <a:r>
              <a:rPr lang="de-DE" smtClean="0"/>
              <a:t>Luxus * * * * * (Superior)</a:t>
            </a:r>
          </a:p>
          <a:p>
            <a:pPr eaLnBrk="1" hangingPunct="1"/>
            <a:r>
              <a:rPr lang="de-DE" sz="1800" smtClean="0"/>
              <a:t>Evaluation process </a:t>
            </a:r>
          </a:p>
          <a:p>
            <a:pPr lvl="1" eaLnBrk="1" hangingPunct="1"/>
            <a:r>
              <a:rPr lang="de-DE" sz="1800" smtClean="0"/>
              <a:t>HoGa‘s on provincial level themselves or by other organisations like CoCs)</a:t>
            </a:r>
          </a:p>
          <a:p>
            <a:pPr lvl="1" eaLnBrk="1" hangingPunct="1"/>
            <a:r>
              <a:rPr lang="de-DE" sz="1800" smtClean="0"/>
              <a:t>Regular random controls </a:t>
            </a:r>
          </a:p>
          <a:p>
            <a:pPr lvl="1" eaLnBrk="1" hangingPunct="1"/>
            <a:r>
              <a:rPr lang="de-DE" sz="1800" smtClean="0"/>
              <a:t>Classification by document and representative sign </a:t>
            </a:r>
          </a:p>
        </p:txBody>
      </p:sp>
      <p:pic>
        <p:nvPicPr>
          <p:cNvPr id="52231" name="Picture 1"/>
          <p:cNvPicPr>
            <a:picLocks noChangeAspect="1" noChangeArrowheads="1"/>
          </p:cNvPicPr>
          <p:nvPr/>
        </p:nvPicPr>
        <p:blipFill>
          <a:blip r:embed="rId2"/>
          <a:srcRect/>
          <a:stretch>
            <a:fillRect/>
          </a:stretch>
        </p:blipFill>
        <p:spPr bwMode="auto">
          <a:xfrm>
            <a:off x="6072188" y="4710113"/>
            <a:ext cx="222885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64D3DF39-560D-4927-9436-9033B12D2B4A}" type="slidenum">
              <a:rPr lang="de-DE"/>
              <a:pPr>
                <a:defRPr/>
              </a:pPr>
              <a:t>33</a:t>
            </a:fld>
            <a:endParaRPr lang="de-DE"/>
          </a:p>
        </p:txBody>
      </p:sp>
      <p:sp>
        <p:nvSpPr>
          <p:cNvPr id="53253" name="Rectangle 2"/>
          <p:cNvSpPr>
            <a:spLocks noGrp="1" noChangeArrowheads="1"/>
          </p:cNvSpPr>
          <p:nvPr>
            <p:ph type="title"/>
          </p:nvPr>
        </p:nvSpPr>
        <p:spPr>
          <a:xfrm>
            <a:off x="228600" y="685800"/>
            <a:ext cx="8447088" cy="533400"/>
          </a:xfrm>
        </p:spPr>
        <p:txBody>
          <a:bodyPr/>
          <a:lstStyle/>
          <a:p>
            <a:pPr eaLnBrk="1" hangingPunct="1"/>
            <a:r>
              <a:rPr lang="de-DE" sz="2800" smtClean="0"/>
              <a:t>1.11 Tourist * - einfache Ansprüche </a:t>
            </a:r>
          </a:p>
        </p:txBody>
      </p:sp>
      <p:sp>
        <p:nvSpPr>
          <p:cNvPr id="53254" name="Rectangle 3"/>
          <p:cNvSpPr>
            <a:spLocks noGrp="1" noChangeArrowheads="1"/>
          </p:cNvSpPr>
          <p:nvPr>
            <p:ph type="body" idx="1"/>
          </p:nvPr>
        </p:nvSpPr>
        <p:spPr/>
        <p:txBody>
          <a:bodyPr/>
          <a:lstStyle/>
          <a:p>
            <a:pPr eaLnBrk="1" hangingPunct="1"/>
            <a:r>
              <a:rPr lang="de-DE" sz="1800" smtClean="0"/>
              <a:t>Einzelzimmer 8 qm, Doppelzimmer 12 qm </a:t>
            </a:r>
          </a:p>
          <a:p>
            <a:pPr eaLnBrk="1" hangingPunct="1"/>
            <a:r>
              <a:rPr lang="de-DE" sz="1800" smtClean="0"/>
              <a:t>Alle Zimmer mit Dusche/WC oder Bad/WC </a:t>
            </a:r>
          </a:p>
          <a:p>
            <a:pPr eaLnBrk="1" hangingPunct="1"/>
            <a:r>
              <a:rPr lang="de-DE" sz="1800" smtClean="0"/>
              <a:t>Alle Zimmer mit Farb-TV samt Fernbedienung </a:t>
            </a:r>
          </a:p>
          <a:p>
            <a:pPr eaLnBrk="1" hangingPunct="1"/>
            <a:r>
              <a:rPr lang="de-DE" sz="1800" smtClean="0"/>
              <a:t>Tägliche Zimmerreinigung </a:t>
            </a:r>
          </a:p>
          <a:p>
            <a:pPr eaLnBrk="1" hangingPunct="1"/>
            <a:r>
              <a:rPr lang="de-DE" sz="1800" smtClean="0"/>
              <a:t>Empfangsdienst </a:t>
            </a:r>
          </a:p>
          <a:p>
            <a:pPr eaLnBrk="1" hangingPunct="1"/>
            <a:r>
              <a:rPr lang="de-DE" sz="1800" smtClean="0"/>
              <a:t>Telefax am Empfang </a:t>
            </a:r>
          </a:p>
          <a:p>
            <a:pPr eaLnBrk="1" hangingPunct="1"/>
            <a:r>
              <a:rPr lang="de-DE" sz="1800" smtClean="0"/>
              <a:t>Dem Hotelgast zugängliches Telefon </a:t>
            </a:r>
          </a:p>
          <a:p>
            <a:pPr eaLnBrk="1" hangingPunct="1"/>
            <a:r>
              <a:rPr lang="de-DE" sz="1800" smtClean="0"/>
              <a:t>Restaurant </a:t>
            </a:r>
          </a:p>
          <a:p>
            <a:pPr eaLnBrk="1" hangingPunct="1"/>
            <a:r>
              <a:rPr lang="de-DE" sz="1800" smtClean="0"/>
              <a:t>Erweitertes Frühstücksangebot </a:t>
            </a:r>
          </a:p>
          <a:p>
            <a:pPr eaLnBrk="1" hangingPunct="1"/>
            <a:r>
              <a:rPr lang="de-DE" sz="1800" smtClean="0"/>
              <a:t>Ausgewiesener Nichtraucherbereich im Frühstücksraum </a:t>
            </a:r>
          </a:p>
          <a:p>
            <a:pPr eaLnBrk="1" hangingPunct="1"/>
            <a:r>
              <a:rPr lang="de-DE" sz="1800" smtClean="0"/>
              <a:t>Getränkeangebot im Betrieb </a:t>
            </a:r>
          </a:p>
          <a:p>
            <a:pPr eaLnBrk="1" hangingPunct="1"/>
            <a:r>
              <a:rPr lang="de-DE" sz="1800" smtClean="0"/>
              <a:t>Depotmöglichkeit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2EFF650A-15E1-4794-977D-CF13C00A33AB}" type="slidenum">
              <a:rPr lang="de-DE"/>
              <a:pPr>
                <a:defRPr/>
              </a:pPr>
              <a:t>34</a:t>
            </a:fld>
            <a:endParaRPr lang="de-DE"/>
          </a:p>
        </p:txBody>
      </p:sp>
      <p:sp>
        <p:nvSpPr>
          <p:cNvPr id="54277" name="Rectangle 2"/>
          <p:cNvSpPr>
            <a:spLocks noGrp="1" noChangeArrowheads="1"/>
          </p:cNvSpPr>
          <p:nvPr>
            <p:ph type="title"/>
          </p:nvPr>
        </p:nvSpPr>
        <p:spPr>
          <a:xfrm>
            <a:off x="228600" y="685800"/>
            <a:ext cx="8664575" cy="533400"/>
          </a:xfrm>
        </p:spPr>
        <p:txBody>
          <a:bodyPr/>
          <a:lstStyle/>
          <a:p>
            <a:pPr eaLnBrk="1" hangingPunct="1"/>
            <a:r>
              <a:rPr lang="de-DE" sz="2800" smtClean="0"/>
              <a:t>1.11 Standard * * - mittlere Ansprüche </a:t>
            </a:r>
          </a:p>
        </p:txBody>
      </p:sp>
      <p:sp>
        <p:nvSpPr>
          <p:cNvPr id="54278" name="Rectangle 3"/>
          <p:cNvSpPr>
            <a:spLocks noGrp="1" noChangeArrowheads="1"/>
          </p:cNvSpPr>
          <p:nvPr>
            <p:ph type="body" idx="1"/>
          </p:nvPr>
        </p:nvSpPr>
        <p:spPr/>
        <p:txBody>
          <a:bodyPr/>
          <a:lstStyle/>
          <a:p>
            <a:pPr eaLnBrk="1" hangingPunct="1"/>
            <a:r>
              <a:rPr lang="de-DE" sz="1800" smtClean="0"/>
              <a:t>Einzelzimmer 12 qm, Doppelzimmer 16 qm </a:t>
            </a:r>
          </a:p>
          <a:p>
            <a:pPr eaLnBrk="1" hangingPunct="1"/>
            <a:r>
              <a:rPr lang="de-DE" sz="1800" smtClean="0"/>
              <a:t>Frühstücksbuffet </a:t>
            </a:r>
          </a:p>
          <a:p>
            <a:pPr eaLnBrk="1" hangingPunct="1"/>
            <a:r>
              <a:rPr lang="de-DE" sz="1800" smtClean="0"/>
              <a:t>Sitzgelegenheit pro Bett </a:t>
            </a:r>
          </a:p>
          <a:p>
            <a:pPr eaLnBrk="1" hangingPunct="1"/>
            <a:r>
              <a:rPr lang="de-DE" sz="1800" smtClean="0"/>
              <a:t>Nachttischlampe oder Leselicht am Bett </a:t>
            </a:r>
          </a:p>
          <a:p>
            <a:pPr eaLnBrk="1" hangingPunct="1"/>
            <a:r>
              <a:rPr lang="de-DE" sz="1800" smtClean="0"/>
              <a:t>Badetücher </a:t>
            </a:r>
          </a:p>
          <a:p>
            <a:pPr eaLnBrk="1" hangingPunct="1"/>
            <a:r>
              <a:rPr lang="de-DE" sz="1800" smtClean="0"/>
              <a:t>Wäschefächer </a:t>
            </a:r>
          </a:p>
          <a:p>
            <a:pPr eaLnBrk="1" hangingPunct="1"/>
            <a:r>
              <a:rPr lang="de-DE" sz="1800" smtClean="0"/>
              <a:t>Angebot von Hygieneartikel (Zahnbürste, Zahncreme, Einmal- Rasierer etc.) </a:t>
            </a:r>
          </a:p>
          <a:p>
            <a:pPr eaLnBrk="1" hangingPunct="1"/>
            <a:r>
              <a:rPr lang="de-DE" sz="1800" smtClean="0"/>
              <a:t>Kartenzahlung möglich </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E6360C1-2D35-4456-B381-F10F8EABE5F0}" type="slidenum">
              <a:rPr lang="de-DE"/>
              <a:pPr>
                <a:defRPr/>
              </a:pPr>
              <a:t>35</a:t>
            </a:fld>
            <a:endParaRPr lang="de-DE"/>
          </a:p>
        </p:txBody>
      </p:sp>
      <p:sp>
        <p:nvSpPr>
          <p:cNvPr id="55301" name="Rectangle 2"/>
          <p:cNvSpPr>
            <a:spLocks noGrp="1" noChangeArrowheads="1"/>
          </p:cNvSpPr>
          <p:nvPr>
            <p:ph type="title"/>
          </p:nvPr>
        </p:nvSpPr>
        <p:spPr>
          <a:xfrm>
            <a:off x="228600" y="685800"/>
            <a:ext cx="7943850" cy="533400"/>
          </a:xfrm>
        </p:spPr>
        <p:txBody>
          <a:bodyPr/>
          <a:lstStyle/>
          <a:p>
            <a:pPr eaLnBrk="1" hangingPunct="1"/>
            <a:r>
              <a:rPr lang="de-DE" sz="2800" smtClean="0"/>
              <a:t>1.11 Komfort * * * - gehobene Ansprüche </a:t>
            </a:r>
          </a:p>
        </p:txBody>
      </p:sp>
      <p:sp>
        <p:nvSpPr>
          <p:cNvPr id="55302" name="Rectangle 3"/>
          <p:cNvSpPr>
            <a:spLocks noGrp="1" noChangeArrowheads="1"/>
          </p:cNvSpPr>
          <p:nvPr>
            <p:ph type="body" idx="1"/>
          </p:nvPr>
        </p:nvSpPr>
        <p:spPr/>
        <p:txBody>
          <a:bodyPr/>
          <a:lstStyle/>
          <a:p>
            <a:pPr eaLnBrk="1" hangingPunct="1"/>
            <a:r>
              <a:rPr lang="de-DE" sz="1800" smtClean="0"/>
              <a:t>Einzelzimmer 14 qm, Doppelzimmer 18 qm </a:t>
            </a:r>
          </a:p>
          <a:p>
            <a:pPr eaLnBrk="1" hangingPunct="1"/>
            <a:r>
              <a:rPr lang="de-DE" sz="1800" smtClean="0"/>
              <a:t>10 % Nichtraucherzimmer </a:t>
            </a:r>
          </a:p>
          <a:p>
            <a:pPr eaLnBrk="1" hangingPunct="1"/>
            <a:r>
              <a:rPr lang="de-DE" sz="1800" smtClean="0"/>
              <a:t>14 Stunden besetzte separate Rezeption, 24 Stunden erreichbar </a:t>
            </a:r>
          </a:p>
          <a:p>
            <a:pPr eaLnBrk="1" hangingPunct="1"/>
            <a:r>
              <a:rPr lang="de-DE" sz="1800" smtClean="0"/>
              <a:t>Zweisprachige Mitarbeiter, Sitzgruppe am Empfang, Gepäckservice </a:t>
            </a:r>
          </a:p>
          <a:p>
            <a:pPr eaLnBrk="1" hangingPunct="1"/>
            <a:r>
              <a:rPr lang="de-DE" sz="1800" smtClean="0"/>
              <a:t>Getränkeangebot auf dem Zimmer </a:t>
            </a:r>
          </a:p>
          <a:p>
            <a:pPr eaLnBrk="1" hangingPunct="1"/>
            <a:r>
              <a:rPr lang="de-DE" sz="1800" smtClean="0"/>
              <a:t>Telefon auf dem Zimmer, Internetzugang </a:t>
            </a:r>
          </a:p>
          <a:p>
            <a:pPr eaLnBrk="1" hangingPunct="1"/>
            <a:r>
              <a:rPr lang="de-DE" sz="1800" smtClean="0"/>
              <a:t>Heizmöglichkeit im Bad, Haartrockner, Papiergesichtstücher </a:t>
            </a:r>
          </a:p>
          <a:p>
            <a:pPr eaLnBrk="1" hangingPunct="1"/>
            <a:r>
              <a:rPr lang="de-DE" sz="1800" smtClean="0"/>
              <a:t>Ankleidespiegel, Kofferablage, Safe </a:t>
            </a:r>
          </a:p>
          <a:p>
            <a:pPr eaLnBrk="1" hangingPunct="1"/>
            <a:r>
              <a:rPr lang="de-DE" sz="1800" smtClean="0"/>
              <a:t>Nähzeug, Schuhputzutensilien, Waschen und Bügeln der Gästewäsche </a:t>
            </a:r>
          </a:p>
          <a:p>
            <a:pPr eaLnBrk="1" hangingPunct="1"/>
            <a:r>
              <a:rPr lang="de-DE" sz="1800" smtClean="0"/>
              <a:t>Zusatzkissen und -decke auf Wunsch </a:t>
            </a:r>
          </a:p>
          <a:p>
            <a:pPr eaLnBrk="1" hangingPunct="1"/>
            <a:r>
              <a:rPr lang="de-DE" sz="1800" smtClean="0"/>
              <a:t>Systematischer Umgang mit Gästebeschwerden</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2C12EB6-3EC3-4418-B286-5071142FED8D}" type="slidenum">
              <a:rPr lang="de-DE"/>
              <a:pPr>
                <a:defRPr/>
              </a:pPr>
              <a:t>36</a:t>
            </a:fld>
            <a:endParaRPr lang="de-DE"/>
          </a:p>
        </p:txBody>
      </p:sp>
      <p:sp>
        <p:nvSpPr>
          <p:cNvPr id="56325" name="Rectangle 2"/>
          <p:cNvSpPr>
            <a:spLocks noGrp="1" noChangeArrowheads="1"/>
          </p:cNvSpPr>
          <p:nvPr>
            <p:ph type="title"/>
          </p:nvPr>
        </p:nvSpPr>
        <p:spPr>
          <a:xfrm>
            <a:off x="228600" y="685800"/>
            <a:ext cx="8375650" cy="533400"/>
          </a:xfrm>
        </p:spPr>
        <p:txBody>
          <a:bodyPr/>
          <a:lstStyle/>
          <a:p>
            <a:pPr eaLnBrk="1" hangingPunct="1"/>
            <a:r>
              <a:rPr lang="de-DE" sz="2800" smtClean="0"/>
              <a:t>1.11 First Class * * * * - hohe Ansprüche </a:t>
            </a:r>
          </a:p>
        </p:txBody>
      </p:sp>
      <p:sp>
        <p:nvSpPr>
          <p:cNvPr id="56326" name="Rectangle 3"/>
          <p:cNvSpPr>
            <a:spLocks noGrp="1" noChangeArrowheads="1"/>
          </p:cNvSpPr>
          <p:nvPr>
            <p:ph type="body" idx="1"/>
          </p:nvPr>
        </p:nvSpPr>
        <p:spPr/>
        <p:txBody>
          <a:bodyPr/>
          <a:lstStyle/>
          <a:p>
            <a:pPr eaLnBrk="1" hangingPunct="1"/>
            <a:r>
              <a:rPr lang="de-DE" sz="1800" smtClean="0"/>
              <a:t>Einzelzimmer 16 qm, Doppelzimmer 22 qm </a:t>
            </a:r>
          </a:p>
          <a:p>
            <a:pPr eaLnBrk="1" hangingPunct="1"/>
            <a:r>
              <a:rPr lang="de-DE" sz="1800" smtClean="0"/>
              <a:t>18 Stunden besetzte separate Rezeption, 24 Stunden erreichbar </a:t>
            </a:r>
          </a:p>
          <a:p>
            <a:pPr eaLnBrk="1" hangingPunct="1"/>
            <a:r>
              <a:rPr lang="de-DE" sz="1800" smtClean="0"/>
              <a:t>Lobby mit Sitzgelegenheiten und Getränkeservice, Hotelbar </a:t>
            </a:r>
          </a:p>
          <a:p>
            <a:pPr eaLnBrk="1" hangingPunct="1"/>
            <a:r>
              <a:rPr lang="de-DE" sz="1800" smtClean="0"/>
              <a:t>Frühstücksbuffet mit Roomservice </a:t>
            </a:r>
          </a:p>
          <a:p>
            <a:pPr eaLnBrk="1" hangingPunct="1"/>
            <a:r>
              <a:rPr lang="de-DE" sz="1800" smtClean="0"/>
              <a:t>Minibar oder 24 Stunden Getränke im Roomservice </a:t>
            </a:r>
          </a:p>
          <a:p>
            <a:pPr eaLnBrk="1" hangingPunct="1"/>
            <a:r>
              <a:rPr lang="de-DE" sz="1800" smtClean="0"/>
              <a:t>Sessel/Couch mit Beistelltisch </a:t>
            </a:r>
          </a:p>
          <a:p>
            <a:pPr eaLnBrk="1" hangingPunct="1"/>
            <a:r>
              <a:rPr lang="de-DE" sz="1800" smtClean="0"/>
              <a:t>Bademantel, Hausschuhe </a:t>
            </a:r>
          </a:p>
          <a:p>
            <a:pPr eaLnBrk="1" hangingPunct="1"/>
            <a:r>
              <a:rPr lang="de-DE" sz="1800" smtClean="0"/>
              <a:t>Kosmetikartikel (z.B. Duschhaube, Nagelfeile, Wattestäbchen), Kosmetikspiegel, großzügige Ablagefläche im Bad</a:t>
            </a:r>
          </a:p>
          <a:p>
            <a:pPr eaLnBrk="1" hangingPunct="1"/>
            <a:r>
              <a:rPr lang="de-DE" sz="1800" smtClean="0"/>
              <a:t>Internet-PC/Internet-Terminal </a:t>
            </a:r>
          </a:p>
          <a:p>
            <a:pPr eaLnBrk="1" hangingPunct="1"/>
            <a:r>
              <a:rPr lang="de-DE" sz="1800" smtClean="0"/>
              <a:t>À la carte-Restaurant </a:t>
            </a:r>
          </a:p>
          <a:p>
            <a:pPr eaLnBrk="1" hangingPunct="1"/>
            <a:r>
              <a:rPr lang="de-DE" sz="1800" smtClean="0"/>
              <a:t>Systematische Gästebefragungen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E4A9DB7E-FCA2-4849-8BBB-544C7C005858}" type="slidenum">
              <a:rPr lang="de-DE"/>
              <a:pPr>
                <a:defRPr/>
              </a:pPr>
              <a:t>37</a:t>
            </a:fld>
            <a:endParaRPr lang="de-DE"/>
          </a:p>
        </p:txBody>
      </p:sp>
      <p:sp>
        <p:nvSpPr>
          <p:cNvPr id="57349" name="Rectangle 2"/>
          <p:cNvSpPr>
            <a:spLocks noGrp="1" noChangeArrowheads="1"/>
          </p:cNvSpPr>
          <p:nvPr>
            <p:ph type="title"/>
          </p:nvPr>
        </p:nvSpPr>
        <p:spPr>
          <a:xfrm>
            <a:off x="228600" y="685800"/>
            <a:ext cx="8015288" cy="533400"/>
          </a:xfrm>
        </p:spPr>
        <p:txBody>
          <a:bodyPr/>
          <a:lstStyle/>
          <a:p>
            <a:pPr eaLnBrk="1" hangingPunct="1"/>
            <a:r>
              <a:rPr lang="de-DE" sz="2800" smtClean="0"/>
              <a:t>1.11 Luxus * * * * * - höchste Ansprüche </a:t>
            </a:r>
          </a:p>
        </p:txBody>
      </p:sp>
      <p:sp>
        <p:nvSpPr>
          <p:cNvPr id="57350" name="Rectangle 3"/>
          <p:cNvSpPr>
            <a:spLocks noGrp="1" noChangeArrowheads="1"/>
          </p:cNvSpPr>
          <p:nvPr>
            <p:ph type="body" idx="1"/>
          </p:nvPr>
        </p:nvSpPr>
        <p:spPr>
          <a:xfrm>
            <a:off x="228600" y="1295400"/>
            <a:ext cx="8686800" cy="5229225"/>
          </a:xfrm>
        </p:spPr>
        <p:txBody>
          <a:bodyPr/>
          <a:lstStyle/>
          <a:p>
            <a:pPr eaLnBrk="1" hangingPunct="1"/>
            <a:r>
              <a:rPr lang="de-DE" sz="1800" smtClean="0"/>
              <a:t>Einzelzimmer 18 qm, Doppelzimmer 26 qm, Suiten </a:t>
            </a:r>
          </a:p>
          <a:p>
            <a:pPr eaLnBrk="1" hangingPunct="1"/>
            <a:r>
              <a:rPr lang="de-DE" sz="1800" smtClean="0"/>
              <a:t>24 Stunden besetzte Rezeption mit Concierge, mehrsprachige Mitarbeiter </a:t>
            </a:r>
          </a:p>
          <a:p>
            <a:pPr eaLnBrk="1" hangingPunct="1"/>
            <a:r>
              <a:rPr lang="de-DE" sz="1800" smtClean="0"/>
              <a:t>Doorman- oder Wagenmeisterservice </a:t>
            </a:r>
          </a:p>
          <a:p>
            <a:pPr eaLnBrk="1" hangingPunct="1"/>
            <a:r>
              <a:rPr lang="de-DE" sz="1800" smtClean="0"/>
              <a:t>Empfangshalle mit Sitzgelegenheiten und Getränkeservice </a:t>
            </a:r>
          </a:p>
          <a:p>
            <a:pPr eaLnBrk="1" hangingPunct="1"/>
            <a:r>
              <a:rPr lang="de-DE" sz="1800" smtClean="0"/>
              <a:t>Personalisierte Begrüßung mit frischen Blumen oder Präsent auf dem Zimmer </a:t>
            </a:r>
          </a:p>
          <a:p>
            <a:pPr eaLnBrk="1" hangingPunct="1"/>
            <a:r>
              <a:rPr lang="de-DE" sz="1800" smtClean="0"/>
              <a:t>Minibar und 24 Stunden Speisen und Getränke im Roomservice </a:t>
            </a:r>
          </a:p>
          <a:p>
            <a:pPr eaLnBrk="1" hangingPunct="1"/>
            <a:r>
              <a:rPr lang="de-DE" sz="1800" smtClean="0"/>
              <a:t>Körperpflegeartikel in Einzelflacons </a:t>
            </a:r>
          </a:p>
          <a:p>
            <a:pPr eaLnBrk="1" hangingPunct="1"/>
            <a:r>
              <a:rPr lang="de-DE" sz="1800" smtClean="0"/>
              <a:t>Internet-PC auf dem Zimmer und qualifizierter IT-Supportservice </a:t>
            </a:r>
          </a:p>
          <a:p>
            <a:pPr eaLnBrk="1" hangingPunct="1"/>
            <a:r>
              <a:rPr lang="de-DE" sz="1800" smtClean="0"/>
              <a:t>Kopfkissenauswahl, zentrale Bedienbarkeit der Zimmerbeleuchtung vom Bett, Safe im Zimmer </a:t>
            </a:r>
          </a:p>
          <a:p>
            <a:pPr eaLnBrk="1" hangingPunct="1"/>
            <a:r>
              <a:rPr lang="de-DE" sz="1800" smtClean="0"/>
              <a:t>Bügelservice (innerhalb einer Stunde), Schuhputzservice </a:t>
            </a:r>
          </a:p>
          <a:p>
            <a:pPr eaLnBrk="1" hangingPunct="1"/>
            <a:r>
              <a:rPr lang="de-DE" sz="1800" smtClean="0"/>
              <a:t>Abendlicher Turndown-Service </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7FB2EB7-AC0F-4E8F-857D-2DB3B0EFB52F}" type="slidenum">
              <a:rPr lang="de-DE"/>
              <a:pPr>
                <a:defRPr/>
              </a:pPr>
              <a:t>38</a:t>
            </a:fld>
            <a:endParaRPr lang="de-DE"/>
          </a:p>
        </p:txBody>
      </p:sp>
      <p:sp>
        <p:nvSpPr>
          <p:cNvPr id="58373" name="Rectangle 2"/>
          <p:cNvSpPr>
            <a:spLocks noGrp="1" noChangeArrowheads="1"/>
          </p:cNvSpPr>
          <p:nvPr>
            <p:ph type="title"/>
          </p:nvPr>
        </p:nvSpPr>
        <p:spPr/>
        <p:txBody>
          <a:bodyPr/>
          <a:lstStyle/>
          <a:p>
            <a:pPr eaLnBrk="1" hangingPunct="1"/>
            <a:r>
              <a:rPr lang="de-DE" sz="2800" smtClean="0"/>
              <a:t>1.11 Sonderformen </a:t>
            </a:r>
          </a:p>
        </p:txBody>
      </p:sp>
      <p:sp>
        <p:nvSpPr>
          <p:cNvPr id="58374" name="Rectangle 3"/>
          <p:cNvSpPr>
            <a:spLocks noGrp="1" noChangeArrowheads="1"/>
          </p:cNvSpPr>
          <p:nvPr>
            <p:ph type="body" idx="1"/>
          </p:nvPr>
        </p:nvSpPr>
        <p:spPr>
          <a:xfrm>
            <a:off x="228600" y="1295400"/>
            <a:ext cx="8686800" cy="5302250"/>
          </a:xfrm>
        </p:spPr>
        <p:txBody>
          <a:bodyPr/>
          <a:lstStyle/>
          <a:p>
            <a:pPr eaLnBrk="1" hangingPunct="1"/>
            <a:r>
              <a:rPr lang="de-DE" sz="1800" smtClean="0"/>
              <a:t>Ein Hotel Garni ist ein Hotelbetrieb, der accomodation, Frühstück, Getränke und höchstens kleine Speisen anbietet. Für Hotel Garnis, Fremdenheime oder Frühstückspensionen können maximal 4 Sterne vergeben werden.</a:t>
            </a:r>
          </a:p>
          <a:p>
            <a:pPr eaLnBrk="1" hangingPunct="1"/>
            <a:r>
              <a:rPr lang="de-DE" sz="1800" smtClean="0"/>
              <a:t>Für Hotel Garnis, Fremdenheime oder Frühstückspensionen gelten die Mindestkriterien "Restaurant" und "Speisenservice" nicht. Da es einem Hotel Garni in aller Regel nicht möglich ist, eine ausreichende Gesamtpunktzahl zu erfüllen, um eine der Ausstattung angemessene Klassifizierung zu erzielen, benötigen diese Betriebe bei der notwendigen Gesamtpunktzahl nur niedrigere Mindestpunktzahlen:</a:t>
            </a:r>
          </a:p>
          <a:p>
            <a:pPr lvl="1" eaLnBrk="1" hangingPunct="1"/>
            <a:r>
              <a:rPr lang="de-DE" sz="1800" smtClean="0"/>
              <a:t>* 70 Punkte, * * 140 Punkte, * * * 220 Punkte, * * * * 350 Punkte</a:t>
            </a:r>
          </a:p>
          <a:p>
            <a:pPr eaLnBrk="1" hangingPunct="1"/>
            <a:r>
              <a:rPr lang="de-DE" sz="1800" smtClean="0"/>
              <a:t>Jede werbliche Nutzung der Deutschen Hotelklassifizierung durch den Betrieb muss deshalb neben der Angabe der Sterne immer zwingend den Zusatz „Garni", "Fremdenheim" oder "Frühstückspension" aufweisen.</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B5AF3C6-49DC-4236-88D6-29B9BA4AA0B3}" type="slidenum">
              <a:rPr lang="de-DE"/>
              <a:pPr>
                <a:defRPr/>
              </a:pPr>
              <a:t>39</a:t>
            </a:fld>
            <a:endParaRPr lang="de-DE"/>
          </a:p>
        </p:txBody>
      </p:sp>
      <p:sp>
        <p:nvSpPr>
          <p:cNvPr id="59397" name="Rectangle 2"/>
          <p:cNvSpPr>
            <a:spLocks noGrp="1" noChangeArrowheads="1"/>
          </p:cNvSpPr>
          <p:nvPr>
            <p:ph type="title"/>
          </p:nvPr>
        </p:nvSpPr>
        <p:spPr>
          <a:xfrm>
            <a:off x="228600" y="685800"/>
            <a:ext cx="6864350" cy="533400"/>
          </a:xfrm>
        </p:spPr>
        <p:txBody>
          <a:bodyPr/>
          <a:lstStyle/>
          <a:p>
            <a:pPr eaLnBrk="1" hangingPunct="1"/>
            <a:r>
              <a:rPr lang="de-DE" sz="2800" smtClean="0"/>
              <a:t>1.11 Sonderformen – Superior </a:t>
            </a:r>
          </a:p>
        </p:txBody>
      </p:sp>
      <p:sp>
        <p:nvSpPr>
          <p:cNvPr id="59398" name="Rectangle 3"/>
          <p:cNvSpPr>
            <a:spLocks noGrp="1" noChangeArrowheads="1"/>
          </p:cNvSpPr>
          <p:nvPr>
            <p:ph type="body" idx="1"/>
          </p:nvPr>
        </p:nvSpPr>
        <p:spPr/>
        <p:txBody>
          <a:bodyPr/>
          <a:lstStyle/>
          <a:p>
            <a:pPr eaLnBrk="1" hangingPunct="1"/>
            <a:r>
              <a:rPr lang="de-DE" sz="1800" smtClean="0"/>
              <a:t>Für die Spitzenbetriebe innerhalb der einzelnen Kategorien, die sich insbesondere auch dadurch auszeichnen, dass sie ein besonders hohes Maß an Dienstleistung bieten, wurde der Begriff "Superior" eingeführt. Betriebe, die neben den Sternen diesen Zusatz führen dürfen, erreichen bei der Gesamtpunktzahl die erforderlichen Punkte der nächst höheren Kategorie, können aber dort nicht eingestuft werden, da sie die Mindestkriterien der nächst höheren Kategorie nicht erreichen. </a:t>
            </a:r>
          </a:p>
          <a:p>
            <a:pPr eaLnBrk="1" hangingPunct="1"/>
            <a:r>
              <a:rPr lang="de-DE" sz="1800" smtClean="0"/>
              <a:t>Betriebe aus dem 5-Sterne-Bereich benötigen mindestens 650 Punkte, um den Zusatz "Superior" führen zu dürfen. Betriebe, die den Zusatz "Superior" auf der Urkunde führen und in der Werbung entsprechend herausstellen dürfen, haben also die für die jeweilige Kategorie notwendige Wertungspunktzahl deutlich überschritten.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A16DF4B-DB9C-497F-A2A6-6776EEC426E0}" type="slidenum">
              <a:rPr lang="de-DE"/>
              <a:pPr>
                <a:defRPr/>
              </a:pPr>
              <a:t>4</a:t>
            </a:fld>
            <a:endParaRPr lang="de-DE"/>
          </a:p>
        </p:txBody>
      </p:sp>
      <p:sp>
        <p:nvSpPr>
          <p:cNvPr id="24581" name="Rectangle 2"/>
          <p:cNvSpPr>
            <a:spLocks noGrp="1" noChangeArrowheads="1"/>
          </p:cNvSpPr>
          <p:nvPr>
            <p:ph type="title"/>
          </p:nvPr>
        </p:nvSpPr>
        <p:spPr>
          <a:xfrm>
            <a:off x="228600" y="685800"/>
            <a:ext cx="7086600" cy="533400"/>
          </a:xfrm>
        </p:spPr>
        <p:txBody>
          <a:bodyPr/>
          <a:lstStyle/>
          <a:p>
            <a:pPr eaLnBrk="1" hangingPunct="1"/>
            <a:r>
              <a:rPr lang="de-DE" sz="2800" smtClean="0"/>
              <a:t>1. Everchanging Tourism – Basics of hospitality</a:t>
            </a:r>
            <a:br>
              <a:rPr lang="de-DE" sz="2800" smtClean="0"/>
            </a:br>
            <a:r>
              <a:rPr lang="de-DE" sz="2800" smtClean="0"/>
              <a:t/>
            </a:r>
            <a:br>
              <a:rPr lang="de-DE" sz="2800" smtClean="0"/>
            </a:br>
            <a:endParaRPr lang="de-DE" sz="2800" smtClean="0"/>
          </a:p>
        </p:txBody>
      </p:sp>
      <p:sp>
        <p:nvSpPr>
          <p:cNvPr id="24582" name="Rectangle 3"/>
          <p:cNvSpPr>
            <a:spLocks noGrp="1" noChangeArrowheads="1"/>
          </p:cNvSpPr>
          <p:nvPr>
            <p:ph type="body" idx="1"/>
          </p:nvPr>
        </p:nvSpPr>
        <p:spPr/>
        <p:txBody>
          <a:bodyPr/>
          <a:lstStyle/>
          <a:p>
            <a:pPr eaLnBrk="1" hangingPunct="1">
              <a:lnSpc>
                <a:spcPct val="150000"/>
              </a:lnSpc>
              <a:buFontTx/>
              <a:buNone/>
            </a:pPr>
            <a:r>
              <a:rPr lang="de-DE" sz="1800" smtClean="0"/>
              <a:t>      Basic situation and development of the tourism sector</a:t>
            </a:r>
          </a:p>
          <a:p>
            <a:pPr eaLnBrk="1" hangingPunct="1">
              <a:buFontTx/>
              <a:buNone/>
            </a:pPr>
            <a:r>
              <a:rPr lang="de-DE" sz="1800" smtClean="0"/>
              <a:t>1.1 Economic importance of hospitality </a:t>
            </a:r>
          </a:p>
          <a:p>
            <a:pPr eaLnBrk="1" hangingPunct="1">
              <a:buFontTx/>
              <a:buNone/>
            </a:pPr>
            <a:r>
              <a:rPr lang="de-DE" sz="1800" smtClean="0"/>
              <a:t>1.2 Segmentation hospitality </a:t>
            </a:r>
          </a:p>
          <a:p>
            <a:pPr eaLnBrk="1" hangingPunct="1">
              <a:buFontTx/>
              <a:buNone/>
            </a:pPr>
            <a:r>
              <a:rPr lang="de-DE" sz="1800" smtClean="0"/>
              <a:t>1.3 Segmentation Food and Beverages sector</a:t>
            </a:r>
          </a:p>
          <a:p>
            <a:pPr eaLnBrk="1" hangingPunct="1">
              <a:buFontTx/>
              <a:buNone/>
            </a:pPr>
            <a:r>
              <a:rPr lang="de-DE" sz="1800" smtClean="0"/>
              <a:t>1.4 Segmentation Accomodation sector</a:t>
            </a:r>
          </a:p>
          <a:p>
            <a:pPr eaLnBrk="1" hangingPunct="1">
              <a:buFontTx/>
              <a:buNone/>
            </a:pPr>
            <a:r>
              <a:rPr lang="de-DE" sz="1800" smtClean="0"/>
              <a:t>1.5 Definitions Accomodation companies </a:t>
            </a:r>
          </a:p>
          <a:p>
            <a:pPr eaLnBrk="1" hangingPunct="1">
              <a:buFontTx/>
              <a:buNone/>
            </a:pPr>
            <a:r>
              <a:rPr lang="de-DE" sz="1800" smtClean="0"/>
              <a:t>1.6 Minimum levels of hotel room offers</a:t>
            </a:r>
          </a:p>
          <a:p>
            <a:pPr eaLnBrk="1" hangingPunct="1">
              <a:buFontTx/>
              <a:buNone/>
            </a:pPr>
            <a:r>
              <a:rPr lang="de-DE" sz="1800" smtClean="0"/>
              <a:t>1.7 Actors in the accomodation market </a:t>
            </a:r>
          </a:p>
          <a:p>
            <a:pPr eaLnBrk="1" hangingPunct="1">
              <a:buFontTx/>
              <a:buNone/>
            </a:pPr>
            <a:r>
              <a:rPr lang="de-DE" sz="1800" smtClean="0"/>
              <a:t>1.8 Segmentation of hotels </a:t>
            </a:r>
          </a:p>
          <a:p>
            <a:pPr eaLnBrk="1" hangingPunct="1">
              <a:buFontTx/>
              <a:buNone/>
            </a:pPr>
            <a:r>
              <a:rPr lang="de-DE" sz="1800" smtClean="0"/>
              <a:t>1.9 Different types of accomodation </a:t>
            </a:r>
          </a:p>
          <a:p>
            <a:pPr eaLnBrk="1" hangingPunct="1">
              <a:buFontTx/>
              <a:buNone/>
            </a:pPr>
            <a:r>
              <a:rPr lang="de-DE" sz="1800" smtClean="0"/>
              <a:t>1.10 DeHoGa – German Hotels Association </a:t>
            </a:r>
          </a:p>
          <a:p>
            <a:pPr eaLnBrk="1" hangingPunct="1">
              <a:buFontTx/>
              <a:buNone/>
            </a:pPr>
            <a:r>
              <a:rPr lang="de-DE" sz="1800" smtClean="0"/>
              <a:t>1.11 Hotel classification in Europa – a critical view</a:t>
            </a:r>
          </a:p>
          <a:p>
            <a:pPr eaLnBrk="1" hangingPunct="1">
              <a:buFontTx/>
              <a:buNone/>
            </a:pPr>
            <a:endParaRPr lang="de-DE" sz="180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54527E29-B410-420B-A352-2FB53E34A134}" type="slidenum">
              <a:rPr lang="de-DE"/>
              <a:pPr>
                <a:defRPr/>
              </a:pPr>
              <a:t>40</a:t>
            </a:fld>
            <a:endParaRPr lang="de-DE"/>
          </a:p>
        </p:txBody>
      </p:sp>
      <p:sp>
        <p:nvSpPr>
          <p:cNvPr id="60421" name="Rectangle 2"/>
          <p:cNvSpPr>
            <a:spLocks noGrp="1" noChangeArrowheads="1"/>
          </p:cNvSpPr>
          <p:nvPr>
            <p:ph type="title"/>
          </p:nvPr>
        </p:nvSpPr>
        <p:spPr>
          <a:xfrm>
            <a:off x="228600" y="685800"/>
            <a:ext cx="8447088" cy="533400"/>
          </a:xfrm>
        </p:spPr>
        <p:txBody>
          <a:bodyPr/>
          <a:lstStyle/>
          <a:p>
            <a:pPr eaLnBrk="1" hangingPunct="1"/>
            <a:r>
              <a:rPr lang="de-DE" sz="2800" smtClean="0"/>
              <a:t>1.11 Klassifizierung Parahotellerie (DTV)</a:t>
            </a:r>
          </a:p>
        </p:txBody>
      </p:sp>
      <p:sp>
        <p:nvSpPr>
          <p:cNvPr id="60422" name="Rectangle 3"/>
          <p:cNvSpPr>
            <a:spLocks noGrp="1" noChangeArrowheads="1"/>
          </p:cNvSpPr>
          <p:nvPr>
            <p:ph type="body" idx="1"/>
          </p:nvPr>
        </p:nvSpPr>
        <p:spPr>
          <a:xfrm>
            <a:off x="228600" y="1295400"/>
            <a:ext cx="8686800" cy="5157788"/>
          </a:xfrm>
        </p:spPr>
        <p:txBody>
          <a:bodyPr/>
          <a:lstStyle/>
          <a:p>
            <a:pPr eaLnBrk="1" hangingPunct="1"/>
            <a:r>
              <a:rPr lang="de-DE" sz="1800" smtClean="0"/>
              <a:t>Grundvoraussetzungen/Mindeststandards, die ein Ferienhaus oder eine Ferienwohnung erfüllen muss:</a:t>
            </a:r>
          </a:p>
          <a:p>
            <a:pPr lvl="1" eaLnBrk="1" hangingPunct="1"/>
            <a:r>
              <a:rPr lang="de-DE" sz="1600" smtClean="0"/>
              <a:t>Das Objekt muss eine abgeschlossene Einheit bilden, es muss eine separate Eingangstür zur vermieteten Einheit vorhanden sein.</a:t>
            </a:r>
          </a:p>
          <a:p>
            <a:pPr lvl="1" eaLnBrk="1" hangingPunct="1"/>
            <a:r>
              <a:rPr lang="de-DE" sz="1600" smtClean="0"/>
              <a:t>Bei der Abgabe der Anzahl der Räume ist zu beachten, dass jeder Raum mit einer Tür abschließbar sein muss, eine Abtrennung durch einen Vorhang genügt den Ansprüchen für einen separaten Raum nicht.</a:t>
            </a:r>
          </a:p>
          <a:p>
            <a:pPr lvl="1" eaLnBrk="1" hangingPunct="1"/>
            <a:r>
              <a:rPr lang="de-DE" sz="1600" smtClean="0"/>
              <a:t>Es ist ferner erforderlich, dass jeder Raum mindestens ein Fenster besitzt (Ausnahmen: Küche, Kochnische, Küchenzeile, Sanitärbereich).</a:t>
            </a:r>
          </a:p>
          <a:p>
            <a:pPr lvl="1" eaLnBrk="1" hangingPunct="1"/>
            <a:r>
              <a:rPr lang="de-DE" sz="1600" smtClean="0"/>
              <a:t>Es müssen eine Kochgelegenheit, ein Kühlschrank, eine Spüle und die für die Personenanzahl erforderlichen Kochutensilien (Geschirr, Besteck, Kochtöpfe) vorhanden sein.</a:t>
            </a:r>
          </a:p>
          <a:p>
            <a:pPr lvl="1" eaLnBrk="1" hangingPunct="1"/>
            <a:r>
              <a:rPr lang="de-DE" sz="1600" smtClean="0"/>
              <a:t>Es muss mindestens eine räumlich abgeschlossene Sanitäreinrichtung für jedes Objekt vorhanden sein, eine Mitbenutzung z.B. in der Wohnung des Vermieters, genügt den erforderlichen Mindeststandards nicht.</a:t>
            </a:r>
          </a:p>
          <a:p>
            <a:pPr lvl="1" eaLnBrk="1" hangingPunct="1"/>
            <a:r>
              <a:rPr lang="de-DE" sz="1600" smtClean="0"/>
              <a:t>Es muss eine zweckmäßige Beleuchtung vorhanden sein.</a:t>
            </a:r>
          </a:p>
          <a:p>
            <a:pPr lvl="1" eaLnBrk="1" hangingPunct="1"/>
            <a:r>
              <a:rPr lang="de-DE" sz="1600" smtClean="0"/>
              <a:t>Eine FW, die sich im Keller eines Hauses befindet und nur mit Kellerfenster ausgestattet ist, genügt den Mindestanforderungen der Klassifizierung nicht.</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BCF364AC-9B24-467F-B456-D11980D89AC9}" type="slidenum">
              <a:rPr lang="de-DE"/>
              <a:pPr>
                <a:defRPr/>
              </a:pPr>
              <a:t>41</a:t>
            </a:fld>
            <a:endParaRPr lang="de-DE"/>
          </a:p>
        </p:txBody>
      </p:sp>
      <p:sp>
        <p:nvSpPr>
          <p:cNvPr id="61445" name="Rectangle 2"/>
          <p:cNvSpPr>
            <a:spLocks noGrp="1" noChangeArrowheads="1"/>
          </p:cNvSpPr>
          <p:nvPr>
            <p:ph type="title"/>
          </p:nvPr>
        </p:nvSpPr>
        <p:spPr>
          <a:xfrm>
            <a:off x="228600" y="685800"/>
            <a:ext cx="8375650" cy="533400"/>
          </a:xfrm>
        </p:spPr>
        <p:txBody>
          <a:bodyPr/>
          <a:lstStyle/>
          <a:p>
            <a:pPr eaLnBrk="1" hangingPunct="1"/>
            <a:r>
              <a:rPr lang="de-DE" sz="2800" smtClean="0"/>
              <a:t>1.11 Klassifizierung Parahotellerie (DTV)</a:t>
            </a:r>
          </a:p>
        </p:txBody>
      </p:sp>
      <p:sp>
        <p:nvSpPr>
          <p:cNvPr id="61446" name="Rectangle 3"/>
          <p:cNvSpPr>
            <a:spLocks noGrp="1" noChangeArrowheads="1"/>
          </p:cNvSpPr>
          <p:nvPr>
            <p:ph type="body" idx="1"/>
          </p:nvPr>
        </p:nvSpPr>
        <p:spPr>
          <a:xfrm>
            <a:off x="228600" y="1295400"/>
            <a:ext cx="8686800" cy="5157788"/>
          </a:xfrm>
        </p:spPr>
        <p:txBody>
          <a:bodyPr/>
          <a:lstStyle/>
          <a:p>
            <a:pPr eaLnBrk="1" hangingPunct="1"/>
            <a:r>
              <a:rPr lang="de-DE" sz="1800" smtClean="0"/>
              <a:t>1 Stern *</a:t>
            </a:r>
          </a:p>
          <a:p>
            <a:pPr lvl="1" eaLnBrk="1" hangingPunct="1"/>
            <a:r>
              <a:rPr lang="de-DE" sz="1800" smtClean="0"/>
              <a:t>einfache und zweckmäßige Grundausstattung des Objektes mit einfachem Komfort,</a:t>
            </a:r>
          </a:p>
          <a:p>
            <a:pPr lvl="1" eaLnBrk="1" hangingPunct="1"/>
            <a:r>
              <a:rPr lang="de-DE" sz="1800" smtClean="0"/>
              <a:t>die Grundausstattung ist vorhanden und in gebrauchsfähigem Zustand, </a:t>
            </a:r>
          </a:p>
          <a:p>
            <a:pPr lvl="1" eaLnBrk="1" hangingPunct="1"/>
            <a:r>
              <a:rPr lang="de-DE" sz="1800" smtClean="0"/>
              <a:t>altersbedingte Abnutzung ist erlaubt, bei insgesamt vorhandenen, solidem Wohnkomfort.</a:t>
            </a:r>
          </a:p>
          <a:p>
            <a:pPr eaLnBrk="1" hangingPunct="1"/>
            <a:r>
              <a:rPr lang="de-DE" sz="1800" smtClean="0"/>
              <a:t>2 Sterne * *</a:t>
            </a:r>
          </a:p>
          <a:p>
            <a:pPr lvl="1" eaLnBrk="1" hangingPunct="1"/>
            <a:r>
              <a:rPr lang="de-DE" sz="1800" smtClean="0"/>
              <a:t>zweckmäßige und gute Gesamtausstattung mit mittlerem Komfort,</a:t>
            </a:r>
          </a:p>
          <a:p>
            <a:pPr lvl="1" eaLnBrk="1" hangingPunct="1"/>
            <a:r>
              <a:rPr lang="de-DE" sz="1800" smtClean="0"/>
              <a:t>die Ausstattung muss in einem gutem Erhaltungszustand sein, bei guter Qualität,</a:t>
            </a:r>
          </a:p>
          <a:p>
            <a:pPr lvl="1" eaLnBrk="1" hangingPunct="1"/>
            <a:r>
              <a:rPr lang="de-DE" sz="1800" smtClean="0"/>
              <a:t>die Funktionalität steht im Vordergrund bei gepflegtem Gesamteindruck.</a:t>
            </a:r>
          </a:p>
          <a:p>
            <a:pPr eaLnBrk="1" hangingPunct="1"/>
            <a:r>
              <a:rPr lang="de-DE" sz="1800" smtClean="0"/>
              <a:t>3 Sterne * * *</a:t>
            </a:r>
          </a:p>
          <a:p>
            <a:pPr lvl="1" eaLnBrk="1" hangingPunct="1"/>
            <a:r>
              <a:rPr lang="de-DE" sz="1800" smtClean="0"/>
              <a:t>gute und wohnliche Gesamtausstattung mit gutem Komfort, Ausstattung von besserer Qualität,</a:t>
            </a:r>
          </a:p>
          <a:p>
            <a:pPr lvl="1" eaLnBrk="1" hangingPunct="1"/>
            <a:r>
              <a:rPr lang="de-DE" sz="1800" smtClean="0"/>
              <a:t>optisch ansprechender Gesamteindruck, wobei auf Dekoration und Wohnlichkeit Wert gelegt wird. </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34DC10AA-047B-461E-9290-7FF9404F67B3}" type="slidenum">
              <a:rPr lang="de-DE"/>
              <a:pPr>
                <a:defRPr/>
              </a:pPr>
              <a:t>42</a:t>
            </a:fld>
            <a:endParaRPr lang="de-DE"/>
          </a:p>
        </p:txBody>
      </p:sp>
      <p:sp>
        <p:nvSpPr>
          <p:cNvPr id="62469" name="Rectangle 2"/>
          <p:cNvSpPr>
            <a:spLocks noGrp="1" noChangeArrowheads="1"/>
          </p:cNvSpPr>
          <p:nvPr>
            <p:ph type="title"/>
          </p:nvPr>
        </p:nvSpPr>
        <p:spPr>
          <a:xfrm>
            <a:off x="228600" y="685800"/>
            <a:ext cx="8591550" cy="533400"/>
          </a:xfrm>
        </p:spPr>
        <p:txBody>
          <a:bodyPr/>
          <a:lstStyle/>
          <a:p>
            <a:pPr eaLnBrk="1" hangingPunct="1"/>
            <a:r>
              <a:rPr lang="de-DE" sz="2800" smtClean="0"/>
              <a:t>1.11 Klassifizierung Parahotellerie (DTV)</a:t>
            </a:r>
          </a:p>
        </p:txBody>
      </p:sp>
      <p:sp>
        <p:nvSpPr>
          <p:cNvPr id="62470" name="Rectangle 3"/>
          <p:cNvSpPr>
            <a:spLocks noGrp="1" noChangeArrowheads="1"/>
          </p:cNvSpPr>
          <p:nvPr>
            <p:ph type="body" idx="1"/>
          </p:nvPr>
        </p:nvSpPr>
        <p:spPr/>
        <p:txBody>
          <a:bodyPr/>
          <a:lstStyle/>
          <a:p>
            <a:pPr eaLnBrk="1" hangingPunct="1"/>
            <a:r>
              <a:rPr lang="de-DE" sz="1800" smtClean="0"/>
              <a:t>4 Sterne * * * *</a:t>
            </a:r>
          </a:p>
          <a:p>
            <a:pPr lvl="1" eaLnBrk="1" hangingPunct="1"/>
            <a:r>
              <a:rPr lang="de-DE" sz="1800" smtClean="0"/>
              <a:t>hochwertige Gesamtausstattung mit gehobenem Komfort,</a:t>
            </a:r>
          </a:p>
          <a:p>
            <a:pPr lvl="1" eaLnBrk="1" hangingPunct="1"/>
            <a:r>
              <a:rPr lang="de-DE" sz="1800" smtClean="0"/>
              <a:t>Ausstattung in gehobener und gepflegter Qualität,</a:t>
            </a:r>
          </a:p>
          <a:p>
            <a:pPr lvl="1" eaLnBrk="1" hangingPunct="1"/>
            <a:r>
              <a:rPr lang="de-DE" sz="1800" smtClean="0"/>
              <a:t>aufeinander abgestimmter optischer Gesamteindruck von Form und Materialien, </a:t>
            </a:r>
          </a:p>
          <a:p>
            <a:pPr lvl="1" eaLnBrk="1" hangingPunct="1"/>
            <a:r>
              <a:rPr lang="de-DE" sz="1800" smtClean="0"/>
              <a:t>Lage und Infrastruktur des Hauses genügen gehobenen Ansprüchen.</a:t>
            </a:r>
          </a:p>
          <a:p>
            <a:pPr eaLnBrk="1" hangingPunct="1"/>
            <a:r>
              <a:rPr lang="de-DE" sz="1800" smtClean="0"/>
              <a:t>5 Sterne * * * * *</a:t>
            </a:r>
          </a:p>
          <a:p>
            <a:pPr lvl="1" eaLnBrk="1" hangingPunct="1"/>
            <a:r>
              <a:rPr lang="de-DE" sz="1800" smtClean="0"/>
              <a:t>erstklassige Gesamtausstattung mit besonderen Zusatzleistungen im Servicebereich und herausragende Infrastruktur des Objektes,</a:t>
            </a:r>
          </a:p>
          <a:p>
            <a:pPr lvl="1" eaLnBrk="1" hangingPunct="1"/>
            <a:r>
              <a:rPr lang="de-DE" sz="1800" smtClean="0"/>
              <a:t>großzügige Ausstattung in besonderer Qualität,</a:t>
            </a:r>
          </a:p>
          <a:p>
            <a:pPr lvl="1" eaLnBrk="1" hangingPunct="1"/>
            <a:r>
              <a:rPr lang="de-DE" sz="1800" smtClean="0"/>
              <a:t>sehr gepflegter und exklusiver Gesamteindruck mit allem technischen Komfort, der das Objekt selbst und die Umgebung mit einschließt,</a:t>
            </a:r>
          </a:p>
          <a:p>
            <a:pPr lvl="1" eaLnBrk="1" hangingPunct="1"/>
            <a:r>
              <a:rPr lang="de-DE" sz="1800" smtClean="0"/>
              <a:t>sehr guter Erhaltungs- und Pflegezustand.</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FA6B8A3-B2C8-4904-A999-3E5B74132F3A}" type="slidenum">
              <a:rPr lang="de-DE"/>
              <a:pPr>
                <a:defRPr/>
              </a:pPr>
              <a:t>43</a:t>
            </a:fld>
            <a:endParaRPr lang="de-DE"/>
          </a:p>
        </p:txBody>
      </p:sp>
      <p:sp>
        <p:nvSpPr>
          <p:cNvPr id="63493" name="Rectangle 2"/>
          <p:cNvSpPr>
            <a:spLocks noGrp="1" noChangeArrowheads="1"/>
          </p:cNvSpPr>
          <p:nvPr>
            <p:ph type="title"/>
          </p:nvPr>
        </p:nvSpPr>
        <p:spPr>
          <a:xfrm>
            <a:off x="228600" y="685800"/>
            <a:ext cx="8520113" cy="533400"/>
          </a:xfrm>
        </p:spPr>
        <p:txBody>
          <a:bodyPr/>
          <a:lstStyle/>
          <a:p>
            <a:pPr eaLnBrk="1" hangingPunct="1"/>
            <a:r>
              <a:rPr lang="de-DE" sz="2800" smtClean="0"/>
              <a:t>1.11 Klassifizierung Parahotellerie (DTV)</a:t>
            </a:r>
          </a:p>
        </p:txBody>
      </p:sp>
      <p:sp>
        <p:nvSpPr>
          <p:cNvPr id="63494" name="Rectangle 3"/>
          <p:cNvSpPr>
            <a:spLocks noGrp="1" noChangeArrowheads="1"/>
          </p:cNvSpPr>
          <p:nvPr>
            <p:ph type="body" idx="1"/>
          </p:nvPr>
        </p:nvSpPr>
        <p:spPr>
          <a:xfrm>
            <a:off x="228600" y="1295400"/>
            <a:ext cx="8686800" cy="5157788"/>
          </a:xfrm>
        </p:spPr>
        <p:txBody>
          <a:bodyPr/>
          <a:lstStyle/>
          <a:p>
            <a:pPr eaLnBrk="1" hangingPunct="1"/>
            <a:r>
              <a:rPr lang="de-DE" sz="1800" smtClean="0"/>
              <a:t>FH – Ferienhaus</a:t>
            </a:r>
          </a:p>
          <a:p>
            <a:pPr lvl="1" eaLnBrk="1" hangingPunct="1"/>
            <a:r>
              <a:rPr lang="de-DE" sz="1800" smtClean="0"/>
              <a:t>freistehendes Haus oder ein Reihenhaus, dass jedermann zugänglich ist,</a:t>
            </a:r>
          </a:p>
          <a:p>
            <a:pPr lvl="1" eaLnBrk="1" hangingPunct="1"/>
            <a:r>
              <a:rPr lang="de-DE" sz="1800" smtClean="0"/>
              <a:t>in dem Gästen gegen Entgelt vorübergehender Aufenthalt gewährt wird,</a:t>
            </a:r>
          </a:p>
          <a:p>
            <a:pPr lvl="1" eaLnBrk="1" hangingPunct="1"/>
            <a:r>
              <a:rPr lang="de-DE" sz="1800" smtClean="0"/>
              <a:t>Grundstück oder Grundstücksanteil sind der alleinigen Nutzung durch die Gäste für die Dauer ihres Aufenthaltes vorbehalten,</a:t>
            </a:r>
          </a:p>
          <a:p>
            <a:pPr lvl="1" eaLnBrk="1" hangingPunct="1"/>
            <a:r>
              <a:rPr lang="de-DE" sz="1800" smtClean="0"/>
              <a:t>den Gästen steht ein eigener Sanitärbereich und eine Kochgelegenheit zur Verfügung,</a:t>
            </a:r>
          </a:p>
          <a:p>
            <a:pPr lvl="1" eaLnBrk="1" hangingPunct="1"/>
            <a:r>
              <a:rPr lang="de-DE" sz="1800" smtClean="0"/>
              <a:t>in der Regel kein hotelmäßiger Service gegeben.</a:t>
            </a:r>
          </a:p>
          <a:p>
            <a:pPr eaLnBrk="1" hangingPunct="1"/>
            <a:r>
              <a:rPr lang="de-DE" sz="1800" smtClean="0"/>
              <a:t>FW – Ferienwohnung</a:t>
            </a:r>
          </a:p>
          <a:p>
            <a:pPr lvl="1" eaLnBrk="1" hangingPunct="1"/>
            <a:r>
              <a:rPr lang="de-DE" sz="1800" smtClean="0"/>
              <a:t>eine abgeschlossene Einheit innerhalb eines Hauses, in der zum vorübergehenden Aufenthalt Gäste gegen Entgelt aufgenommen werden,</a:t>
            </a:r>
          </a:p>
          <a:p>
            <a:pPr lvl="1" eaLnBrk="1" hangingPunct="1"/>
            <a:r>
              <a:rPr lang="de-DE" sz="1800" smtClean="0"/>
              <a:t>den Gästen steht ein eigener Sanitärbereich und eine Kochgelegenheit zur Verfügung,</a:t>
            </a:r>
          </a:p>
          <a:p>
            <a:pPr lvl="1" eaLnBrk="1" hangingPunct="1"/>
            <a:r>
              <a:rPr lang="de-DE" sz="1800" smtClean="0"/>
              <a:t>die zum Objekt gehörende Terrasse oder der Balkon steht den Gästen für die Dauer ihres Aufenthaltes zur alleinigen Nutzung zur Verfügung.</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5F6F1EC9-92B9-474C-82F2-7538BFFBCA02}" type="slidenum">
              <a:rPr lang="de-DE"/>
              <a:pPr>
                <a:defRPr/>
              </a:pPr>
              <a:t>44</a:t>
            </a:fld>
            <a:endParaRPr lang="de-DE"/>
          </a:p>
        </p:txBody>
      </p:sp>
      <p:sp>
        <p:nvSpPr>
          <p:cNvPr id="64517" name="Rectangle 2"/>
          <p:cNvSpPr>
            <a:spLocks noGrp="1" noChangeArrowheads="1"/>
          </p:cNvSpPr>
          <p:nvPr>
            <p:ph type="title"/>
          </p:nvPr>
        </p:nvSpPr>
        <p:spPr>
          <a:xfrm>
            <a:off x="228600" y="685800"/>
            <a:ext cx="8375650" cy="533400"/>
          </a:xfrm>
        </p:spPr>
        <p:txBody>
          <a:bodyPr/>
          <a:lstStyle/>
          <a:p>
            <a:pPr eaLnBrk="1" hangingPunct="1"/>
            <a:r>
              <a:rPr lang="de-DE" sz="2800" smtClean="0"/>
              <a:t>1.11 Klassifizierung Parahotellerie (DTV)</a:t>
            </a:r>
          </a:p>
        </p:txBody>
      </p:sp>
      <p:sp>
        <p:nvSpPr>
          <p:cNvPr id="64518" name="Rectangle 3"/>
          <p:cNvSpPr>
            <a:spLocks noGrp="1" noChangeArrowheads="1"/>
          </p:cNvSpPr>
          <p:nvPr>
            <p:ph type="body" idx="1"/>
          </p:nvPr>
        </p:nvSpPr>
        <p:spPr>
          <a:xfrm>
            <a:off x="228600" y="1295400"/>
            <a:ext cx="8686800" cy="5086350"/>
          </a:xfrm>
        </p:spPr>
        <p:txBody>
          <a:bodyPr/>
          <a:lstStyle/>
          <a:p>
            <a:pPr eaLnBrk="1" hangingPunct="1"/>
            <a:r>
              <a:rPr lang="de-DE" sz="1800" smtClean="0"/>
              <a:t>Appartement</a:t>
            </a:r>
          </a:p>
          <a:p>
            <a:pPr lvl="1" eaLnBrk="1" hangingPunct="1"/>
            <a:r>
              <a:rPr lang="de-DE" sz="1800" smtClean="0"/>
              <a:t>ist eine Ein- oder Mehrraumwohnung, die in einer größeren Ferienwohnungsanlage liegt, in der Gemeinschaftseinrichtungen (Trockner, Waschmaschine) vorhanden sind, und in der Serviceleistungen angeboten werden,</a:t>
            </a:r>
          </a:p>
          <a:p>
            <a:pPr lvl="1" eaLnBrk="1" hangingPunct="1"/>
            <a:r>
              <a:rPr lang="de-DE" sz="1800" smtClean="0"/>
              <a:t>werden in der Klassifizierung wie FW behandelt,</a:t>
            </a:r>
          </a:p>
          <a:p>
            <a:pPr lvl="1" eaLnBrk="1" hangingPunct="1"/>
            <a:r>
              <a:rPr lang="de-DE" sz="1800" smtClean="0"/>
              <a:t>liegt der Schwerpunkt auf dem hotelmäßigen Service mit der zusätzlichen Möglichkeit der Selbstverpflegung, fällt die Klassifizierung in den Bereich der DeHoGa.</a:t>
            </a:r>
          </a:p>
          <a:p>
            <a:pPr eaLnBrk="1" hangingPunct="1"/>
            <a:r>
              <a:rPr lang="de-DE" sz="1800" smtClean="0"/>
              <a:t>Studio</a:t>
            </a:r>
          </a:p>
          <a:p>
            <a:pPr lvl="1" eaLnBrk="1" hangingPunct="1"/>
            <a:r>
              <a:rPr lang="de-DE" sz="1800" smtClean="0"/>
              <a:t>eine mögliche Bezeichnung für eine Ferienwohnung, die in einem Beherbergungsbetrieb angeboten wird,</a:t>
            </a:r>
          </a:p>
          <a:p>
            <a:pPr lvl="1" eaLnBrk="1" hangingPunct="1"/>
            <a:r>
              <a:rPr lang="de-DE" sz="1800" smtClean="0"/>
              <a:t>es werden Selbstversorgungsmöglichkeiten angeboten, als auch die Inanspruchnahme aller Serviceleistungen des Betriebes gewährleistet.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6FB444BD-113B-4619-8AC3-F81BFBB0735C}" type="slidenum">
              <a:rPr lang="de-DE"/>
              <a:pPr>
                <a:defRPr/>
              </a:pPr>
              <a:t>45</a:t>
            </a:fld>
            <a:endParaRPr lang="de-DE"/>
          </a:p>
        </p:txBody>
      </p:sp>
      <p:sp>
        <p:nvSpPr>
          <p:cNvPr id="65541" name="Rectangle 2"/>
          <p:cNvSpPr>
            <a:spLocks noGrp="1" noChangeArrowheads="1"/>
          </p:cNvSpPr>
          <p:nvPr>
            <p:ph type="title"/>
          </p:nvPr>
        </p:nvSpPr>
        <p:spPr>
          <a:xfrm>
            <a:off x="228600" y="685800"/>
            <a:ext cx="8591550" cy="533400"/>
          </a:xfrm>
        </p:spPr>
        <p:txBody>
          <a:bodyPr/>
          <a:lstStyle/>
          <a:p>
            <a:pPr eaLnBrk="1" hangingPunct="1"/>
            <a:r>
              <a:rPr lang="de-DE" sz="2800" smtClean="0"/>
              <a:t>1.11 Klassifizierung Parahotellerie (DTV)</a:t>
            </a:r>
          </a:p>
        </p:txBody>
      </p:sp>
      <p:sp>
        <p:nvSpPr>
          <p:cNvPr id="65542" name="Rectangle 3"/>
          <p:cNvSpPr>
            <a:spLocks noGrp="1" noChangeArrowheads="1"/>
          </p:cNvSpPr>
          <p:nvPr>
            <p:ph type="body" idx="1"/>
          </p:nvPr>
        </p:nvSpPr>
        <p:spPr/>
        <p:txBody>
          <a:bodyPr/>
          <a:lstStyle/>
          <a:p>
            <a:pPr eaLnBrk="1" hangingPunct="1"/>
            <a:r>
              <a:rPr lang="de-DE" sz="1800" smtClean="0"/>
              <a:t>Maisonette</a:t>
            </a:r>
          </a:p>
          <a:p>
            <a:pPr lvl="1" eaLnBrk="1" hangingPunct="1"/>
            <a:r>
              <a:rPr lang="de-DE" sz="1800" smtClean="0"/>
              <a:t>Eine Maisonettenwohnung ist eine Ferienwohnung, die sich über mindestens zwei Etagen erstreckt.</a:t>
            </a:r>
          </a:p>
          <a:p>
            <a:pPr eaLnBrk="1" hangingPunct="1"/>
            <a:r>
              <a:rPr lang="de-DE" sz="1800" smtClean="0"/>
              <a:t>Penthousewohnung </a:t>
            </a:r>
          </a:p>
          <a:p>
            <a:pPr lvl="1" eaLnBrk="1" hangingPunct="1"/>
            <a:r>
              <a:rPr lang="de-DE" sz="1800" smtClean="0"/>
              <a:t>ist eine Wohnung/Ferienwohnung, die sich im obersten Stockwerk (genau genommen, im 5. Stockwerk) eines mehrgeschossigen Gebäudes oder Gebäudekomplexes befindet,</a:t>
            </a:r>
          </a:p>
          <a:p>
            <a:pPr lvl="1" eaLnBrk="1" hangingPunct="1"/>
            <a:r>
              <a:rPr lang="de-DE" sz="1800" smtClean="0"/>
              <a:t>verfügt über eine Dachterrasse. </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CA00B75-3464-49FB-998B-A020E3D51D1D}" type="slidenum">
              <a:rPr lang="de-DE"/>
              <a:pPr>
                <a:defRPr/>
              </a:pPr>
              <a:t>46</a:t>
            </a:fld>
            <a:endParaRPr lang="de-DE"/>
          </a:p>
        </p:txBody>
      </p:sp>
      <p:sp>
        <p:nvSpPr>
          <p:cNvPr id="66565" name="Rectangle 2"/>
          <p:cNvSpPr>
            <a:spLocks noGrp="1" noChangeArrowheads="1"/>
          </p:cNvSpPr>
          <p:nvPr>
            <p:ph type="title"/>
          </p:nvPr>
        </p:nvSpPr>
        <p:spPr>
          <a:xfrm>
            <a:off x="228600" y="685800"/>
            <a:ext cx="8736013" cy="533400"/>
          </a:xfrm>
        </p:spPr>
        <p:txBody>
          <a:bodyPr/>
          <a:lstStyle/>
          <a:p>
            <a:pPr eaLnBrk="1" hangingPunct="1"/>
            <a:r>
              <a:rPr lang="de-DE" sz="2800" dirty="0" err="1" smtClean="0"/>
              <a:t>Discussion</a:t>
            </a:r>
            <a:endParaRPr lang="de-DE" sz="2800" dirty="0" smtClean="0"/>
          </a:p>
        </p:txBody>
      </p:sp>
      <p:sp>
        <p:nvSpPr>
          <p:cNvPr id="66566" name="Rectangle 3"/>
          <p:cNvSpPr>
            <a:spLocks noGrp="1" noChangeArrowheads="1"/>
          </p:cNvSpPr>
          <p:nvPr>
            <p:ph type="body" idx="1"/>
          </p:nvPr>
        </p:nvSpPr>
        <p:spPr>
          <a:xfrm>
            <a:off x="228600" y="1295400"/>
            <a:ext cx="8686800" cy="5086350"/>
          </a:xfrm>
        </p:spPr>
        <p:txBody>
          <a:bodyPr/>
          <a:lstStyle/>
          <a:p>
            <a:pPr eaLnBrk="1" hangingPunct="1"/>
            <a:r>
              <a:rPr lang="de-DE" sz="1800" smtClean="0"/>
              <a:t>In 1996 Germany and Denmark started a hotel classification program. 2003 Sweden adopted the Danish system. Through this process now all important European countries have classification systems. How about a EU-wide harmonized system? </a:t>
            </a:r>
          </a:p>
          <a:p>
            <a:pPr eaLnBrk="1" hangingPunct="1"/>
            <a:endParaRPr lang="de-DE" sz="1800" smtClean="0"/>
          </a:p>
          <a:p>
            <a:pPr eaLnBrk="1" hangingPunct="1"/>
            <a:r>
              <a:rPr lang="de-DE" sz="1800" smtClean="0"/>
              <a:t>In 2004 the European Association of hotel associations HOTREC decided to start working on a europe-wide classification system.</a:t>
            </a:r>
          </a:p>
          <a:p>
            <a:pPr eaLnBrk="1" hangingPunct="1"/>
            <a:endParaRPr lang="de-DE" sz="1800" smtClean="0"/>
          </a:p>
          <a:p>
            <a:pPr eaLnBrk="1" hangingPunct="1"/>
            <a:r>
              <a:rPr lang="de-DE" sz="1800" smtClean="0"/>
              <a:t>Arguments against: Regional differences, high costs</a:t>
            </a:r>
          </a:p>
          <a:p>
            <a:pPr eaLnBrk="1" hangingPunct="1"/>
            <a:endParaRPr lang="de-DE" sz="1800" smtClean="0"/>
          </a:p>
          <a:p>
            <a:pPr eaLnBrk="1" hangingPunct="1"/>
            <a:r>
              <a:rPr lang="de-DE" sz="1800" smtClean="0"/>
              <a:t>Most major markets are dominated by domestic guests (Germany, France, Italy, Japan, USA) or specific source markets (Germany/UK at Spanish coast and islands). </a:t>
            </a:r>
          </a:p>
          <a:p>
            <a:pPr eaLnBrk="1" hangingPunct="1"/>
            <a:endParaRPr lang="de-DE" sz="2400" smtClean="0"/>
          </a:p>
          <a:p>
            <a:pPr eaLnBrk="1" hangingPunct="1"/>
            <a:endParaRPr lang="de-DE" sz="2400" smtClean="0"/>
          </a:p>
          <a:p>
            <a:pPr eaLnBrk="1" hangingPunct="1">
              <a:buFontTx/>
              <a:buNone/>
            </a:pPr>
            <a:endParaRPr lang="de-DE" sz="160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B6EC0785-4EC1-4D24-9B5E-231F5E089B2B}" type="slidenum">
              <a:rPr lang="de-DE"/>
              <a:pPr>
                <a:defRPr/>
              </a:pPr>
              <a:t>47</a:t>
            </a:fld>
            <a:endParaRPr lang="de-DE"/>
          </a:p>
        </p:txBody>
      </p:sp>
      <p:sp>
        <p:nvSpPr>
          <p:cNvPr id="67589" name="Rectangle 2"/>
          <p:cNvSpPr>
            <a:spLocks noGrp="1" noChangeArrowheads="1"/>
          </p:cNvSpPr>
          <p:nvPr>
            <p:ph type="title"/>
          </p:nvPr>
        </p:nvSpPr>
        <p:spPr>
          <a:xfrm>
            <a:off x="228600" y="685800"/>
            <a:ext cx="8736013" cy="533400"/>
          </a:xfrm>
        </p:spPr>
        <p:txBody>
          <a:bodyPr/>
          <a:lstStyle/>
          <a:p>
            <a:pPr eaLnBrk="1" hangingPunct="1"/>
            <a:endParaRPr lang="de-DE" sz="2800" dirty="0" smtClean="0"/>
          </a:p>
        </p:txBody>
      </p:sp>
      <p:sp>
        <p:nvSpPr>
          <p:cNvPr id="67590" name="Rectangle 3"/>
          <p:cNvSpPr>
            <a:spLocks noGrp="1" noChangeArrowheads="1"/>
          </p:cNvSpPr>
          <p:nvPr>
            <p:ph type="body" idx="1"/>
          </p:nvPr>
        </p:nvSpPr>
        <p:spPr>
          <a:xfrm>
            <a:off x="228600" y="1295400"/>
            <a:ext cx="8686800" cy="5086350"/>
          </a:xfrm>
        </p:spPr>
        <p:txBody>
          <a:bodyPr/>
          <a:lstStyle/>
          <a:p>
            <a:pPr eaLnBrk="1" hangingPunct="1">
              <a:buFontTx/>
              <a:buNone/>
            </a:pPr>
            <a:r>
              <a:rPr lang="de-DE" sz="1800" smtClean="0"/>
              <a:t>Cultural as well as climatic differences result in different criterias for quality:</a:t>
            </a:r>
          </a:p>
          <a:p>
            <a:pPr eaLnBrk="1" hangingPunct="1">
              <a:buFontTx/>
              <a:buNone/>
            </a:pPr>
            <a:endParaRPr lang="de-DE" sz="1800" smtClean="0"/>
          </a:p>
          <a:p>
            <a:pPr eaLnBrk="1" hangingPunct="1">
              <a:buFontTx/>
              <a:buChar char="-"/>
            </a:pPr>
            <a:r>
              <a:rPr lang="de-DE" sz="1800" smtClean="0"/>
              <a:t>Slippers and oneway-tooth brush important in Japan, not in Austria</a:t>
            </a:r>
          </a:p>
          <a:p>
            <a:pPr eaLnBrk="1" hangingPunct="1">
              <a:buFontTx/>
              <a:buChar char="-"/>
            </a:pPr>
            <a:r>
              <a:rPr lang="de-DE" sz="1800" smtClean="0"/>
              <a:t>Good and diverse range of wines offered – necessary in Austria, not in Britain</a:t>
            </a:r>
          </a:p>
          <a:p>
            <a:pPr eaLnBrk="1" hangingPunct="1">
              <a:buFontTx/>
              <a:buChar char="-"/>
            </a:pPr>
            <a:r>
              <a:rPr lang="de-DE" sz="1800" smtClean="0"/>
              <a:t>Baked breakfast available – important in Britain, not in Portugal</a:t>
            </a:r>
          </a:p>
          <a:p>
            <a:pPr eaLnBrk="1" hangingPunct="1">
              <a:buFontTx/>
              <a:buChar char="-"/>
            </a:pPr>
            <a:r>
              <a:rPr lang="de-DE" sz="1800" smtClean="0"/>
              <a:t>Tobacco shop in the hotel necessary in Portugal, not in France</a:t>
            </a:r>
          </a:p>
          <a:p>
            <a:pPr eaLnBrk="1" hangingPunct="1">
              <a:buFontTx/>
              <a:buChar char="-"/>
            </a:pPr>
            <a:r>
              <a:rPr lang="de-DE" sz="1800" smtClean="0"/>
              <a:t>Bidet necessary in France, not in Netherlands</a:t>
            </a:r>
          </a:p>
          <a:p>
            <a:pPr eaLnBrk="1" hangingPunct="1">
              <a:buFontTx/>
              <a:buChar char="-"/>
            </a:pPr>
            <a:r>
              <a:rPr lang="de-DE" sz="1800" smtClean="0"/>
              <a:t>Many towels positive in Netherlands, not in USA</a:t>
            </a:r>
          </a:p>
          <a:p>
            <a:pPr eaLnBrk="1" hangingPunct="1">
              <a:buFontTx/>
              <a:buChar char="-"/>
            </a:pPr>
            <a:r>
              <a:rPr lang="de-DE" sz="1800" smtClean="0"/>
              <a:t>Ice machine on each floor important for USA </a:t>
            </a:r>
          </a:p>
          <a:p>
            <a:pPr eaLnBrk="1" hangingPunct="1">
              <a:buFontTx/>
              <a:buNone/>
            </a:pPr>
            <a:endParaRPr lang="de-DE" sz="16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2F1D9F65-4B0D-433D-A97A-398FA88F3BFB}" type="slidenum">
              <a:rPr lang="de-DE"/>
              <a:pPr>
                <a:defRPr/>
              </a:pPr>
              <a:t>48</a:t>
            </a:fld>
            <a:endParaRPr lang="de-DE"/>
          </a:p>
        </p:txBody>
      </p:sp>
      <p:sp>
        <p:nvSpPr>
          <p:cNvPr id="68613" name="Rectangle 2"/>
          <p:cNvSpPr>
            <a:spLocks noGrp="1" noChangeArrowheads="1"/>
          </p:cNvSpPr>
          <p:nvPr>
            <p:ph type="title"/>
          </p:nvPr>
        </p:nvSpPr>
        <p:spPr>
          <a:xfrm>
            <a:off x="228600" y="685800"/>
            <a:ext cx="8736013" cy="533400"/>
          </a:xfrm>
        </p:spPr>
        <p:txBody>
          <a:bodyPr/>
          <a:lstStyle/>
          <a:p>
            <a:pPr eaLnBrk="1" hangingPunct="1"/>
            <a:endParaRPr lang="de-DE" sz="2800" dirty="0" smtClean="0"/>
          </a:p>
        </p:txBody>
      </p:sp>
      <p:sp>
        <p:nvSpPr>
          <p:cNvPr id="68614" name="Rectangle 3"/>
          <p:cNvSpPr>
            <a:spLocks noGrp="1" noChangeArrowheads="1"/>
          </p:cNvSpPr>
          <p:nvPr>
            <p:ph type="body" idx="1"/>
          </p:nvPr>
        </p:nvSpPr>
        <p:spPr>
          <a:xfrm>
            <a:off x="228600" y="1295400"/>
            <a:ext cx="8686800" cy="5086350"/>
          </a:xfrm>
        </p:spPr>
        <p:txBody>
          <a:bodyPr/>
          <a:lstStyle/>
          <a:p>
            <a:pPr eaLnBrk="1" hangingPunct="1">
              <a:buFontTx/>
              <a:buChar char="-"/>
            </a:pPr>
            <a:r>
              <a:rPr lang="de-DE" sz="1800" smtClean="0"/>
              <a:t>Beds have to be longer in Northern Europe than in Southern Europe</a:t>
            </a:r>
          </a:p>
          <a:p>
            <a:pPr eaLnBrk="1" hangingPunct="1">
              <a:buFontTx/>
              <a:buChar char="-"/>
            </a:pPr>
            <a:r>
              <a:rPr lang="de-DE" sz="1800" smtClean="0"/>
              <a:t>Rooms are smaller in a 5 Star hotel in Tokyo than in a cheap motel in USA</a:t>
            </a:r>
          </a:p>
          <a:p>
            <a:pPr eaLnBrk="1" hangingPunct="1">
              <a:buFontTx/>
              <a:buChar char="-"/>
            </a:pPr>
            <a:r>
              <a:rPr lang="de-DE" sz="1800" smtClean="0"/>
              <a:t>Lobby in 4 Star hotel in Beijing much bigger than in 5 Star hotel in Europe</a:t>
            </a:r>
          </a:p>
          <a:p>
            <a:pPr eaLnBrk="1" hangingPunct="1">
              <a:buFontTx/>
              <a:buChar char="-"/>
            </a:pPr>
            <a:r>
              <a:rPr lang="de-DE" sz="1800" smtClean="0"/>
              <a:t>Swedish 3 Star hotels do not need to have a window</a:t>
            </a:r>
          </a:p>
          <a:p>
            <a:pPr eaLnBrk="1" hangingPunct="1">
              <a:buFontTx/>
              <a:buChar char="-"/>
            </a:pPr>
            <a:r>
              <a:rPr lang="de-DE" sz="1800" smtClean="0"/>
              <a:t>Even bigger differences for African, South American destinations</a:t>
            </a:r>
          </a:p>
          <a:p>
            <a:pPr eaLnBrk="1" hangingPunct="1">
              <a:buFontTx/>
              <a:buChar char="-"/>
            </a:pPr>
            <a:endParaRPr lang="de-DE" sz="1800" smtClean="0"/>
          </a:p>
          <a:p>
            <a:pPr eaLnBrk="1" hangingPunct="1">
              <a:buFontTx/>
              <a:buNone/>
            </a:pPr>
            <a:endParaRPr lang="de-DE" sz="1800" smtClean="0"/>
          </a:p>
          <a:p>
            <a:pPr eaLnBrk="1" hangingPunct="1">
              <a:buFontTx/>
              <a:buChar char="-"/>
            </a:pPr>
            <a:endParaRPr lang="de-DE" sz="1800" smtClean="0"/>
          </a:p>
          <a:p>
            <a:pPr eaLnBrk="1" hangingPunct="1"/>
            <a:r>
              <a:rPr lang="de-DE" sz="1800" smtClean="0"/>
              <a:t>It is therefore not suitable to have a harmonized system all over the world. The 5 Star system is established internationally (Middle East 7 Star hotels only marketing gag), not easily abandoned</a:t>
            </a:r>
          </a:p>
          <a:p>
            <a:pPr eaLnBrk="1" hangingPunct="1"/>
            <a:endParaRPr lang="de-DE" sz="1800" smtClean="0"/>
          </a:p>
          <a:p>
            <a:pPr eaLnBrk="1" hangingPunct="1"/>
            <a:r>
              <a:rPr lang="de-DE" sz="1800" smtClean="0"/>
              <a:t>Even now star rating criteria lead to useless investments (Sauna in 4 Star hotel in Malta)</a:t>
            </a:r>
          </a:p>
          <a:p>
            <a:pPr eaLnBrk="1" hangingPunct="1">
              <a:buFontTx/>
              <a:buNone/>
            </a:pPr>
            <a:endParaRPr lang="de-DE" sz="1800" smtClean="0"/>
          </a:p>
          <a:p>
            <a:pPr eaLnBrk="1" hangingPunct="1"/>
            <a:endParaRPr lang="de-DE" sz="1600" smtClean="0"/>
          </a:p>
          <a:p>
            <a:pPr eaLnBrk="1" hangingPunct="1"/>
            <a:endParaRPr lang="de-DE" sz="1600" smtClean="0"/>
          </a:p>
          <a:p>
            <a:pPr eaLnBrk="1" hangingPunct="1">
              <a:buFontTx/>
              <a:buNone/>
            </a:pPr>
            <a:endParaRPr lang="de-DE" sz="1600" smtClean="0"/>
          </a:p>
          <a:p>
            <a:pPr eaLnBrk="1" hangingPunct="1">
              <a:buFontTx/>
              <a:buNone/>
            </a:pPr>
            <a:endParaRPr lang="de-DE" sz="1600" smtClean="0"/>
          </a:p>
          <a:p>
            <a:pPr eaLnBrk="1" hangingPunct="1">
              <a:buFontTx/>
              <a:buNone/>
            </a:pPr>
            <a:endParaRPr lang="de-DE" sz="16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A1B7E188-B279-4A5C-AF65-F84CAEAD6996}" type="slidenum">
              <a:rPr lang="de-DE"/>
              <a:pPr>
                <a:defRPr/>
              </a:pPr>
              <a:t>49</a:t>
            </a:fld>
            <a:endParaRPr lang="de-DE"/>
          </a:p>
        </p:txBody>
      </p:sp>
      <p:sp>
        <p:nvSpPr>
          <p:cNvPr id="69637" name="Rectangle 2"/>
          <p:cNvSpPr>
            <a:spLocks noGrp="1" noChangeArrowheads="1"/>
          </p:cNvSpPr>
          <p:nvPr>
            <p:ph type="title"/>
          </p:nvPr>
        </p:nvSpPr>
        <p:spPr>
          <a:xfrm>
            <a:off x="228600" y="685800"/>
            <a:ext cx="8736013" cy="533400"/>
          </a:xfrm>
        </p:spPr>
        <p:txBody>
          <a:bodyPr/>
          <a:lstStyle/>
          <a:p>
            <a:pPr eaLnBrk="1" hangingPunct="1"/>
            <a:endParaRPr lang="de-DE" sz="2800" dirty="0" smtClean="0"/>
          </a:p>
        </p:txBody>
      </p:sp>
      <p:sp>
        <p:nvSpPr>
          <p:cNvPr id="69638" name="Rectangle 3"/>
          <p:cNvSpPr>
            <a:spLocks noGrp="1" noChangeArrowheads="1"/>
          </p:cNvSpPr>
          <p:nvPr>
            <p:ph type="body" idx="1"/>
          </p:nvPr>
        </p:nvSpPr>
        <p:spPr>
          <a:xfrm>
            <a:off x="228600" y="1295400"/>
            <a:ext cx="8686800" cy="5086350"/>
          </a:xfrm>
        </p:spPr>
        <p:txBody>
          <a:bodyPr/>
          <a:lstStyle/>
          <a:p>
            <a:pPr eaLnBrk="1" hangingPunct="1"/>
            <a:endParaRPr lang="de-DE" sz="1800" dirty="0" smtClean="0"/>
          </a:p>
          <a:p>
            <a:pPr eaLnBrk="1" hangingPunct="1">
              <a:buFontTx/>
              <a:buNone/>
            </a:pPr>
            <a:r>
              <a:rPr lang="de-DE" sz="1800" dirty="0" smtClean="0"/>
              <a:t>	</a:t>
            </a:r>
            <a:r>
              <a:rPr lang="de-DE" dirty="0" smtClean="0"/>
              <a:t>Most </a:t>
            </a:r>
            <a:r>
              <a:rPr lang="de-DE" dirty="0" err="1" smtClean="0"/>
              <a:t>important</a:t>
            </a:r>
            <a:r>
              <a:rPr lang="de-DE" dirty="0" smtClean="0"/>
              <a:t> </a:t>
            </a:r>
            <a:r>
              <a:rPr lang="de-DE" dirty="0" err="1" smtClean="0"/>
              <a:t>criticism</a:t>
            </a:r>
            <a:r>
              <a:rPr lang="de-DE" dirty="0" smtClean="0"/>
              <a:t>: </a:t>
            </a:r>
          </a:p>
          <a:p>
            <a:pPr eaLnBrk="1" hangingPunct="1"/>
            <a:r>
              <a:rPr lang="de-DE" dirty="0" smtClean="0"/>
              <a:t>Star </a:t>
            </a:r>
            <a:r>
              <a:rPr lang="de-DE" dirty="0" err="1" smtClean="0"/>
              <a:t>rating</a:t>
            </a:r>
            <a:r>
              <a:rPr lang="de-DE" dirty="0" smtClean="0"/>
              <a:t> </a:t>
            </a:r>
            <a:r>
              <a:rPr lang="de-DE" dirty="0" err="1" smtClean="0"/>
              <a:t>only</a:t>
            </a:r>
            <a:r>
              <a:rPr lang="de-DE" dirty="0" smtClean="0"/>
              <a:t> </a:t>
            </a:r>
            <a:r>
              <a:rPr lang="de-DE" dirty="0" err="1" smtClean="0"/>
              <a:t>looks</a:t>
            </a:r>
            <a:r>
              <a:rPr lang="de-DE" dirty="0" smtClean="0"/>
              <a:t> </a:t>
            </a:r>
            <a:r>
              <a:rPr lang="de-DE" dirty="0" err="1" smtClean="0"/>
              <a:t>at</a:t>
            </a:r>
            <a:r>
              <a:rPr lang="de-DE" dirty="0" smtClean="0"/>
              <a:t> </a:t>
            </a:r>
            <a:r>
              <a:rPr lang="de-DE" u="sng" dirty="0" err="1" smtClean="0"/>
              <a:t>single</a:t>
            </a:r>
            <a:r>
              <a:rPr lang="de-DE" u="sng" dirty="0" smtClean="0"/>
              <a:t> quantitative </a:t>
            </a:r>
            <a:r>
              <a:rPr lang="de-DE" u="sng" dirty="0" err="1" smtClean="0"/>
              <a:t>criteria</a:t>
            </a:r>
            <a:r>
              <a:rPr lang="de-DE" u="sng" dirty="0" smtClean="0"/>
              <a:t> </a:t>
            </a:r>
            <a:r>
              <a:rPr lang="de-DE" u="sng" dirty="0" err="1" smtClean="0"/>
              <a:t>set</a:t>
            </a:r>
            <a:r>
              <a:rPr lang="de-DE" dirty="0" smtClean="0"/>
              <a:t>. </a:t>
            </a:r>
          </a:p>
          <a:p>
            <a:pPr eaLnBrk="1" hangingPunct="1"/>
            <a:r>
              <a:rPr lang="de-DE" dirty="0" err="1" smtClean="0"/>
              <a:t>No</a:t>
            </a:r>
            <a:r>
              <a:rPr lang="de-DE" dirty="0" smtClean="0"/>
              <a:t> </a:t>
            </a:r>
            <a:r>
              <a:rPr lang="de-DE" dirty="0" err="1" smtClean="0"/>
              <a:t>clear</a:t>
            </a:r>
            <a:r>
              <a:rPr lang="de-DE" dirty="0" smtClean="0"/>
              <a:t> </a:t>
            </a:r>
            <a:r>
              <a:rPr lang="de-DE" u="sng" dirty="0" err="1" smtClean="0"/>
              <a:t>distinction</a:t>
            </a:r>
            <a:r>
              <a:rPr lang="de-DE" u="sng" dirty="0" smtClean="0"/>
              <a:t> </a:t>
            </a:r>
            <a:r>
              <a:rPr lang="de-DE" u="sng" dirty="0" err="1" smtClean="0"/>
              <a:t>between</a:t>
            </a:r>
            <a:r>
              <a:rPr lang="de-DE" u="sng" dirty="0" smtClean="0"/>
              <a:t> </a:t>
            </a:r>
            <a:r>
              <a:rPr lang="de-DE" dirty="0" err="1" smtClean="0"/>
              <a:t>business</a:t>
            </a:r>
            <a:r>
              <a:rPr lang="de-DE" dirty="0" smtClean="0"/>
              <a:t> </a:t>
            </a:r>
            <a:r>
              <a:rPr lang="de-DE" dirty="0" err="1" smtClean="0"/>
              <a:t>travellers</a:t>
            </a:r>
            <a:r>
              <a:rPr lang="de-DE" dirty="0" smtClean="0"/>
              <a:t> </a:t>
            </a:r>
            <a:r>
              <a:rPr lang="de-DE" dirty="0" err="1" smtClean="0"/>
              <a:t>and</a:t>
            </a:r>
            <a:r>
              <a:rPr lang="de-DE" dirty="0" smtClean="0"/>
              <a:t> </a:t>
            </a:r>
            <a:r>
              <a:rPr lang="de-DE" dirty="0" err="1" smtClean="0"/>
              <a:t>holiday</a:t>
            </a:r>
            <a:r>
              <a:rPr lang="de-DE" dirty="0" smtClean="0"/>
              <a:t> </a:t>
            </a:r>
            <a:r>
              <a:rPr lang="de-DE" dirty="0" err="1" smtClean="0"/>
              <a:t>makers</a:t>
            </a:r>
            <a:r>
              <a:rPr lang="de-DE" dirty="0" smtClean="0"/>
              <a:t> </a:t>
            </a:r>
            <a:r>
              <a:rPr lang="de-DE" u="sng" dirty="0" err="1" smtClean="0"/>
              <a:t>needs</a:t>
            </a:r>
            <a:endParaRPr lang="de-DE" u="sng" dirty="0" smtClean="0"/>
          </a:p>
          <a:p>
            <a:pPr eaLnBrk="1" hangingPunct="1"/>
            <a:r>
              <a:rPr lang="de-DE" dirty="0" err="1" smtClean="0"/>
              <a:t>No</a:t>
            </a:r>
            <a:r>
              <a:rPr lang="de-DE" dirty="0" smtClean="0"/>
              <a:t> </a:t>
            </a:r>
            <a:r>
              <a:rPr lang="de-DE" dirty="0" err="1" smtClean="0"/>
              <a:t>recognition</a:t>
            </a:r>
            <a:r>
              <a:rPr lang="de-DE" dirty="0" smtClean="0"/>
              <a:t> </a:t>
            </a:r>
            <a:r>
              <a:rPr lang="de-DE" dirty="0" err="1" smtClean="0"/>
              <a:t>of</a:t>
            </a:r>
            <a:r>
              <a:rPr lang="de-DE" dirty="0" smtClean="0"/>
              <a:t> </a:t>
            </a:r>
            <a:r>
              <a:rPr lang="de-DE" dirty="0" err="1" smtClean="0"/>
              <a:t>the</a:t>
            </a:r>
            <a:r>
              <a:rPr lang="de-DE" dirty="0" smtClean="0"/>
              <a:t> </a:t>
            </a:r>
            <a:r>
              <a:rPr lang="de-DE" dirty="0" err="1" smtClean="0"/>
              <a:t>most</a:t>
            </a:r>
            <a:r>
              <a:rPr lang="de-DE" dirty="0" smtClean="0"/>
              <a:t> </a:t>
            </a:r>
            <a:r>
              <a:rPr lang="de-DE" dirty="0" err="1" smtClean="0"/>
              <a:t>important</a:t>
            </a:r>
            <a:r>
              <a:rPr lang="de-DE" dirty="0" smtClean="0"/>
              <a:t> </a:t>
            </a:r>
            <a:r>
              <a:rPr lang="de-DE" dirty="0" err="1" smtClean="0"/>
              <a:t>fact</a:t>
            </a:r>
            <a:r>
              <a:rPr lang="de-DE" dirty="0" smtClean="0"/>
              <a:t>: </a:t>
            </a:r>
            <a:r>
              <a:rPr lang="de-DE" u="sng" dirty="0" err="1" smtClean="0"/>
              <a:t>service</a:t>
            </a:r>
            <a:r>
              <a:rPr lang="de-DE" u="sng" dirty="0" smtClean="0"/>
              <a:t> QUALITY</a:t>
            </a:r>
          </a:p>
          <a:p>
            <a:pPr eaLnBrk="1" hangingPunct="1"/>
            <a:endParaRPr lang="de-DE" sz="1800" dirty="0" smtClean="0"/>
          </a:p>
          <a:p>
            <a:pPr eaLnBrk="1" hangingPunct="1"/>
            <a:endParaRPr lang="de-DE" sz="1800" dirty="0" smtClean="0"/>
          </a:p>
          <a:p>
            <a:pPr eaLnBrk="1" hangingPunct="1">
              <a:buFontTx/>
              <a:buNone/>
            </a:pPr>
            <a:r>
              <a:rPr lang="de-DE" sz="2400" dirty="0" smtClean="0"/>
              <a:t>	</a:t>
            </a:r>
            <a:endParaRPr lang="de-DE" sz="1600" dirty="0" smtClean="0"/>
          </a:p>
          <a:p>
            <a:pPr eaLnBrk="1" hangingPunct="1"/>
            <a:endParaRPr lang="de-DE" sz="1600" dirty="0" smtClean="0"/>
          </a:p>
          <a:p>
            <a:pPr eaLnBrk="1" hangingPunct="1">
              <a:buFontTx/>
              <a:buNone/>
            </a:pPr>
            <a:endParaRPr lang="de-DE" sz="1600" dirty="0" smtClean="0"/>
          </a:p>
          <a:p>
            <a:pPr eaLnBrk="1" hangingPunct="1">
              <a:buFontTx/>
              <a:buNone/>
            </a:pPr>
            <a:endParaRPr lang="de-DE" sz="1600" dirty="0" smtClean="0"/>
          </a:p>
          <a:p>
            <a:pPr eaLnBrk="1" hangingPunct="1">
              <a:buFontTx/>
              <a:buNone/>
            </a:pPr>
            <a:endParaRPr lang="de-DE" sz="1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1"/>
          <p:cNvSpPr>
            <a:spLocks noGrp="1"/>
          </p:cNvSpPr>
          <p:nvPr>
            <p:ph type="title"/>
          </p:nvPr>
        </p:nvSpPr>
        <p:spPr>
          <a:xfrm>
            <a:off x="228600" y="685800"/>
            <a:ext cx="7629525" cy="533400"/>
          </a:xfrm>
        </p:spPr>
        <p:txBody>
          <a:bodyPr/>
          <a:lstStyle/>
          <a:p>
            <a:pPr eaLnBrk="1" hangingPunct="1"/>
            <a:r>
              <a:rPr lang="de-DE" smtClean="0"/>
              <a:t>Cowboys</a:t>
            </a:r>
          </a:p>
        </p:txBody>
      </p:sp>
      <p:sp>
        <p:nvSpPr>
          <p:cNvPr id="25603" name="Inhaltsplatzhalter 2"/>
          <p:cNvSpPr>
            <a:spLocks noGrp="1"/>
          </p:cNvSpPr>
          <p:nvPr>
            <p:ph idx="1"/>
          </p:nvPr>
        </p:nvSpPr>
        <p:spPr/>
        <p:txBody>
          <a:bodyPr/>
          <a:lstStyle/>
          <a:p>
            <a:pPr eaLnBrk="1" hangingPunct="1">
              <a:buFontTx/>
              <a:buNone/>
            </a:pPr>
            <a:endParaRPr lang="de-DE" smtClean="0"/>
          </a:p>
          <a:p>
            <a:pPr eaLnBrk="1" hangingPunct="1">
              <a:buFontTx/>
              <a:buNone/>
            </a:pPr>
            <a:r>
              <a:rPr lang="de-DE" smtClean="0"/>
              <a:t>„The travel industry, according to everybody outside it, is run by cowboys. Despite the abundance of professionally run companies, both big and small, the perception is still that holiday firms rip off unsuspecting customers. …</a:t>
            </a:r>
          </a:p>
          <a:p>
            <a:pPr eaLnBrk="1" hangingPunct="1">
              <a:buFontTx/>
              <a:buNone/>
            </a:pPr>
            <a:r>
              <a:rPr lang="de-DE" smtClean="0"/>
              <a:t>But the biggest problem is that operators are often selling a product where the gap between perception and reality is huge. Mass-market holidays are often sold as a dream vacation when they are often anything but.“</a:t>
            </a:r>
          </a:p>
          <a:p>
            <a:pPr eaLnBrk="1" hangingPunct="1">
              <a:buFontTx/>
              <a:buNone/>
            </a:pPr>
            <a:endParaRPr lang="de-DE" smtClean="0"/>
          </a:p>
          <a:p>
            <a:pPr eaLnBrk="1" hangingPunct="1">
              <a:buFontTx/>
              <a:buNone/>
            </a:pPr>
            <a:r>
              <a:rPr lang="de-DE" smtClean="0"/>
              <a:t>(Quelle: www.travelmole.com Issue 226 (Sept. 2002), zitiert in Page 2003)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0658" name="Titel 1"/>
          <p:cNvSpPr>
            <a:spLocks noGrp="1"/>
          </p:cNvSpPr>
          <p:nvPr>
            <p:ph type="title"/>
          </p:nvPr>
        </p:nvSpPr>
        <p:spPr/>
        <p:txBody>
          <a:bodyPr/>
          <a:lstStyle/>
          <a:p>
            <a:pPr eaLnBrk="1" hangingPunct="1"/>
            <a:endParaRPr lang="de-DE" smtClean="0"/>
          </a:p>
        </p:txBody>
      </p:sp>
      <p:pic>
        <p:nvPicPr>
          <p:cNvPr id="4" name="Inhaltsplatzhalter 3" descr="nomadpolaroid2.jpg"/>
          <p:cNvPicPr>
            <a:picLocks noGrp="1" noChangeAspect="1"/>
          </p:cNvPicPr>
          <p:nvPr>
            <p:ph idx="1"/>
          </p:nvPr>
        </p:nvPicPr>
        <p:blipFill>
          <a:blip r:embed="rId2"/>
          <a:stretch>
            <a:fillRect/>
          </a:stretch>
        </p:blipFill>
        <p:spPr>
          <a:xfrm>
            <a:off x="941388" y="1295400"/>
            <a:ext cx="7261225" cy="4800600"/>
          </a:xfrm>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EEBB44D2-CE06-4772-B037-1F6D88B85F53}" type="slidenum">
              <a:rPr lang="de-DE"/>
              <a:pPr>
                <a:defRPr/>
              </a:pPr>
              <a:t>51</a:t>
            </a:fld>
            <a:endParaRPr lang="de-DE"/>
          </a:p>
        </p:txBody>
      </p:sp>
      <p:sp>
        <p:nvSpPr>
          <p:cNvPr id="71685" name="Rectangle 2"/>
          <p:cNvSpPr>
            <a:spLocks noGrp="1" noChangeArrowheads="1"/>
          </p:cNvSpPr>
          <p:nvPr>
            <p:ph type="title"/>
          </p:nvPr>
        </p:nvSpPr>
        <p:spPr>
          <a:xfrm>
            <a:off x="228600" y="333375"/>
            <a:ext cx="8591550" cy="885825"/>
          </a:xfrm>
        </p:spPr>
        <p:txBody>
          <a:bodyPr/>
          <a:lstStyle/>
          <a:p>
            <a:pPr eaLnBrk="1" hangingPunct="1"/>
            <a:r>
              <a:rPr lang="de-DE" sz="2800" smtClean="0"/>
              <a:t>2. Expansion strategies of big hotel groups </a:t>
            </a:r>
          </a:p>
        </p:txBody>
      </p:sp>
      <p:sp>
        <p:nvSpPr>
          <p:cNvPr id="71686" name="Rectangle 3"/>
          <p:cNvSpPr>
            <a:spLocks noGrp="1" noChangeArrowheads="1"/>
          </p:cNvSpPr>
          <p:nvPr>
            <p:ph type="body" idx="1"/>
          </p:nvPr>
        </p:nvSpPr>
        <p:spPr/>
        <p:txBody>
          <a:bodyPr/>
          <a:lstStyle/>
          <a:p>
            <a:pPr eaLnBrk="1" hangingPunct="1">
              <a:buFontTx/>
              <a:buNone/>
            </a:pPr>
            <a:endParaRPr lang="de-DE" sz="1800" smtClean="0"/>
          </a:p>
        </p:txBody>
      </p:sp>
      <p:pic>
        <p:nvPicPr>
          <p:cNvPr id="71687" name="Grafik 6" descr="burj-al-arab-hotel.jpg"/>
          <p:cNvPicPr>
            <a:picLocks noChangeAspect="1"/>
          </p:cNvPicPr>
          <p:nvPr/>
        </p:nvPicPr>
        <p:blipFill>
          <a:blip r:embed="rId2"/>
          <a:srcRect/>
          <a:stretch>
            <a:fillRect/>
          </a:stretch>
        </p:blipFill>
        <p:spPr bwMode="auto">
          <a:xfrm>
            <a:off x="2357438" y="1357313"/>
            <a:ext cx="4608512" cy="4656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Datumsplatzhalter 3"/>
          <p:cNvSpPr>
            <a:spLocks noGrp="1"/>
          </p:cNvSpPr>
          <p:nvPr>
            <p:ph type="dt" sz="quarter" idx="4294967295"/>
          </p:nvPr>
        </p:nvSpPr>
        <p:spPr/>
        <p:txBody>
          <a:bodyPr/>
          <a:lstStyle/>
          <a:p>
            <a:pPr>
              <a:defRPr/>
            </a:pPr>
            <a:endParaRPr lang="de-DE"/>
          </a:p>
        </p:txBody>
      </p:sp>
      <p:sp>
        <p:nvSpPr>
          <p:cNvPr id="56" name="Fußzeilenplatzhalter 4"/>
          <p:cNvSpPr>
            <a:spLocks noGrp="1"/>
          </p:cNvSpPr>
          <p:nvPr>
            <p:ph type="ftr" sz="quarter" idx="4294967295"/>
          </p:nvPr>
        </p:nvSpPr>
        <p:spPr/>
        <p:txBody>
          <a:bodyPr/>
          <a:lstStyle/>
          <a:p>
            <a:pPr>
              <a:defRPr/>
            </a:pPr>
            <a:r>
              <a:rPr lang="de-DE" smtClean="0"/>
              <a:t>                 </a:t>
            </a:r>
            <a:endParaRPr lang="de-DE"/>
          </a:p>
        </p:txBody>
      </p:sp>
      <p:sp>
        <p:nvSpPr>
          <p:cNvPr id="57" name="Foliennummernplatzhalter 5"/>
          <p:cNvSpPr>
            <a:spLocks noGrp="1"/>
          </p:cNvSpPr>
          <p:nvPr>
            <p:ph type="sldNum" sz="quarter" idx="4294967295"/>
          </p:nvPr>
        </p:nvSpPr>
        <p:spPr/>
        <p:txBody>
          <a:bodyPr/>
          <a:lstStyle/>
          <a:p>
            <a:pPr>
              <a:defRPr/>
            </a:pPr>
            <a:fld id="{29190766-4BC2-40A2-8F5F-A71A55C86EB9}" type="slidenum">
              <a:rPr lang="de-DE"/>
              <a:pPr>
                <a:defRPr/>
              </a:pPr>
              <a:t>52</a:t>
            </a:fld>
            <a:endParaRPr lang="de-DE"/>
          </a:p>
        </p:txBody>
      </p:sp>
      <p:sp>
        <p:nvSpPr>
          <p:cNvPr id="72709" name="Rectangle 2"/>
          <p:cNvSpPr>
            <a:spLocks noGrp="1" noChangeArrowheads="1"/>
          </p:cNvSpPr>
          <p:nvPr>
            <p:ph type="title"/>
          </p:nvPr>
        </p:nvSpPr>
        <p:spPr/>
        <p:txBody>
          <a:bodyPr/>
          <a:lstStyle/>
          <a:p>
            <a:pPr eaLnBrk="1" hangingPunct="1"/>
            <a:r>
              <a:rPr lang="de-DE" sz="2800" smtClean="0"/>
              <a:t>2.1 Facts and Figures</a:t>
            </a:r>
          </a:p>
        </p:txBody>
      </p:sp>
      <p:graphicFrame>
        <p:nvGraphicFramePr>
          <p:cNvPr id="452686" name="Group 78"/>
          <p:cNvGraphicFramePr>
            <a:graphicFrameLocks noGrp="1"/>
          </p:cNvGraphicFramePr>
          <p:nvPr>
            <p:ph idx="1"/>
          </p:nvPr>
        </p:nvGraphicFramePr>
        <p:xfrm>
          <a:off x="250825" y="1268413"/>
          <a:ext cx="8686800" cy="5184778"/>
        </p:xfrm>
        <a:graphic>
          <a:graphicData uri="http://schemas.openxmlformats.org/drawingml/2006/table">
            <a:tbl>
              <a:tblPr/>
              <a:tblGrid>
                <a:gridCol w="3622675"/>
                <a:gridCol w="2592388"/>
                <a:gridCol w="2471737"/>
              </a:tblGrid>
              <a:tr h="4318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The </a:t>
                      </a:r>
                      <a:r>
                        <a:rPr kumimoji="0" lang="de-DE" sz="1800" b="1" i="0" u="none" strike="noStrike" cap="none" normalizeH="0" baseline="0" dirty="0" err="1" smtClean="0">
                          <a:ln>
                            <a:noFill/>
                          </a:ln>
                          <a:solidFill>
                            <a:schemeClr val="tx1"/>
                          </a:solidFill>
                          <a:effectLst/>
                          <a:latin typeface="Arial" pitchFamily="34" charset="0"/>
                        </a:rPr>
                        <a:t>ten</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biggest</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hotel</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groups</a:t>
                      </a:r>
                      <a:r>
                        <a:rPr kumimoji="0" lang="de-DE" sz="1800" b="1" i="0" u="none" strike="noStrike" cap="none" normalizeH="0" baseline="0" dirty="0" smtClean="0">
                          <a:ln>
                            <a:noFill/>
                          </a:ln>
                          <a:solidFill>
                            <a:schemeClr val="tx1"/>
                          </a:solidFill>
                          <a:effectLst/>
                          <a:latin typeface="Arial" pitchFamily="34" charset="0"/>
                        </a:rPr>
                        <a:t> in </a:t>
                      </a:r>
                      <a:r>
                        <a:rPr kumimoji="0" lang="de-DE" sz="1800" b="1" i="0" u="none" strike="noStrike" cap="none" normalizeH="0" baseline="0" dirty="0" err="1" smtClean="0">
                          <a:ln>
                            <a:noFill/>
                          </a:ln>
                          <a:solidFill>
                            <a:schemeClr val="tx1"/>
                          </a:solidFill>
                          <a:effectLst/>
                          <a:latin typeface="Arial" pitchFamily="34" charset="0"/>
                        </a:rPr>
                        <a:t>the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world</a:t>
                      </a:r>
                      <a:r>
                        <a:rPr kumimoji="0" lang="de-DE" sz="1800" b="1" i="0" u="none" strike="noStrike" cap="none" normalizeH="0" baseline="0" dirty="0" smtClean="0">
                          <a:ln>
                            <a:noFill/>
                          </a:ln>
                          <a:solidFill>
                            <a:schemeClr val="tx1"/>
                          </a:solidFill>
                          <a:effectLst/>
                          <a:latin typeface="Arial" pitchFamily="34" charset="0"/>
                        </a:rPr>
                        <a:t> (</a:t>
                      </a:r>
                      <a:r>
                        <a:rPr kumimoji="0" lang="de-DE" sz="1800" b="1" i="1" u="none" strike="noStrike" cap="none" normalizeH="0" baseline="0" dirty="0" err="1" smtClean="0">
                          <a:ln>
                            <a:noFill/>
                          </a:ln>
                          <a:solidFill>
                            <a:schemeClr val="tx1"/>
                          </a:solidFill>
                          <a:effectLst/>
                          <a:latin typeface="Arial" pitchFamily="34" charset="0"/>
                        </a:rPr>
                        <a:t>rooms</a:t>
                      </a:r>
                      <a:r>
                        <a:rPr kumimoji="0" lang="de-DE" sz="1800" b="1" i="0" u="none" strike="noStrike" cap="none" normalizeH="0" baseline="0" dirty="0" smtClean="0">
                          <a:ln>
                            <a:noFill/>
                          </a:ln>
                          <a:solidFill>
                            <a:schemeClr val="tx1"/>
                          </a:solidFill>
                          <a:effectLst/>
                          <a:latin typeface="Arial" pitchFamily="34" charset="0"/>
                        </a:rPr>
                        <a:t>, </a:t>
                      </a:r>
                      <a:r>
                        <a:rPr kumimoji="0" lang="de-DE" sz="1800" b="1" i="1" u="none" strike="noStrike" cap="none" normalizeH="0" baseline="0" dirty="0" smtClean="0">
                          <a:ln>
                            <a:noFill/>
                          </a:ln>
                          <a:solidFill>
                            <a:schemeClr val="tx1"/>
                          </a:solidFill>
                          <a:effectLst/>
                          <a:latin typeface="Arial" pitchFamily="34" charset="0"/>
                        </a:rPr>
                        <a:t>2005)</a:t>
                      </a:r>
                    </a:p>
                  </a:txBody>
                  <a:tcPr marL="90000" marR="90000" marT="72000" marB="72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r>
              <a:tr h="430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Rooms</a:t>
                      </a:r>
                      <a:endParaRPr kumimoji="0" lang="de-DE" sz="1800" b="1" i="0" u="none" strike="noStrike" cap="none" normalizeH="0" baseline="0" dirty="0" smtClean="0">
                        <a:ln>
                          <a:noFill/>
                        </a:ln>
                        <a:solidFill>
                          <a:schemeClr val="tx1"/>
                        </a:solidFill>
                        <a:effectLst/>
                        <a:latin typeface="Arial" pitchFamily="34" charset="0"/>
                      </a:endParaRP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Hotels </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InterContinental Hotels Group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534.202</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3.540</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Cendant</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520.860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6.396</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Marriott International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478.000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2.600</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Accor</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463.427</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3.973</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Choice</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403.806</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4.977</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Hilton Corporation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358.408</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2.259</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Best Western</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309.236</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4.114</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Starwood</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230.667</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733</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Carlson Hospitality Worldwide</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147.093</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890</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4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Global Hyatt</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111.474</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tab pos="1436688" algn="l"/>
                        </a:tabLst>
                      </a:pPr>
                      <a:r>
                        <a:rPr kumimoji="0" lang="de-DE" sz="1800" b="1" i="0" u="none" strike="noStrike" cap="none" normalizeH="0" baseline="0" dirty="0" smtClean="0">
                          <a:ln>
                            <a:noFill/>
                          </a:ln>
                          <a:solidFill>
                            <a:schemeClr val="tx1"/>
                          </a:solidFill>
                          <a:effectLst/>
                          <a:latin typeface="Arial" pitchFamily="34" charset="0"/>
                        </a:rPr>
                        <a:t>356</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Datumsplatzhalter 3"/>
          <p:cNvSpPr>
            <a:spLocks noGrp="1"/>
          </p:cNvSpPr>
          <p:nvPr>
            <p:ph type="dt" sz="quarter" idx="4294967295"/>
          </p:nvPr>
        </p:nvSpPr>
        <p:spPr/>
        <p:txBody>
          <a:bodyPr/>
          <a:lstStyle/>
          <a:p>
            <a:pPr>
              <a:defRPr/>
            </a:pPr>
            <a:endParaRPr lang="de-DE"/>
          </a:p>
        </p:txBody>
      </p:sp>
      <p:sp>
        <p:nvSpPr>
          <p:cNvPr id="58" name="Fußzeilenplatzhalter 4"/>
          <p:cNvSpPr>
            <a:spLocks noGrp="1"/>
          </p:cNvSpPr>
          <p:nvPr>
            <p:ph type="ftr" sz="quarter" idx="4294967295"/>
          </p:nvPr>
        </p:nvSpPr>
        <p:spPr/>
        <p:txBody>
          <a:bodyPr/>
          <a:lstStyle/>
          <a:p>
            <a:pPr>
              <a:defRPr/>
            </a:pPr>
            <a:r>
              <a:rPr lang="de-DE" smtClean="0"/>
              <a:t>                 </a:t>
            </a:r>
            <a:endParaRPr lang="de-DE"/>
          </a:p>
        </p:txBody>
      </p:sp>
      <p:sp>
        <p:nvSpPr>
          <p:cNvPr id="59" name="Foliennummernplatzhalter 5"/>
          <p:cNvSpPr>
            <a:spLocks noGrp="1"/>
          </p:cNvSpPr>
          <p:nvPr>
            <p:ph type="sldNum" sz="quarter" idx="4294967295"/>
          </p:nvPr>
        </p:nvSpPr>
        <p:spPr/>
        <p:txBody>
          <a:bodyPr/>
          <a:lstStyle/>
          <a:p>
            <a:pPr>
              <a:defRPr/>
            </a:pPr>
            <a:fld id="{0F9D03FD-5934-4F7E-A8E9-1BA68B8C0EC4}" type="slidenum">
              <a:rPr lang="de-DE"/>
              <a:pPr>
                <a:defRPr/>
              </a:pPr>
              <a:t>53</a:t>
            </a:fld>
            <a:endParaRPr lang="de-DE"/>
          </a:p>
        </p:txBody>
      </p:sp>
      <p:sp>
        <p:nvSpPr>
          <p:cNvPr id="73733" name="Rectangle 2"/>
          <p:cNvSpPr>
            <a:spLocks noGrp="1" noChangeArrowheads="1"/>
          </p:cNvSpPr>
          <p:nvPr>
            <p:ph type="title"/>
          </p:nvPr>
        </p:nvSpPr>
        <p:spPr/>
        <p:txBody>
          <a:bodyPr/>
          <a:lstStyle/>
          <a:p>
            <a:pPr eaLnBrk="1" hangingPunct="1"/>
            <a:r>
              <a:rPr lang="de-DE" sz="2800" smtClean="0"/>
              <a:t> </a:t>
            </a:r>
          </a:p>
        </p:txBody>
      </p:sp>
      <p:graphicFrame>
        <p:nvGraphicFramePr>
          <p:cNvPr id="454749" name="Group 93"/>
          <p:cNvGraphicFramePr>
            <a:graphicFrameLocks noGrp="1"/>
          </p:cNvGraphicFramePr>
          <p:nvPr>
            <p:ph idx="1"/>
          </p:nvPr>
        </p:nvGraphicFramePr>
        <p:xfrm>
          <a:off x="228600" y="1295400"/>
          <a:ext cx="8686800" cy="4800602"/>
        </p:xfrm>
        <a:graphic>
          <a:graphicData uri="http://schemas.openxmlformats.org/drawingml/2006/table">
            <a:tbl>
              <a:tblPr/>
              <a:tblGrid>
                <a:gridCol w="527050"/>
                <a:gridCol w="3600450"/>
                <a:gridCol w="1008063"/>
                <a:gridCol w="3551237"/>
              </a:tblGrid>
              <a:tr h="479425">
                <a:tc gridSpan="4">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Die </a:t>
                      </a:r>
                      <a:r>
                        <a:rPr kumimoji="0" lang="de-DE" sz="1800" b="1" i="0" u="none" strike="noStrike" cap="none" normalizeH="0" baseline="0" dirty="0" err="1" smtClean="0">
                          <a:ln>
                            <a:noFill/>
                          </a:ln>
                          <a:solidFill>
                            <a:schemeClr val="tx1"/>
                          </a:solidFill>
                          <a:effectLst/>
                          <a:latin typeface="Arial" pitchFamily="34" charset="0"/>
                        </a:rPr>
                        <a:t>three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hightest</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hotels</a:t>
                      </a:r>
                      <a:r>
                        <a:rPr kumimoji="0" lang="de-DE" sz="1800" b="1" i="0" u="none" strike="noStrike" cap="none" normalizeH="0" baseline="0" dirty="0" smtClean="0">
                          <a:ln>
                            <a:noFill/>
                          </a:ln>
                          <a:solidFill>
                            <a:schemeClr val="tx1"/>
                          </a:solidFill>
                          <a:effectLst/>
                          <a:latin typeface="Arial" pitchFamily="34" charset="0"/>
                        </a:rPr>
                        <a:t> in </a:t>
                      </a:r>
                      <a:r>
                        <a:rPr kumimoji="0" lang="de-DE" sz="1800" b="1" i="0" u="none" strike="noStrike" cap="none" normalizeH="0" baseline="0" dirty="0" err="1" smtClean="0">
                          <a:ln>
                            <a:noFill/>
                          </a:ln>
                          <a:solidFill>
                            <a:schemeClr val="tx1"/>
                          </a:solidFill>
                          <a:effectLst/>
                          <a:latin typeface="Arial" pitchFamily="34" charset="0"/>
                        </a:rPr>
                        <a:t>the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world</a:t>
                      </a:r>
                      <a:r>
                        <a:rPr kumimoji="0" lang="de-DE" sz="1800" b="1" i="0" u="none" strike="noStrike" cap="none" normalizeH="0" baseline="0" dirty="0" smtClean="0">
                          <a:ln>
                            <a:noFill/>
                          </a:ln>
                          <a:solidFill>
                            <a:schemeClr val="tx1"/>
                          </a:solidFill>
                          <a:effectLst/>
                          <a:latin typeface="Arial" pitchFamily="34" charset="0"/>
                        </a:rPr>
                        <a:t> </a:t>
                      </a:r>
                      <a:r>
                        <a:rPr kumimoji="0" lang="de-DE" sz="1800" b="1" i="1" u="none" strike="noStrike" cap="none" normalizeH="0" baseline="0" dirty="0" smtClean="0">
                          <a:ln>
                            <a:noFill/>
                          </a:ln>
                          <a:solidFill>
                            <a:schemeClr val="tx1"/>
                          </a:solidFill>
                          <a:effectLst/>
                          <a:latin typeface="Arial" pitchFamily="34" charset="0"/>
                        </a:rPr>
                        <a:t>(2005)</a:t>
                      </a:r>
                    </a:p>
                  </a:txBody>
                  <a:tcPr marL="90000" marR="90000" marT="72000" marB="720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481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Grand Hyatt</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421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Shanghai, China</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Burji al Arab</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321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Dubai City, Dubai, VAE</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Emirates Towers Hotel</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309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Dubai City, Dubai, VAE</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gridSpan="4">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Planned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year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opening</a:t>
                      </a:r>
                      <a:r>
                        <a:rPr kumimoji="0" lang="de-DE" sz="1800" b="1" i="0" u="none" strike="noStrike" cap="none" normalizeH="0" baseline="0" dirty="0" smtClean="0">
                          <a:ln>
                            <a:noFill/>
                          </a:ln>
                          <a:solidFill>
                            <a:schemeClr val="tx1"/>
                          </a:solidFill>
                          <a:effectLst/>
                          <a:latin typeface="Arial" pitchFamily="34" charset="0"/>
                        </a:rPr>
                        <a:t>)</a:t>
                      </a:r>
                      <a:endParaRPr kumimoji="0" lang="de-DE" sz="1800" b="1" i="1" u="none" strike="noStrike" cap="none" normalizeH="0" baseline="0" dirty="0" smtClean="0">
                        <a:ln>
                          <a:noFill/>
                        </a:ln>
                        <a:solidFill>
                          <a:schemeClr val="tx1"/>
                        </a:solidFill>
                        <a:effectLst/>
                        <a:latin typeface="Arial" pitchFamily="34" charset="0"/>
                      </a:endParaRPr>
                    </a:p>
                  </a:txBody>
                  <a:tcPr marL="90000" marR="90000" marT="72000" marB="7200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1.</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Burji Dubai (2008)</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560 m </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Dubai City, Dubai, VAE</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2.</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Ritz Carlton (2009)</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480 m </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SAR Hong Kong, China</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Federazjia (2007)</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440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Moskau, Russland</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4. </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Emirates Hotel (2008)</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350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Dubai City, Dubai, VAE</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5.</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Shangri-La (2009)</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310 m</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London, GB</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68E1204-D496-48C9-9040-FF4F4BD85D35}" type="slidenum">
              <a:rPr lang="de-DE"/>
              <a:pPr>
                <a:defRPr/>
              </a:pPr>
              <a:t>54</a:t>
            </a:fld>
            <a:endParaRPr lang="de-DE"/>
          </a:p>
        </p:txBody>
      </p:sp>
      <p:sp>
        <p:nvSpPr>
          <p:cNvPr id="74757" name="Rectangle 2"/>
          <p:cNvSpPr>
            <a:spLocks noGrp="1" noChangeArrowheads="1"/>
          </p:cNvSpPr>
          <p:nvPr>
            <p:ph type="title"/>
          </p:nvPr>
        </p:nvSpPr>
        <p:spPr>
          <a:xfrm>
            <a:off x="228600" y="685800"/>
            <a:ext cx="8915400" cy="533400"/>
          </a:xfrm>
        </p:spPr>
        <p:txBody>
          <a:bodyPr/>
          <a:lstStyle/>
          <a:p>
            <a:pPr eaLnBrk="1" hangingPunct="1"/>
            <a:r>
              <a:rPr lang="de-DE" sz="3000" smtClean="0"/>
              <a:t>2.1 Some examples of the best hotels in the world </a:t>
            </a:r>
            <a:br>
              <a:rPr lang="de-DE" sz="3000" smtClean="0"/>
            </a:br>
            <a:endParaRPr lang="de-DE" sz="3000" smtClean="0"/>
          </a:p>
        </p:txBody>
      </p:sp>
      <p:sp>
        <p:nvSpPr>
          <p:cNvPr id="74758" name="Rectangle 3"/>
          <p:cNvSpPr>
            <a:spLocks noGrp="1" noChangeArrowheads="1"/>
          </p:cNvSpPr>
          <p:nvPr>
            <p:ph type="body" idx="1"/>
          </p:nvPr>
        </p:nvSpPr>
        <p:spPr>
          <a:xfrm>
            <a:off x="228600" y="1295400"/>
            <a:ext cx="8686800" cy="5373688"/>
          </a:xfrm>
        </p:spPr>
        <p:txBody>
          <a:bodyPr/>
          <a:lstStyle/>
          <a:p>
            <a:pPr eaLnBrk="1" hangingPunct="1"/>
            <a:endParaRPr lang="de-DE" sz="1800" smtClean="0">
              <a:hlinkClick r:id="rId2"/>
            </a:endParaRPr>
          </a:p>
          <a:p>
            <a:pPr eaLnBrk="1" hangingPunct="1"/>
            <a:r>
              <a:rPr lang="de-DE" sz="1800" smtClean="0"/>
              <a:t>Best hotels in different categories 2006 according to the readers of „Travel and Leisure“:</a:t>
            </a:r>
            <a:endParaRPr lang="de-DE" sz="1800" smtClean="0">
              <a:hlinkClick r:id="rId2"/>
            </a:endParaRPr>
          </a:p>
          <a:p>
            <a:pPr eaLnBrk="1" hangingPunct="1"/>
            <a:r>
              <a:rPr lang="de-DE" sz="1800" smtClean="0">
                <a:hlinkClick r:id="rId2"/>
              </a:rPr>
              <a:t>http://www.travelandleisure.com/worldsbest/2006/</a:t>
            </a:r>
            <a:endParaRPr lang="de-DE" sz="1800" smtClean="0"/>
          </a:p>
          <a:p>
            <a:pPr eaLnBrk="1" hangingPunct="1"/>
            <a:endParaRPr lang="de-DE" sz="1800" smtClean="0"/>
          </a:p>
          <a:p>
            <a:pPr eaLnBrk="1" hangingPunct="1"/>
            <a:r>
              <a:rPr lang="de-DE" sz="1800" smtClean="0"/>
              <a:t>„Leading Hotels of the world“ Group:</a:t>
            </a:r>
          </a:p>
          <a:p>
            <a:pPr eaLnBrk="1" hangingPunct="1"/>
            <a:r>
              <a:rPr lang="de-DE" sz="1800" smtClean="0">
                <a:hlinkClick r:id="rId3"/>
              </a:rPr>
              <a:t>http://www.lhw.com/</a:t>
            </a:r>
            <a:endParaRPr lang="de-DE" sz="1800" smtClean="0"/>
          </a:p>
          <a:p>
            <a:pPr eaLnBrk="1" hangingPunct="1"/>
            <a:endParaRPr lang="de-DE" sz="1800" smtClean="0"/>
          </a:p>
          <a:p>
            <a:pPr eaLnBrk="1" hangingPunct="1"/>
            <a:r>
              <a:rPr lang="de-DE" sz="1800" smtClean="0"/>
              <a:t>Special Interest: „Best Geek Hotels in the World“: </a:t>
            </a:r>
          </a:p>
          <a:p>
            <a:pPr eaLnBrk="1" hangingPunct="1"/>
            <a:r>
              <a:rPr lang="de-DE" sz="1800" smtClean="0">
                <a:hlinkClick r:id="rId4"/>
              </a:rPr>
              <a:t>http://www.hotelchatter.com/story/2007/3/14/112953/930/hotels/Best_Geek_Hotels_in_the_World</a:t>
            </a:r>
            <a:endParaRPr lang="de-DE" sz="1800" smtClean="0"/>
          </a:p>
          <a:p>
            <a:pPr eaLnBrk="1" hangingPunct="1"/>
            <a:endParaRPr lang="de-DE" sz="1600" smtClean="0"/>
          </a:p>
          <a:p>
            <a:pPr eaLnBrk="1" hangingPunct="1"/>
            <a:r>
              <a:rPr lang="de-DE" sz="1600" smtClean="0"/>
              <a:t>„The best hotel in the world“:</a:t>
            </a:r>
          </a:p>
          <a:p>
            <a:pPr eaLnBrk="1" hangingPunct="1"/>
            <a:r>
              <a:rPr lang="de-DE" sz="1600" smtClean="0">
                <a:hlinkClick r:id="rId5"/>
              </a:rPr>
              <a:t>http://www.burj-al-arab.com/</a:t>
            </a:r>
            <a:endParaRPr lang="de-DE" sz="1600" smtClean="0"/>
          </a:p>
          <a:p>
            <a:pPr eaLnBrk="1" hangingPunct="1"/>
            <a:r>
              <a:rPr lang="de-DE" sz="1600" smtClean="0">
                <a:hlinkClick r:id="rId6"/>
              </a:rPr>
              <a:t>http://www.jumeirah.com/</a:t>
            </a:r>
            <a:endParaRPr lang="de-DE" sz="1600" smtClean="0"/>
          </a:p>
          <a:p>
            <a:pPr eaLnBrk="1" hangingPunct="1">
              <a:buFontTx/>
              <a:buNone/>
            </a:pPr>
            <a:endParaRPr lang="de-DE" sz="1600" smtClean="0"/>
          </a:p>
        </p:txBody>
      </p:sp>
      <p:pic>
        <p:nvPicPr>
          <p:cNvPr id="74759" name="Grafik 6" descr="best_geek_hotels_2007.jpg"/>
          <p:cNvPicPr>
            <a:picLocks noChangeAspect="1"/>
          </p:cNvPicPr>
          <p:nvPr/>
        </p:nvPicPr>
        <p:blipFill>
          <a:blip r:embed="rId7"/>
          <a:srcRect/>
          <a:stretch>
            <a:fillRect/>
          </a:stretch>
        </p:blipFill>
        <p:spPr bwMode="auto">
          <a:xfrm>
            <a:off x="6143625" y="4714875"/>
            <a:ext cx="2071688" cy="11191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C7ED632-69DB-4520-8A43-0EA118683734}" type="slidenum">
              <a:rPr lang="de-DE"/>
              <a:pPr>
                <a:defRPr/>
              </a:pPr>
              <a:t>55</a:t>
            </a:fld>
            <a:endParaRPr lang="de-DE"/>
          </a:p>
        </p:txBody>
      </p:sp>
      <p:sp>
        <p:nvSpPr>
          <p:cNvPr id="75781" name="Rectangle 2"/>
          <p:cNvSpPr>
            <a:spLocks noGrp="1" noChangeArrowheads="1"/>
          </p:cNvSpPr>
          <p:nvPr>
            <p:ph type="title"/>
          </p:nvPr>
        </p:nvSpPr>
        <p:spPr>
          <a:xfrm>
            <a:off x="228600" y="685800"/>
            <a:ext cx="7799388" cy="533400"/>
          </a:xfrm>
        </p:spPr>
        <p:txBody>
          <a:bodyPr/>
          <a:lstStyle/>
          <a:p>
            <a:pPr eaLnBrk="1" hangingPunct="1"/>
            <a:r>
              <a:rPr lang="de-DE" sz="2800" smtClean="0"/>
              <a:t>2.2 Reasons for Expansion</a:t>
            </a:r>
          </a:p>
        </p:txBody>
      </p:sp>
      <p:sp>
        <p:nvSpPr>
          <p:cNvPr id="75782" name="Rectangle 3"/>
          <p:cNvSpPr>
            <a:spLocks noGrp="1" noChangeArrowheads="1"/>
          </p:cNvSpPr>
          <p:nvPr>
            <p:ph type="body" idx="1"/>
          </p:nvPr>
        </p:nvSpPr>
        <p:spPr>
          <a:xfrm>
            <a:off x="228600" y="1295400"/>
            <a:ext cx="8686800" cy="5373688"/>
          </a:xfrm>
        </p:spPr>
        <p:txBody>
          <a:bodyPr/>
          <a:lstStyle/>
          <a:p>
            <a:pPr eaLnBrk="1" hangingPunct="1"/>
            <a:r>
              <a:rPr lang="de-DE" sz="1800" smtClean="0"/>
              <a:t>Brand and Strength help acquisition </a:t>
            </a:r>
          </a:p>
          <a:p>
            <a:pPr eaLnBrk="1" hangingPunct="1"/>
            <a:r>
              <a:rPr lang="de-DE" sz="1800" smtClean="0"/>
              <a:t>Reputation and training programs help with Human Resource Acquisition, HR Retention, HR Expansion</a:t>
            </a:r>
          </a:p>
          <a:p>
            <a:pPr eaLnBrk="1" hangingPunct="1"/>
            <a:r>
              <a:rPr lang="de-DE" sz="1800" smtClean="0"/>
              <a:t>Reservation system already existing</a:t>
            </a:r>
          </a:p>
          <a:p>
            <a:pPr eaLnBrk="1" hangingPunct="1">
              <a:buFontTx/>
              <a:buNone/>
            </a:pPr>
            <a:endParaRPr lang="de-DE" sz="1800" smtClean="0"/>
          </a:p>
          <a:p>
            <a:pPr eaLnBrk="1" hangingPunct="1"/>
            <a:r>
              <a:rPr lang="de-DE" sz="1800" smtClean="0"/>
              <a:t>Goals: Economy of scale, Synergies, risk sharing:</a:t>
            </a:r>
          </a:p>
          <a:p>
            <a:pPr eaLnBrk="1" hangingPunct="1">
              <a:buFont typeface="Wingdings" pitchFamily="2" charset="2"/>
              <a:buChar char="ü"/>
            </a:pPr>
            <a:r>
              <a:rPr lang="de-DE" sz="1800" smtClean="0"/>
              <a:t>More growth, more revenues</a:t>
            </a:r>
          </a:p>
          <a:p>
            <a:pPr eaLnBrk="1" hangingPunct="1">
              <a:buFont typeface="Wingdings" pitchFamily="2" charset="2"/>
              <a:buChar char="ü"/>
            </a:pPr>
            <a:r>
              <a:rPr lang="de-DE" sz="1800" smtClean="0"/>
              <a:t>Brand strengthening through increased visibility especially if high level of standardisation</a:t>
            </a:r>
          </a:p>
          <a:p>
            <a:pPr eaLnBrk="1" hangingPunct="1">
              <a:buFont typeface="Wingdings" pitchFamily="2" charset="2"/>
              <a:buChar char="ü"/>
            </a:pPr>
            <a:r>
              <a:rPr lang="de-DE" sz="1800" smtClean="0"/>
              <a:t>Synergies by cost reduction in backstage operations</a:t>
            </a:r>
          </a:p>
          <a:p>
            <a:pPr eaLnBrk="1" hangingPunct="1">
              <a:buFont typeface="Wingdings" pitchFamily="2" charset="2"/>
              <a:buChar char="ü"/>
            </a:pPr>
            <a:r>
              <a:rPr lang="de-DE" sz="1800" smtClean="0"/>
              <a:t>Synergies by cost reduction and quality control in housekeeping, food and beverages, renovation</a:t>
            </a:r>
          </a:p>
          <a:p>
            <a:pPr eaLnBrk="1" hangingPunct="1">
              <a:buFont typeface="Wingdings" pitchFamily="2" charset="2"/>
              <a:buChar char="ü"/>
            </a:pPr>
            <a:r>
              <a:rPr lang="de-DE" sz="1800" smtClean="0"/>
              <a:t>Increased bargaining power in sourcing</a:t>
            </a:r>
          </a:p>
          <a:p>
            <a:pPr eaLnBrk="1" hangingPunct="1">
              <a:buFont typeface="Wingdings" pitchFamily="2" charset="2"/>
              <a:buChar char="ü"/>
            </a:pPr>
            <a:r>
              <a:rPr lang="de-DE" sz="1800" smtClean="0"/>
              <a:t>Central marketing and reservation</a:t>
            </a:r>
          </a:p>
          <a:p>
            <a:pPr eaLnBrk="1" hangingPunct="1">
              <a:buFont typeface="Wingdings" pitchFamily="2" charset="2"/>
              <a:buChar char="ü"/>
            </a:pPr>
            <a:r>
              <a:rPr lang="de-DE" sz="1800" smtClean="0"/>
              <a:t>Regional risk sharing  </a:t>
            </a:r>
          </a:p>
          <a:p>
            <a:pPr eaLnBrk="1" hangingPunct="1"/>
            <a:endParaRPr lang="de-DE" sz="1800" smtClean="0"/>
          </a:p>
          <a:p>
            <a:pPr eaLnBrk="1" hangingPunct="1"/>
            <a:endParaRPr lang="de-DE" sz="18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5F0293F7-D006-41DC-A506-D95228EEB126}" type="slidenum">
              <a:rPr lang="de-DE"/>
              <a:pPr>
                <a:defRPr/>
              </a:pPr>
              <a:t>56</a:t>
            </a:fld>
            <a:endParaRPr lang="de-DE"/>
          </a:p>
        </p:txBody>
      </p:sp>
      <p:sp>
        <p:nvSpPr>
          <p:cNvPr id="76805" name="Rectangle 2"/>
          <p:cNvSpPr>
            <a:spLocks noGrp="1" noChangeArrowheads="1"/>
          </p:cNvSpPr>
          <p:nvPr>
            <p:ph type="title"/>
          </p:nvPr>
        </p:nvSpPr>
        <p:spPr>
          <a:xfrm>
            <a:off x="228600" y="685800"/>
            <a:ext cx="8664575" cy="533400"/>
          </a:xfrm>
        </p:spPr>
        <p:txBody>
          <a:bodyPr/>
          <a:lstStyle/>
          <a:p>
            <a:pPr eaLnBrk="1" hangingPunct="1"/>
            <a:r>
              <a:rPr lang="de-DE" sz="2800" smtClean="0"/>
              <a:t>2.3 Preconditions of expansion</a:t>
            </a:r>
          </a:p>
        </p:txBody>
      </p:sp>
      <p:sp>
        <p:nvSpPr>
          <p:cNvPr id="76806" name="Rectangle 3"/>
          <p:cNvSpPr>
            <a:spLocks noGrp="1" noChangeArrowheads="1"/>
          </p:cNvSpPr>
          <p:nvPr>
            <p:ph type="body" idx="1"/>
          </p:nvPr>
        </p:nvSpPr>
        <p:spPr>
          <a:xfrm>
            <a:off x="228600" y="1295400"/>
            <a:ext cx="8686800" cy="5086350"/>
          </a:xfrm>
        </p:spPr>
        <p:txBody>
          <a:bodyPr/>
          <a:lstStyle/>
          <a:p>
            <a:pPr eaLnBrk="1" hangingPunct="1"/>
            <a:r>
              <a:rPr lang="de-DE" smtClean="0"/>
              <a:t>In destination</a:t>
            </a:r>
          </a:p>
          <a:p>
            <a:pPr lvl="1" eaLnBrk="1" hangingPunct="1"/>
            <a:r>
              <a:rPr lang="de-DE" sz="1800" smtClean="0"/>
              <a:t>Positive economic trend in local economy</a:t>
            </a:r>
          </a:p>
          <a:p>
            <a:pPr lvl="1" eaLnBrk="1" hangingPunct="1"/>
            <a:r>
              <a:rPr lang="de-DE" sz="1800" smtClean="0"/>
              <a:t>Stability </a:t>
            </a:r>
          </a:p>
          <a:p>
            <a:pPr lvl="1" eaLnBrk="1" hangingPunct="1"/>
            <a:r>
              <a:rPr lang="de-DE" sz="1800" smtClean="0"/>
              <a:t>Existing infrastructure</a:t>
            </a:r>
          </a:p>
          <a:p>
            <a:pPr lvl="1" eaLnBrk="1" hangingPunct="1"/>
            <a:r>
              <a:rPr lang="de-DE" sz="1800" smtClean="0"/>
              <a:t>Favourable laws (taxes, ecology, entrepreneurial freedom etc.)</a:t>
            </a:r>
          </a:p>
          <a:p>
            <a:pPr lvl="1" eaLnBrk="1" hangingPunct="1"/>
            <a:r>
              <a:rPr lang="de-DE" sz="1800" smtClean="0"/>
              <a:t>Resources (physical and human)</a:t>
            </a:r>
          </a:p>
          <a:p>
            <a:pPr lvl="1" eaLnBrk="1" hangingPunct="1"/>
            <a:r>
              <a:rPr lang="de-DE" sz="1800" smtClean="0"/>
              <a:t>Attractive for target group (business people, tourists, VFR, transit travellers)</a:t>
            </a:r>
          </a:p>
          <a:p>
            <a:pPr lvl="1" eaLnBrk="1" hangingPunct="1"/>
            <a:endParaRPr lang="de-DE" sz="1800" smtClean="0"/>
          </a:p>
          <a:p>
            <a:pPr eaLnBrk="1" hangingPunct="1"/>
            <a:r>
              <a:rPr lang="de-DE" smtClean="0"/>
              <a:t>In hotel group</a:t>
            </a:r>
          </a:p>
          <a:p>
            <a:pPr lvl="1" eaLnBrk="1" hangingPunct="1"/>
            <a:r>
              <a:rPr lang="de-DE" sz="1800" smtClean="0"/>
              <a:t>Standardisation</a:t>
            </a:r>
          </a:p>
          <a:p>
            <a:pPr lvl="1" eaLnBrk="1" hangingPunct="1"/>
            <a:r>
              <a:rPr lang="de-DE" sz="1800" smtClean="0"/>
              <a:t>Organisation geared to expansion</a:t>
            </a:r>
          </a:p>
          <a:p>
            <a:pPr lvl="1" eaLnBrk="1" hangingPunct="1"/>
            <a:r>
              <a:rPr lang="de-DE" sz="1800" smtClean="0"/>
              <a:t>Brand value</a:t>
            </a:r>
          </a:p>
          <a:p>
            <a:pPr lvl="1" eaLnBrk="1" hangingPunct="1"/>
            <a:r>
              <a:rPr lang="de-DE" sz="1800" smtClean="0"/>
              <a:t>Clear division between investment and management functions</a:t>
            </a:r>
          </a:p>
          <a:p>
            <a:pPr lvl="1" eaLnBrk="1" hangingPunct="1">
              <a:buFontTx/>
              <a:buNone/>
            </a:pPr>
            <a:endParaRPr lang="de-DE" sz="180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5C502D9-6DB9-437A-A86D-389574E54182}" type="slidenum">
              <a:rPr lang="de-DE"/>
              <a:pPr>
                <a:defRPr/>
              </a:pPr>
              <a:t>57</a:t>
            </a:fld>
            <a:endParaRPr lang="de-DE"/>
          </a:p>
        </p:txBody>
      </p:sp>
      <p:sp>
        <p:nvSpPr>
          <p:cNvPr id="77829" name="Rectangle 2"/>
          <p:cNvSpPr>
            <a:spLocks noGrp="1" noChangeArrowheads="1"/>
          </p:cNvSpPr>
          <p:nvPr>
            <p:ph type="title"/>
          </p:nvPr>
        </p:nvSpPr>
        <p:spPr>
          <a:xfrm>
            <a:off x="228600" y="685800"/>
            <a:ext cx="7512050" cy="533400"/>
          </a:xfrm>
        </p:spPr>
        <p:txBody>
          <a:bodyPr/>
          <a:lstStyle/>
          <a:p>
            <a:pPr eaLnBrk="1" hangingPunct="1"/>
            <a:r>
              <a:rPr lang="de-DE" sz="2800" smtClean="0"/>
              <a:t>2.4 Branding &amp; Diversification </a:t>
            </a:r>
          </a:p>
        </p:txBody>
      </p:sp>
      <p:sp>
        <p:nvSpPr>
          <p:cNvPr id="77830" name="Rectangle 3"/>
          <p:cNvSpPr>
            <a:spLocks noGrp="1" noChangeArrowheads="1"/>
          </p:cNvSpPr>
          <p:nvPr>
            <p:ph type="body" idx="1"/>
          </p:nvPr>
        </p:nvSpPr>
        <p:spPr/>
        <p:txBody>
          <a:bodyPr/>
          <a:lstStyle/>
          <a:p>
            <a:pPr eaLnBrk="1" hangingPunct="1"/>
            <a:endParaRPr lang="de-DE" sz="1800" smtClean="0"/>
          </a:p>
          <a:p>
            <a:pPr eaLnBrk="1" hangingPunct="1"/>
            <a:endParaRPr lang="de-DE" sz="1800" smtClean="0"/>
          </a:p>
          <a:p>
            <a:pPr eaLnBrk="1" hangingPunct="1"/>
            <a:r>
              <a:rPr lang="de-DE" smtClean="0"/>
              <a:t>Brand – the most important part of the immaterial value of company</a:t>
            </a:r>
          </a:p>
          <a:p>
            <a:pPr eaLnBrk="1" hangingPunct="1"/>
            <a:endParaRPr lang="de-DE" smtClean="0"/>
          </a:p>
          <a:p>
            <a:pPr eaLnBrk="1" hangingPunct="1"/>
            <a:r>
              <a:rPr lang="de-DE" smtClean="0"/>
              <a:t>Brand – difference between book value and market value</a:t>
            </a:r>
          </a:p>
          <a:p>
            <a:pPr eaLnBrk="1" hangingPunct="1"/>
            <a:endParaRPr lang="de-DE" smtClean="0"/>
          </a:p>
          <a:p>
            <a:pPr eaLnBrk="1" hangingPunct="1"/>
            <a:r>
              <a:rPr lang="de-DE" smtClean="0"/>
              <a:t>Brand – part of Shareholder Value </a:t>
            </a:r>
            <a:r>
              <a:rPr lang="de-DE" smtClean="0">
                <a:sym typeface="Wingdings" pitchFamily="2" charset="2"/>
              </a:rPr>
              <a:t></a:t>
            </a:r>
            <a:r>
              <a:rPr lang="de-DE" smtClean="0"/>
              <a:t> Goodwill</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Datumsplatzhalter 3"/>
          <p:cNvSpPr>
            <a:spLocks noGrp="1"/>
          </p:cNvSpPr>
          <p:nvPr>
            <p:ph type="dt" sz="quarter" idx="4294967295"/>
          </p:nvPr>
        </p:nvSpPr>
        <p:spPr/>
        <p:txBody>
          <a:bodyPr/>
          <a:lstStyle/>
          <a:p>
            <a:pPr>
              <a:defRPr/>
            </a:pPr>
            <a:endParaRPr lang="de-DE"/>
          </a:p>
        </p:txBody>
      </p:sp>
      <p:sp>
        <p:nvSpPr>
          <p:cNvPr id="50" name="Fußzeilenplatzhalter 4"/>
          <p:cNvSpPr>
            <a:spLocks noGrp="1"/>
          </p:cNvSpPr>
          <p:nvPr>
            <p:ph type="ftr" sz="quarter" idx="4294967295"/>
          </p:nvPr>
        </p:nvSpPr>
        <p:spPr/>
        <p:txBody>
          <a:bodyPr/>
          <a:lstStyle/>
          <a:p>
            <a:pPr>
              <a:defRPr/>
            </a:pPr>
            <a:r>
              <a:rPr lang="de-DE" smtClean="0"/>
              <a:t>                 </a:t>
            </a:r>
            <a:endParaRPr lang="de-DE"/>
          </a:p>
        </p:txBody>
      </p:sp>
      <p:sp>
        <p:nvSpPr>
          <p:cNvPr id="51" name="Foliennummernplatzhalter 5"/>
          <p:cNvSpPr>
            <a:spLocks noGrp="1"/>
          </p:cNvSpPr>
          <p:nvPr>
            <p:ph type="sldNum" sz="quarter" idx="4294967295"/>
          </p:nvPr>
        </p:nvSpPr>
        <p:spPr/>
        <p:txBody>
          <a:bodyPr/>
          <a:lstStyle/>
          <a:p>
            <a:pPr>
              <a:defRPr/>
            </a:pPr>
            <a:fld id="{7786DB16-4088-4C10-835B-A8228E469B68}" type="slidenum">
              <a:rPr lang="de-DE"/>
              <a:pPr>
                <a:defRPr/>
              </a:pPr>
              <a:t>58</a:t>
            </a:fld>
            <a:endParaRPr lang="de-DE"/>
          </a:p>
        </p:txBody>
      </p:sp>
      <p:sp>
        <p:nvSpPr>
          <p:cNvPr id="78853" name="Rectangle 31"/>
          <p:cNvSpPr>
            <a:spLocks noGrp="1" noChangeArrowheads="1"/>
          </p:cNvSpPr>
          <p:nvPr>
            <p:ph type="title"/>
          </p:nvPr>
        </p:nvSpPr>
        <p:spPr/>
        <p:txBody>
          <a:bodyPr/>
          <a:lstStyle/>
          <a:p>
            <a:pPr eaLnBrk="1" hangingPunct="1"/>
            <a:r>
              <a:rPr lang="de-DE" sz="2800" smtClean="0"/>
              <a:t>2.4 Branding &amp; Diversification</a:t>
            </a:r>
          </a:p>
        </p:txBody>
      </p:sp>
      <p:graphicFrame>
        <p:nvGraphicFramePr>
          <p:cNvPr id="401563" name="Group 155"/>
          <p:cNvGraphicFramePr>
            <a:graphicFrameLocks noGrp="1"/>
          </p:cNvGraphicFramePr>
          <p:nvPr>
            <p:ph idx="1"/>
          </p:nvPr>
        </p:nvGraphicFramePr>
        <p:xfrm>
          <a:off x="228600" y="1295400"/>
          <a:ext cx="8686800" cy="5295039"/>
        </p:xfrm>
        <a:graphic>
          <a:graphicData uri="http://schemas.openxmlformats.org/drawingml/2006/table">
            <a:tbl>
              <a:tblPr/>
              <a:tblGrid>
                <a:gridCol w="1895475"/>
                <a:gridCol w="1727200"/>
                <a:gridCol w="1873250"/>
                <a:gridCol w="1871663"/>
                <a:gridCol w="1319212"/>
              </a:tblGrid>
              <a:tr h="330200">
                <a:tc gridSpan="5">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Hotel </a:t>
                      </a:r>
                      <a:r>
                        <a:rPr kumimoji="0" lang="de-DE" sz="2000" b="1" i="0" u="none" strike="noStrike" cap="none" normalizeH="0" baseline="0" dirty="0" err="1" smtClean="0">
                          <a:ln>
                            <a:noFill/>
                          </a:ln>
                          <a:solidFill>
                            <a:schemeClr val="tx1"/>
                          </a:solidFill>
                          <a:effectLst/>
                          <a:latin typeface="Arial" pitchFamily="34" charset="0"/>
                        </a:rPr>
                        <a:t>groups</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and</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their</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brands</a:t>
                      </a:r>
                      <a:r>
                        <a:rPr kumimoji="0" lang="de-DE" sz="2000" b="1" i="0" u="none" strike="noStrike" cap="none" normalizeH="0" baseline="0" dirty="0" smtClean="0">
                          <a:ln>
                            <a:noFill/>
                          </a:ln>
                          <a:solidFill>
                            <a:schemeClr val="tx1"/>
                          </a:solidFill>
                          <a:effectLst/>
                          <a:latin typeface="Arial" pitchFamily="34" charset="0"/>
                        </a:rPr>
                        <a:t> (</a:t>
                      </a:r>
                      <a:r>
                        <a:rPr kumimoji="0" lang="de-DE" sz="2000" b="1" i="1" u="none" strike="noStrike" cap="none" normalizeH="0" baseline="0" dirty="0" err="1" smtClean="0">
                          <a:ln>
                            <a:noFill/>
                          </a:ln>
                          <a:solidFill>
                            <a:schemeClr val="tx1"/>
                          </a:solidFill>
                          <a:effectLst/>
                          <a:latin typeface="Arial" pitchFamily="34" charset="0"/>
                        </a:rPr>
                        <a:t>examples</a:t>
                      </a:r>
                      <a:r>
                        <a:rPr kumimoji="0" lang="de-DE" sz="2000" b="1" i="1" u="none" strike="noStrike" cap="none" normalizeH="0" baseline="0" dirty="0" smtClean="0">
                          <a:ln>
                            <a:noFill/>
                          </a:ln>
                          <a:solidFill>
                            <a:schemeClr val="tx1"/>
                          </a:solidFill>
                          <a:effectLst/>
                          <a:latin typeface="Arial" pitchFamily="34" charset="0"/>
                        </a:rPr>
                        <a:t>)</a:t>
                      </a:r>
                    </a:p>
                  </a:txBody>
                  <a:tcPr marL="90000" marR="90000" marT="72000" marB="72000"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r>
              <a:tr h="546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Company</a:t>
                      </a:r>
                    </a:p>
                  </a:txBody>
                  <a:tcPr marL="90000" marR="90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Economy</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Midscale</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Upscale / Luxury </a:t>
                      </a:r>
                    </a:p>
                  </a:txBody>
                  <a:tcPr marL="90000" marR="90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No</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brands</a:t>
                      </a:r>
                      <a:r>
                        <a:rPr kumimoji="0" lang="de-DE" sz="1800" b="1" i="0" u="none" strike="noStrike" cap="none" normalizeH="0" baseline="0" dirty="0" smtClean="0">
                          <a:ln>
                            <a:noFill/>
                          </a:ln>
                          <a:solidFill>
                            <a:schemeClr val="tx1"/>
                          </a:solidFill>
                          <a:effectLst/>
                          <a:latin typeface="Arial" pitchFamily="34" charset="0"/>
                        </a:rPr>
                        <a:t> Marken </a:t>
                      </a:r>
                    </a:p>
                  </a:txBody>
                  <a:tcPr marL="90000" marR="90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0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Accor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de-DE" sz="1600" b="1" i="0" u="none" strike="noStrike" cap="none" normalizeH="0" baseline="0" dirty="0" smtClean="0">
                          <a:ln>
                            <a:noFill/>
                          </a:ln>
                          <a:solidFill>
                            <a:schemeClr val="tx1"/>
                          </a:solidFill>
                          <a:effectLst/>
                          <a:latin typeface="Arial" pitchFamily="34" charset="0"/>
                        </a:rPr>
                        <a:t>Ibis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Formule</a:t>
                      </a:r>
                      <a:r>
                        <a:rPr kumimoji="0" lang="de-DE" sz="1600" b="1" i="0" u="none" strike="noStrike" cap="none" normalizeH="0" baseline="0" dirty="0" smtClean="0">
                          <a:ln>
                            <a:noFill/>
                          </a:ln>
                          <a:solidFill>
                            <a:schemeClr val="tx1"/>
                          </a:solidFill>
                          <a:effectLst/>
                          <a:latin typeface="Arial" pitchFamily="34" charset="0"/>
                        </a:rPr>
                        <a: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Etap</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Red</a:t>
                      </a:r>
                      <a:r>
                        <a:rPr kumimoji="0" lang="de-DE" sz="1600" b="1" i="0" u="none" strike="noStrike" cap="none" normalizeH="0" baseline="0" dirty="0" smtClean="0">
                          <a:ln>
                            <a:noFill/>
                          </a:ln>
                          <a:solidFill>
                            <a:schemeClr val="tx1"/>
                          </a:solidFill>
                          <a:effectLst/>
                          <a:latin typeface="Arial" pitchFamily="34" charset="0"/>
                        </a:rPr>
                        <a:t> Roof Inn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Motel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Novotel</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Mercure</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Suite Hotel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Sofitel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6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Marriott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Courtyard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by</a:t>
                      </a:r>
                      <a:r>
                        <a:rPr kumimoji="0" lang="de-DE" sz="1600" b="1" i="0" u="none" strike="noStrike" cap="none" normalizeH="0" baseline="0" dirty="0" smtClean="0">
                          <a:ln>
                            <a:noFill/>
                          </a:ln>
                          <a:solidFill>
                            <a:schemeClr val="tx1"/>
                          </a:solidFill>
                          <a:effectLst/>
                          <a:latin typeface="Arial" pitchFamily="34" charset="0"/>
                        </a:rPr>
                        <a:t> Marriott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Ramada</a:t>
                      </a:r>
                      <a:endParaRPr kumimoji="0" lang="de-DE" sz="16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Ritz Carlton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Renaissance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Marriott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Sol Melia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Sol Inn Hotels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Sol Hotels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Melia Comfort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Sol Elite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Gran Melia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Melia Hoteles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Maritim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Maritim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smtClean="0">
                          <a:ln>
                            <a:noFill/>
                          </a:ln>
                          <a:solidFill>
                            <a:schemeClr val="tx1"/>
                          </a:solidFill>
                          <a:effectLst/>
                          <a:latin typeface="Arial" pitchFamily="34" charset="0"/>
                        </a:rPr>
                        <a:t>Best Western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Best Western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67190E93-88CA-4E1E-B98C-EBC218085A1B}" type="slidenum">
              <a:rPr lang="de-DE"/>
              <a:pPr>
                <a:defRPr/>
              </a:pPr>
              <a:t>59</a:t>
            </a:fld>
            <a:endParaRPr lang="de-DE"/>
          </a:p>
        </p:txBody>
      </p:sp>
      <p:sp>
        <p:nvSpPr>
          <p:cNvPr id="79877" name="Rectangle 2"/>
          <p:cNvSpPr>
            <a:spLocks noGrp="1" noChangeArrowheads="1"/>
          </p:cNvSpPr>
          <p:nvPr>
            <p:ph type="title"/>
          </p:nvPr>
        </p:nvSpPr>
        <p:spPr>
          <a:xfrm>
            <a:off x="228600" y="685800"/>
            <a:ext cx="7799388" cy="533400"/>
          </a:xfrm>
        </p:spPr>
        <p:txBody>
          <a:bodyPr/>
          <a:lstStyle/>
          <a:p>
            <a:pPr eaLnBrk="1" hangingPunct="1"/>
            <a:r>
              <a:rPr lang="de-DE" sz="2800" smtClean="0"/>
              <a:t>2.5 Expansion as management policy</a:t>
            </a:r>
          </a:p>
        </p:txBody>
      </p:sp>
      <p:sp>
        <p:nvSpPr>
          <p:cNvPr id="79878" name="Rectangle 3"/>
          <p:cNvSpPr>
            <a:spLocks noGrp="1" noChangeArrowheads="1"/>
          </p:cNvSpPr>
          <p:nvPr>
            <p:ph type="body" idx="1"/>
          </p:nvPr>
        </p:nvSpPr>
        <p:spPr>
          <a:xfrm>
            <a:off x="228600" y="1295400"/>
            <a:ext cx="8686800" cy="5157788"/>
          </a:xfrm>
        </p:spPr>
        <p:txBody>
          <a:bodyPr/>
          <a:lstStyle/>
          <a:p>
            <a:pPr lvl="1" eaLnBrk="1" hangingPunct="1">
              <a:buFontTx/>
              <a:buNone/>
            </a:pPr>
            <a:r>
              <a:rPr lang="de-DE" sz="1800" smtClean="0"/>
              <a:t>	</a:t>
            </a:r>
          </a:p>
          <a:p>
            <a:pPr lvl="1" eaLnBrk="1" hangingPunct="1">
              <a:buFontTx/>
              <a:buNone/>
            </a:pPr>
            <a:r>
              <a:rPr lang="de-DE" sz="1800" b="1" smtClean="0"/>
              <a:t>Expansion forms</a:t>
            </a:r>
          </a:p>
          <a:p>
            <a:pPr lvl="1" eaLnBrk="1" hangingPunct="1">
              <a:buFontTx/>
              <a:buNone/>
            </a:pPr>
            <a:endParaRPr lang="de-DE" sz="1800" b="1" smtClean="0"/>
          </a:p>
          <a:p>
            <a:pPr lvl="1" eaLnBrk="1" hangingPunct="1"/>
            <a:r>
              <a:rPr lang="de-DE" sz="1800" smtClean="0"/>
              <a:t>Buying of existing hotels / hotel groups – Fast growth, need of capital</a:t>
            </a:r>
          </a:p>
          <a:p>
            <a:pPr lvl="1" eaLnBrk="1" hangingPunct="1"/>
            <a:r>
              <a:rPr lang="de-DE" sz="1800" smtClean="0"/>
              <a:t>Fusion of hotel groups – Synergies in different markets</a:t>
            </a:r>
          </a:p>
          <a:p>
            <a:pPr lvl="1" eaLnBrk="1" hangingPunct="1"/>
            <a:r>
              <a:rPr lang="de-DE" sz="1800" smtClean="0"/>
              <a:t>Joint Ventures – Minority stakes to enter new markets </a:t>
            </a:r>
          </a:p>
          <a:p>
            <a:pPr lvl="1" eaLnBrk="1" hangingPunct="1"/>
            <a:r>
              <a:rPr lang="de-DE" sz="1800" smtClean="0"/>
              <a:t>Alliances – Close cooperation in different markets</a:t>
            </a:r>
          </a:p>
          <a:p>
            <a:pPr lvl="1" eaLnBrk="1" hangingPunct="1"/>
            <a:r>
              <a:rPr lang="de-DE" sz="1800" smtClean="0"/>
              <a:t>Licencing of use of name</a:t>
            </a:r>
          </a:p>
          <a:p>
            <a:pPr lvl="1" eaLnBrk="1" hangingPunct="1"/>
            <a:r>
              <a:rPr lang="de-DE" sz="1800" smtClean="0"/>
              <a:t>Different forms of contracts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2"/>
          <p:cNvSpPr>
            <a:spLocks noGrp="1"/>
          </p:cNvSpPr>
          <p:nvPr>
            <p:ph type="dt" sz="quarter" idx="4294967295"/>
          </p:nvPr>
        </p:nvSpPr>
        <p:spPr/>
        <p:txBody>
          <a:bodyPr/>
          <a:lstStyle/>
          <a:p>
            <a:pPr>
              <a:defRPr/>
            </a:pPr>
            <a:endParaRPr lang="de-DE"/>
          </a:p>
        </p:txBody>
      </p:sp>
      <p:sp>
        <p:nvSpPr>
          <p:cNvPr id="5" name="Fußzeilenplatzhalter 3"/>
          <p:cNvSpPr>
            <a:spLocks noGrp="1"/>
          </p:cNvSpPr>
          <p:nvPr>
            <p:ph type="ftr" sz="quarter" idx="4294967295"/>
          </p:nvPr>
        </p:nvSpPr>
        <p:spPr/>
        <p:txBody>
          <a:bodyPr/>
          <a:lstStyle/>
          <a:p>
            <a:pPr>
              <a:defRPr/>
            </a:pPr>
            <a:r>
              <a:rPr lang="de-DE" smtClean="0"/>
              <a:t>                 </a:t>
            </a:r>
            <a:endParaRPr lang="de-DE"/>
          </a:p>
        </p:txBody>
      </p:sp>
      <p:sp>
        <p:nvSpPr>
          <p:cNvPr id="6" name="Foliennummernplatzhalter 4"/>
          <p:cNvSpPr>
            <a:spLocks noGrp="1"/>
          </p:cNvSpPr>
          <p:nvPr>
            <p:ph type="sldNum" sz="quarter" idx="4294967295"/>
          </p:nvPr>
        </p:nvSpPr>
        <p:spPr/>
        <p:txBody>
          <a:bodyPr/>
          <a:lstStyle/>
          <a:p>
            <a:pPr>
              <a:defRPr/>
            </a:pPr>
            <a:fld id="{655B10AA-6C77-4385-867D-D7C40D8FDFA8}" type="slidenum">
              <a:rPr lang="de-DE"/>
              <a:pPr>
                <a:defRPr/>
              </a:pPr>
              <a:t>6</a:t>
            </a:fld>
            <a:endParaRPr lang="de-DE"/>
          </a:p>
        </p:txBody>
      </p:sp>
      <p:graphicFrame>
        <p:nvGraphicFramePr>
          <p:cNvPr id="1026" name="Object 2"/>
          <p:cNvGraphicFramePr>
            <a:graphicFrameLocks noChangeAspect="1"/>
          </p:cNvGraphicFramePr>
          <p:nvPr>
            <p:ph/>
          </p:nvPr>
        </p:nvGraphicFramePr>
        <p:xfrm>
          <a:off x="239713" y="1371600"/>
          <a:ext cx="8615362" cy="4829175"/>
        </p:xfrm>
        <a:graphic>
          <a:graphicData uri="http://schemas.openxmlformats.org/presentationml/2006/ole">
            <p:oleObj spid="_x0000_s1026" name="Document" r:id="rId3" imgW="9371681" imgH="5252893" progId="Word.Document.8">
              <p:embed/>
            </p:oleObj>
          </a:graphicData>
        </a:graphic>
      </p:graphicFrame>
      <p:sp>
        <p:nvSpPr>
          <p:cNvPr id="1030" name="Rectangle 3"/>
          <p:cNvSpPr>
            <a:spLocks noGrp="1" noChangeArrowheads="1"/>
          </p:cNvSpPr>
          <p:nvPr>
            <p:ph type="title" idx="4294967295"/>
          </p:nvPr>
        </p:nvSpPr>
        <p:spPr>
          <a:xfrm>
            <a:off x="323850" y="692150"/>
            <a:ext cx="7727950" cy="503238"/>
          </a:xfrm>
        </p:spPr>
        <p:txBody>
          <a:bodyPr/>
          <a:lstStyle/>
          <a:p>
            <a:pPr eaLnBrk="1" hangingPunct="1">
              <a:lnSpc>
                <a:spcPct val="80000"/>
              </a:lnSpc>
            </a:pPr>
            <a:r>
              <a:rPr lang="de-DE" sz="2800" dirty="0" smtClean="0"/>
              <a:t>General </a:t>
            </a:r>
            <a:r>
              <a:rPr lang="de-DE" sz="2800" dirty="0" err="1" smtClean="0"/>
              <a:t>development</a:t>
            </a:r>
            <a:r>
              <a:rPr lang="de-DE" sz="2800" dirty="0" smtClean="0"/>
              <a:t> </a:t>
            </a:r>
            <a:r>
              <a:rPr lang="de-DE" sz="2800" dirty="0" err="1" smtClean="0"/>
              <a:t>Tourism</a:t>
            </a:r>
            <a:r>
              <a:rPr lang="de-DE" sz="2800" dirty="0" smtClean="0"/>
              <a:t> </a:t>
            </a:r>
            <a:r>
              <a:rPr lang="de-DE" sz="2800" dirty="0" err="1" smtClean="0"/>
              <a:t>market</a:t>
            </a:r>
            <a:r>
              <a:rPr lang="de-DE" sz="2800" dirty="0" smtClean="0"/>
              <a:t/>
            </a:r>
            <a:br>
              <a:rPr lang="de-DE" sz="2800" dirty="0" smtClean="0"/>
            </a:br>
            <a:endParaRPr lang="de-DE" sz="2800"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392B505D-6C26-48ED-8089-B02E8EE7AED5}" type="slidenum">
              <a:rPr lang="de-DE"/>
              <a:pPr>
                <a:defRPr/>
              </a:pPr>
              <a:t>60</a:t>
            </a:fld>
            <a:endParaRPr lang="de-DE"/>
          </a:p>
        </p:txBody>
      </p:sp>
      <p:sp>
        <p:nvSpPr>
          <p:cNvPr id="80901" name="Rectangle 2"/>
          <p:cNvSpPr>
            <a:spLocks noGrp="1" noChangeArrowheads="1"/>
          </p:cNvSpPr>
          <p:nvPr>
            <p:ph type="title"/>
          </p:nvPr>
        </p:nvSpPr>
        <p:spPr>
          <a:xfrm>
            <a:off x="228600" y="685800"/>
            <a:ext cx="7799388" cy="533400"/>
          </a:xfrm>
        </p:spPr>
        <p:txBody>
          <a:bodyPr/>
          <a:lstStyle/>
          <a:p>
            <a:pPr eaLnBrk="1" hangingPunct="1"/>
            <a:r>
              <a:rPr lang="de-DE" sz="2800" smtClean="0"/>
              <a:t>2.5 Expansion as management policy</a:t>
            </a:r>
          </a:p>
        </p:txBody>
      </p:sp>
      <p:sp>
        <p:nvSpPr>
          <p:cNvPr id="80902" name="Rectangle 3"/>
          <p:cNvSpPr>
            <a:spLocks noGrp="1" noChangeArrowheads="1"/>
          </p:cNvSpPr>
          <p:nvPr>
            <p:ph type="body" idx="1"/>
          </p:nvPr>
        </p:nvSpPr>
        <p:spPr>
          <a:xfrm>
            <a:off x="228600" y="1295400"/>
            <a:ext cx="8686800" cy="5157788"/>
          </a:xfrm>
        </p:spPr>
        <p:txBody>
          <a:bodyPr/>
          <a:lstStyle/>
          <a:p>
            <a:pPr eaLnBrk="1" hangingPunct="1"/>
            <a:r>
              <a:rPr lang="de-DE" sz="1800" smtClean="0"/>
              <a:t>Different forms of contracts</a:t>
            </a:r>
          </a:p>
          <a:p>
            <a:pPr lvl="1" eaLnBrk="1" hangingPunct="1"/>
            <a:r>
              <a:rPr lang="de-DE" sz="1800" smtClean="0"/>
              <a:t>Rent</a:t>
            </a:r>
          </a:p>
          <a:p>
            <a:pPr lvl="1" eaLnBrk="1" hangingPunct="1"/>
            <a:r>
              <a:rPr lang="de-DE" sz="1800" smtClean="0"/>
              <a:t>Management</a:t>
            </a:r>
          </a:p>
          <a:p>
            <a:pPr lvl="1" eaLnBrk="1" hangingPunct="1"/>
            <a:r>
              <a:rPr lang="de-DE" sz="1800" smtClean="0"/>
              <a:t>Franchise</a:t>
            </a:r>
          </a:p>
          <a:p>
            <a:pPr lvl="1" eaLnBrk="1" hangingPunct="1"/>
            <a:r>
              <a:rPr lang="de-DE" sz="1800" smtClean="0"/>
              <a:t>Buy</a:t>
            </a:r>
          </a:p>
          <a:p>
            <a:pPr eaLnBrk="1" hangingPunct="1"/>
            <a:r>
              <a:rPr lang="de-DE" sz="1800" smtClean="0"/>
              <a:t>Different levels of </a:t>
            </a:r>
          </a:p>
          <a:p>
            <a:pPr lvl="1" eaLnBrk="1" hangingPunct="1"/>
            <a:r>
              <a:rPr lang="de-DE" sz="1800" smtClean="0"/>
              <a:t>Risk sharing</a:t>
            </a:r>
          </a:p>
          <a:p>
            <a:pPr lvl="1" eaLnBrk="1" hangingPunct="1"/>
            <a:r>
              <a:rPr lang="de-DE" sz="1800" smtClean="0"/>
              <a:t>Taxes</a:t>
            </a:r>
          </a:p>
          <a:p>
            <a:pPr lvl="1" eaLnBrk="1" hangingPunct="1"/>
            <a:r>
              <a:rPr lang="de-DE" sz="1800" smtClean="0"/>
              <a:t>Revenue opportunities</a:t>
            </a:r>
          </a:p>
          <a:p>
            <a:pPr lvl="1" eaLnBrk="1" hangingPunct="1"/>
            <a:r>
              <a:rPr lang="de-DE" sz="1800" smtClean="0"/>
              <a:t>Duration</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BBBF0060-322F-49EA-9776-6BE459B36DE1}" type="slidenum">
              <a:rPr lang="de-DE"/>
              <a:pPr>
                <a:defRPr/>
              </a:pPr>
              <a:t>61</a:t>
            </a:fld>
            <a:endParaRPr lang="de-DE"/>
          </a:p>
        </p:txBody>
      </p:sp>
      <p:sp>
        <p:nvSpPr>
          <p:cNvPr id="81925" name="Rectangle 2"/>
          <p:cNvSpPr>
            <a:spLocks noGrp="1" noChangeArrowheads="1"/>
          </p:cNvSpPr>
          <p:nvPr>
            <p:ph type="title"/>
          </p:nvPr>
        </p:nvSpPr>
        <p:spPr>
          <a:xfrm>
            <a:off x="228600" y="685800"/>
            <a:ext cx="7727950" cy="533400"/>
          </a:xfrm>
        </p:spPr>
        <p:txBody>
          <a:bodyPr/>
          <a:lstStyle/>
          <a:p>
            <a:pPr eaLnBrk="1" hangingPunct="1"/>
            <a:r>
              <a:rPr lang="de-DE" sz="2800" smtClean="0"/>
              <a:t>2.5 Contract forms </a:t>
            </a:r>
          </a:p>
        </p:txBody>
      </p:sp>
      <p:sp>
        <p:nvSpPr>
          <p:cNvPr id="81926" name="Rectangle 3"/>
          <p:cNvSpPr>
            <a:spLocks noGrp="1" noChangeArrowheads="1"/>
          </p:cNvSpPr>
          <p:nvPr>
            <p:ph type="body" idx="1"/>
          </p:nvPr>
        </p:nvSpPr>
        <p:spPr>
          <a:xfrm>
            <a:off x="228600" y="1295400"/>
            <a:ext cx="8686800" cy="5086350"/>
          </a:xfrm>
        </p:spPr>
        <p:txBody>
          <a:bodyPr/>
          <a:lstStyle/>
          <a:p>
            <a:pPr eaLnBrk="1" hangingPunct="1"/>
            <a:r>
              <a:rPr lang="de-DE" sz="1800" smtClean="0"/>
              <a:t>Rent</a:t>
            </a:r>
          </a:p>
          <a:p>
            <a:pPr lvl="1" eaLnBrk="1" hangingPunct="1"/>
            <a:r>
              <a:rPr lang="de-DE" sz="1800" smtClean="0"/>
              <a:t>User pays monthly or yearly rent to investor</a:t>
            </a:r>
          </a:p>
          <a:p>
            <a:pPr lvl="1" eaLnBrk="1" hangingPunct="1"/>
            <a:r>
              <a:rPr lang="de-DE" sz="1800" smtClean="0"/>
              <a:t>Based on RoI of investor </a:t>
            </a:r>
          </a:p>
          <a:p>
            <a:pPr lvl="1" eaLnBrk="1" hangingPunct="1"/>
            <a:r>
              <a:rPr lang="de-DE" sz="1800" smtClean="0"/>
              <a:t>Different levels of risk and profit sharing:</a:t>
            </a:r>
          </a:p>
          <a:p>
            <a:pPr lvl="1" eaLnBrk="1" hangingPunct="1">
              <a:buFontTx/>
              <a:buChar char="-"/>
            </a:pPr>
            <a:r>
              <a:rPr lang="de-DE" sz="1800" smtClean="0"/>
              <a:t>Fixed rent: Fixed amount (plus inflation index) regardless of results, long-term contract</a:t>
            </a:r>
          </a:p>
          <a:p>
            <a:pPr lvl="1" eaLnBrk="1" hangingPunct="1">
              <a:buFontTx/>
              <a:buChar char="-"/>
            </a:pPr>
            <a:r>
              <a:rPr lang="de-DE" sz="1800" smtClean="0"/>
              <a:t>Fixed rent with reduction in first years, or main part fixed rent, minor part tied to economic result</a:t>
            </a:r>
          </a:p>
          <a:p>
            <a:pPr lvl="1" eaLnBrk="1" hangingPunct="1">
              <a:buFontTx/>
              <a:buChar char="-"/>
            </a:pPr>
            <a:r>
              <a:rPr lang="de-DE" sz="1800" smtClean="0"/>
              <a:t>Turnover based rent with minimum guarantee</a:t>
            </a:r>
          </a:p>
          <a:p>
            <a:pPr lvl="1" eaLnBrk="1" hangingPunct="1">
              <a:buFontTx/>
              <a:buChar char="-"/>
            </a:pPr>
            <a:r>
              <a:rPr lang="de-DE" sz="1800" smtClean="0"/>
              <a:t>Risk and profit sharing rent, balance sheets accessible for investor</a:t>
            </a:r>
          </a:p>
          <a:p>
            <a:pPr lvl="1" eaLnBrk="1" hangingPunct="1">
              <a:buFontTx/>
              <a:buChar char="-"/>
            </a:pPr>
            <a:endParaRPr lang="de-DE" sz="1800" smtClean="0"/>
          </a:p>
          <a:p>
            <a:pPr lvl="1" eaLnBrk="1" hangingPunct="1">
              <a:buFontTx/>
              <a:buChar char="-"/>
            </a:pPr>
            <a:endParaRPr lang="de-DE" sz="1800" smtClean="0"/>
          </a:p>
          <a:p>
            <a:pPr lvl="1" eaLnBrk="1" hangingPunct="1"/>
            <a:endParaRPr lang="de-DE" sz="1800" smtClean="0"/>
          </a:p>
          <a:p>
            <a:pPr eaLnBrk="1" hangingPunct="1"/>
            <a:endParaRPr lang="de-DE" smtClean="0"/>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D2E33CA-9696-41DA-8633-AE83D68D9450}" type="slidenum">
              <a:rPr lang="de-DE"/>
              <a:pPr>
                <a:defRPr/>
              </a:pPr>
              <a:t>62</a:t>
            </a:fld>
            <a:endParaRPr lang="de-DE"/>
          </a:p>
        </p:txBody>
      </p:sp>
      <p:sp>
        <p:nvSpPr>
          <p:cNvPr id="82949" name="Rectangle 2"/>
          <p:cNvSpPr>
            <a:spLocks noGrp="1" noChangeArrowheads="1"/>
          </p:cNvSpPr>
          <p:nvPr>
            <p:ph type="title"/>
          </p:nvPr>
        </p:nvSpPr>
        <p:spPr>
          <a:xfrm>
            <a:off x="228600" y="685800"/>
            <a:ext cx="7727950" cy="533400"/>
          </a:xfrm>
        </p:spPr>
        <p:txBody>
          <a:bodyPr/>
          <a:lstStyle/>
          <a:p>
            <a:pPr eaLnBrk="1" hangingPunct="1"/>
            <a:r>
              <a:rPr lang="de-DE" sz="2800" smtClean="0"/>
              <a:t>2.5 Contract forms </a:t>
            </a:r>
          </a:p>
        </p:txBody>
      </p:sp>
      <p:sp>
        <p:nvSpPr>
          <p:cNvPr id="82950" name="Rectangle 3"/>
          <p:cNvSpPr>
            <a:spLocks noGrp="1" noChangeArrowheads="1"/>
          </p:cNvSpPr>
          <p:nvPr>
            <p:ph type="body" idx="1"/>
          </p:nvPr>
        </p:nvSpPr>
        <p:spPr>
          <a:xfrm>
            <a:off x="228600" y="1295400"/>
            <a:ext cx="8686800" cy="5086350"/>
          </a:xfrm>
        </p:spPr>
        <p:txBody>
          <a:bodyPr/>
          <a:lstStyle/>
          <a:p>
            <a:pPr eaLnBrk="1" hangingPunct="1">
              <a:buFontTx/>
              <a:buNone/>
            </a:pPr>
            <a:r>
              <a:rPr lang="de-DE" sz="1800" smtClean="0"/>
              <a:t>	Management</a:t>
            </a:r>
          </a:p>
          <a:p>
            <a:pPr eaLnBrk="1" hangingPunct="1"/>
            <a:endParaRPr lang="de-DE" sz="1800" smtClean="0"/>
          </a:p>
          <a:p>
            <a:pPr eaLnBrk="1" hangingPunct="1"/>
            <a:r>
              <a:rPr lang="de-DE" sz="1800" b="0" smtClean="0"/>
              <a:t>Long term contract</a:t>
            </a:r>
          </a:p>
          <a:p>
            <a:pPr eaLnBrk="1" hangingPunct="1"/>
            <a:r>
              <a:rPr lang="de-DE" sz="1800" b="0" smtClean="0"/>
              <a:t>Management companies operates by order and for account of investor but using own brand </a:t>
            </a:r>
          </a:p>
          <a:p>
            <a:pPr eaLnBrk="1" hangingPunct="1"/>
            <a:r>
              <a:rPr lang="de-DE" sz="1800" b="0" smtClean="0"/>
              <a:t>Financial and image risk stays with the investor</a:t>
            </a:r>
          </a:p>
          <a:p>
            <a:pPr eaLnBrk="1" hangingPunct="1"/>
            <a:r>
              <a:rPr lang="de-DE" sz="1800" b="0" smtClean="0"/>
              <a:t>Management company gets turnover-based management fee (2-4%) and marketing fee (1,5 %) plus incentive fee (8–12 % of gross operating revenue)</a:t>
            </a:r>
          </a:p>
          <a:p>
            <a:pPr eaLnBrk="1" hangingPunct="1"/>
            <a:endParaRPr lang="de-DE" sz="1800" b="0" smtClean="0"/>
          </a:p>
          <a:p>
            <a:pPr eaLnBrk="1" hangingPunct="1"/>
            <a:r>
              <a:rPr lang="de-DE" sz="1800" b="0" smtClean="0"/>
              <a:t>Most common form of hotel contract, almost all hotels not run by the owners are based on management contracts </a:t>
            </a:r>
            <a:endParaRPr lang="de-DE" b="0" smtClean="0"/>
          </a:p>
          <a:p>
            <a:pPr eaLnBrk="1" hangingPunct="1"/>
            <a:r>
              <a:rPr lang="de-DE" sz="1800" b="0" smtClean="0"/>
              <a:t>Trends: more management companies, saturation of hotel market in many regions, therefore growing </a:t>
            </a:r>
          </a:p>
          <a:p>
            <a:pPr eaLnBrk="1" hangingPunct="1">
              <a:buFontTx/>
              <a:buNone/>
            </a:pPr>
            <a:r>
              <a:rPr lang="de-DE" sz="1800" b="0" smtClean="0"/>
              <a:t>	- financial engagement of management companies</a:t>
            </a:r>
          </a:p>
          <a:p>
            <a:pPr eaLnBrk="1" hangingPunct="1">
              <a:buFontTx/>
              <a:buNone/>
            </a:pPr>
            <a:r>
              <a:rPr lang="de-DE" sz="1800" b="0" smtClean="0"/>
              <a:t>	- involvement of investors in company policy with regard to expansion plans, budgets, human resource decisions</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B8AA848-6C50-4089-92F3-D11F40F704B8}" type="slidenum">
              <a:rPr lang="de-DE"/>
              <a:pPr>
                <a:defRPr/>
              </a:pPr>
              <a:t>63</a:t>
            </a:fld>
            <a:endParaRPr lang="de-DE"/>
          </a:p>
        </p:txBody>
      </p:sp>
      <p:sp>
        <p:nvSpPr>
          <p:cNvPr id="83973" name="Rectangle 2"/>
          <p:cNvSpPr>
            <a:spLocks noGrp="1" noChangeArrowheads="1"/>
          </p:cNvSpPr>
          <p:nvPr>
            <p:ph type="title"/>
          </p:nvPr>
        </p:nvSpPr>
        <p:spPr>
          <a:xfrm>
            <a:off x="228600" y="685800"/>
            <a:ext cx="7727950" cy="533400"/>
          </a:xfrm>
        </p:spPr>
        <p:txBody>
          <a:bodyPr/>
          <a:lstStyle/>
          <a:p>
            <a:pPr eaLnBrk="1" hangingPunct="1"/>
            <a:r>
              <a:rPr lang="de-DE" sz="2800" smtClean="0"/>
              <a:t>2.5 Contract forms </a:t>
            </a:r>
          </a:p>
        </p:txBody>
      </p:sp>
      <p:sp>
        <p:nvSpPr>
          <p:cNvPr id="83974" name="Rectangle 3"/>
          <p:cNvSpPr>
            <a:spLocks noGrp="1" noChangeArrowheads="1"/>
          </p:cNvSpPr>
          <p:nvPr>
            <p:ph type="body" idx="1"/>
          </p:nvPr>
        </p:nvSpPr>
        <p:spPr>
          <a:xfrm>
            <a:off x="228600" y="1295400"/>
            <a:ext cx="8686800" cy="5086350"/>
          </a:xfrm>
        </p:spPr>
        <p:txBody>
          <a:bodyPr/>
          <a:lstStyle/>
          <a:p>
            <a:pPr eaLnBrk="1" hangingPunct="1">
              <a:buFontTx/>
              <a:buNone/>
            </a:pPr>
            <a:r>
              <a:rPr lang="de-DE" sz="1800" smtClean="0"/>
              <a:t>	Franchise</a:t>
            </a:r>
          </a:p>
          <a:p>
            <a:pPr eaLnBrk="1" hangingPunct="1"/>
            <a:endParaRPr lang="de-DE" sz="1800" smtClean="0"/>
          </a:p>
          <a:p>
            <a:pPr eaLnBrk="1" hangingPunct="1">
              <a:lnSpc>
                <a:spcPct val="90000"/>
              </a:lnSpc>
            </a:pPr>
            <a:r>
              <a:rPr lang="de-DE" sz="1800" b="0" smtClean="0"/>
              <a:t>Franchise grantor provides for a fee brand and know-how to franchisee</a:t>
            </a:r>
          </a:p>
          <a:p>
            <a:pPr eaLnBrk="1" hangingPunct="1">
              <a:lnSpc>
                <a:spcPct val="90000"/>
              </a:lnSpc>
            </a:pPr>
            <a:r>
              <a:rPr lang="de-DE" sz="1800" b="0" smtClean="0"/>
              <a:t>Franchisee is independent company acting in own name but has to keep the agreed standards of grantor</a:t>
            </a:r>
          </a:p>
          <a:p>
            <a:pPr eaLnBrk="1" hangingPunct="1">
              <a:lnSpc>
                <a:spcPct val="90000"/>
              </a:lnSpc>
            </a:pPr>
            <a:endParaRPr lang="de-DE" sz="1800" b="0" smtClean="0"/>
          </a:p>
          <a:p>
            <a:pPr eaLnBrk="1" hangingPunct="1">
              <a:lnSpc>
                <a:spcPct val="90000"/>
              </a:lnSpc>
            </a:pPr>
            <a:r>
              <a:rPr lang="de-DE" sz="1800" b="0" smtClean="0"/>
              <a:t>Grantor gets RoI of brand and know-how development</a:t>
            </a:r>
          </a:p>
          <a:p>
            <a:pPr eaLnBrk="1" hangingPunct="1">
              <a:lnSpc>
                <a:spcPct val="90000"/>
              </a:lnSpc>
            </a:pPr>
            <a:r>
              <a:rPr lang="de-DE" sz="1800" b="0" smtClean="0"/>
              <a:t>Franchisee gets material and immaterial support of grantor, however is dependent on policy of grantor while having the complete risk of his business</a:t>
            </a:r>
          </a:p>
          <a:p>
            <a:pPr eaLnBrk="1" hangingPunct="1">
              <a:lnSpc>
                <a:spcPct val="90000"/>
              </a:lnSpc>
            </a:pPr>
            <a:r>
              <a:rPr lang="de-DE" sz="1800" b="0" smtClean="0"/>
              <a:t>Franchisee pay Entrance fee, royalties, marketing fees</a:t>
            </a:r>
          </a:p>
          <a:p>
            <a:pPr eaLnBrk="1" hangingPunct="1">
              <a:lnSpc>
                <a:spcPct val="90000"/>
              </a:lnSpc>
            </a:pPr>
            <a:endParaRPr lang="de-DE" sz="1800" b="0" smtClean="0"/>
          </a:p>
          <a:p>
            <a:pPr eaLnBrk="1" hangingPunct="1">
              <a:lnSpc>
                <a:spcPct val="90000"/>
              </a:lnSpc>
            </a:pPr>
            <a:r>
              <a:rPr lang="de-DE" sz="1800" b="0" smtClean="0"/>
              <a:t>Franchise most common form of contract in USA, in Europe only 25%</a:t>
            </a:r>
          </a:p>
          <a:p>
            <a:pPr eaLnBrk="1" hangingPunct="1">
              <a:lnSpc>
                <a:spcPct val="90000"/>
              </a:lnSpc>
            </a:pPr>
            <a:r>
              <a:rPr lang="de-DE" sz="1800" b="0" smtClean="0"/>
              <a:t>Different forms of franchise agreements in hotel business: real estate developed by grantor or franchisee, franchise to existing hotel etc.</a:t>
            </a:r>
          </a:p>
          <a:p>
            <a:pPr eaLnBrk="1" hangingPunct="1">
              <a:lnSpc>
                <a:spcPct val="90000"/>
              </a:lnSpc>
            </a:pPr>
            <a:r>
              <a:rPr lang="de-DE" sz="1800" b="0" smtClean="0"/>
              <a:t>Closer connection compared to cooperation of independent hotels</a:t>
            </a:r>
          </a:p>
          <a:p>
            <a:pPr eaLnBrk="1" hangingPunct="1">
              <a:lnSpc>
                <a:spcPct val="90000"/>
              </a:lnSpc>
            </a:pPr>
            <a:r>
              <a:rPr lang="de-DE" sz="1800" b="0" smtClean="0"/>
              <a:t>Example: </a:t>
            </a:r>
            <a:r>
              <a:rPr lang="de-DE" sz="1800" b="0" smtClean="0">
                <a:hlinkClick r:id="rId2"/>
              </a:rPr>
              <a:t>http://www.accorhotels.com/de/franchise/index.shtml</a:t>
            </a:r>
            <a:endParaRPr lang="de-DE" sz="1800" b="0" smtClean="0"/>
          </a:p>
          <a:p>
            <a:pPr eaLnBrk="1" hangingPunct="1">
              <a:lnSpc>
                <a:spcPct val="90000"/>
              </a:lnSpc>
              <a:buFontTx/>
              <a:buNone/>
            </a:pPr>
            <a:endParaRPr lang="de-DE" sz="1800" b="0" smtClean="0"/>
          </a:p>
          <a:p>
            <a:pPr eaLnBrk="1" hangingPunct="1">
              <a:lnSpc>
                <a:spcPct val="90000"/>
              </a:lnSpc>
            </a:pPr>
            <a:endParaRPr lang="de-DE" sz="1800" smtClean="0"/>
          </a:p>
          <a:p>
            <a:pPr eaLnBrk="1" hangingPunct="1">
              <a:lnSpc>
                <a:spcPct val="90000"/>
              </a:lnSpc>
            </a:pPr>
            <a:endParaRPr lang="de-DE" sz="1800" smtClean="0"/>
          </a:p>
          <a:p>
            <a:pPr eaLnBrk="1" hangingPunct="1">
              <a:lnSpc>
                <a:spcPct val="90000"/>
              </a:lnSpc>
            </a:pPr>
            <a:endParaRPr lang="de-DE" sz="1800" smtClean="0"/>
          </a:p>
          <a:p>
            <a:pPr eaLnBrk="1" hangingPunct="1">
              <a:lnSpc>
                <a:spcPct val="90000"/>
              </a:lnSpc>
            </a:pPr>
            <a:endParaRPr lang="de-DE" sz="1800" smtClean="0"/>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4E920F6C-5496-4939-8F1B-D0AA4A47A9FF}" type="slidenum">
              <a:rPr lang="de-DE"/>
              <a:pPr>
                <a:defRPr/>
              </a:pPr>
              <a:t>64</a:t>
            </a:fld>
            <a:endParaRPr lang="de-DE"/>
          </a:p>
        </p:txBody>
      </p:sp>
      <p:sp>
        <p:nvSpPr>
          <p:cNvPr id="84997" name="Rectangle 2"/>
          <p:cNvSpPr>
            <a:spLocks noGrp="1" noChangeArrowheads="1"/>
          </p:cNvSpPr>
          <p:nvPr>
            <p:ph type="title"/>
          </p:nvPr>
        </p:nvSpPr>
        <p:spPr>
          <a:xfrm>
            <a:off x="228600" y="685800"/>
            <a:ext cx="7727950" cy="533400"/>
          </a:xfrm>
        </p:spPr>
        <p:txBody>
          <a:bodyPr/>
          <a:lstStyle/>
          <a:p>
            <a:pPr eaLnBrk="1" hangingPunct="1"/>
            <a:r>
              <a:rPr lang="de-DE" sz="2800" smtClean="0"/>
              <a:t>2 Discussion</a:t>
            </a:r>
          </a:p>
        </p:txBody>
      </p:sp>
      <p:sp>
        <p:nvSpPr>
          <p:cNvPr id="84998" name="Rectangle 3"/>
          <p:cNvSpPr>
            <a:spLocks noGrp="1" noChangeArrowheads="1"/>
          </p:cNvSpPr>
          <p:nvPr>
            <p:ph type="body" idx="1"/>
          </p:nvPr>
        </p:nvSpPr>
        <p:spPr>
          <a:xfrm>
            <a:off x="228600" y="1295400"/>
            <a:ext cx="8686800" cy="5086350"/>
          </a:xfrm>
        </p:spPr>
        <p:txBody>
          <a:bodyPr/>
          <a:lstStyle/>
          <a:p>
            <a:pPr eaLnBrk="1" hangingPunct="1">
              <a:buFontTx/>
              <a:buNone/>
            </a:pPr>
            <a:r>
              <a:rPr lang="de-DE" sz="1800" smtClean="0"/>
              <a:t>	</a:t>
            </a:r>
          </a:p>
          <a:p>
            <a:pPr eaLnBrk="1" hangingPunct="1">
              <a:buFontTx/>
              <a:buNone/>
            </a:pPr>
            <a:endParaRPr lang="de-DE" sz="1800" b="0" smtClean="0"/>
          </a:p>
          <a:p>
            <a:pPr eaLnBrk="1" hangingPunct="1">
              <a:lnSpc>
                <a:spcPct val="90000"/>
              </a:lnSpc>
              <a:buFontTx/>
              <a:buNone/>
            </a:pPr>
            <a:r>
              <a:rPr lang="de-DE" sz="3200" smtClean="0"/>
              <a:t>	Hotel franchise contracts are much more common in the USA than in Germany.</a:t>
            </a:r>
          </a:p>
          <a:p>
            <a:pPr eaLnBrk="1" hangingPunct="1">
              <a:lnSpc>
                <a:spcPct val="90000"/>
              </a:lnSpc>
              <a:buFontTx/>
              <a:buNone/>
            </a:pPr>
            <a:endParaRPr lang="de-DE" sz="3200" smtClean="0"/>
          </a:p>
          <a:p>
            <a:pPr eaLnBrk="1" hangingPunct="1">
              <a:lnSpc>
                <a:spcPct val="90000"/>
              </a:lnSpc>
              <a:buFontTx/>
              <a:buNone/>
            </a:pPr>
            <a:r>
              <a:rPr lang="de-DE" sz="3200" smtClean="0"/>
              <a:t>	What reasons could be responsible for this fact? </a:t>
            </a:r>
          </a:p>
          <a:p>
            <a:pPr eaLnBrk="1" hangingPunct="1">
              <a:lnSpc>
                <a:spcPct val="90000"/>
              </a:lnSpc>
              <a:buFontTx/>
              <a:buNone/>
            </a:pPr>
            <a:endParaRPr lang="de-DE" sz="1800" smtClean="0"/>
          </a:p>
          <a:p>
            <a:pPr eaLnBrk="1" hangingPunct="1">
              <a:lnSpc>
                <a:spcPct val="90000"/>
              </a:lnSpc>
            </a:pPr>
            <a:endParaRPr lang="de-DE" sz="1800" smtClean="0"/>
          </a:p>
          <a:p>
            <a:pPr eaLnBrk="1" hangingPunct="1">
              <a:lnSpc>
                <a:spcPct val="90000"/>
              </a:lnSpc>
            </a:pPr>
            <a:endParaRPr lang="de-DE" sz="1800" smtClean="0"/>
          </a:p>
          <a:p>
            <a:pPr eaLnBrk="1" hangingPunct="1">
              <a:lnSpc>
                <a:spcPct val="90000"/>
              </a:lnSpc>
            </a:pPr>
            <a:endParaRPr lang="de-DE" sz="1800" smtClean="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6018" name="Titel 1"/>
          <p:cNvSpPr>
            <a:spLocks noGrp="1"/>
          </p:cNvSpPr>
          <p:nvPr>
            <p:ph type="title"/>
          </p:nvPr>
        </p:nvSpPr>
        <p:spPr/>
        <p:txBody>
          <a:bodyPr/>
          <a:lstStyle/>
          <a:p>
            <a:pPr eaLnBrk="1" hangingPunct="1"/>
            <a:endParaRPr lang="de-DE" smtClean="0"/>
          </a:p>
        </p:txBody>
      </p:sp>
      <p:pic>
        <p:nvPicPr>
          <p:cNvPr id="4" name="Inhaltsplatzhalter 3" descr="nomadpolaroid2.jpg"/>
          <p:cNvPicPr>
            <a:picLocks noGrp="1" noChangeAspect="1"/>
          </p:cNvPicPr>
          <p:nvPr>
            <p:ph idx="1"/>
          </p:nvPr>
        </p:nvPicPr>
        <p:blipFill>
          <a:blip r:embed="rId2"/>
          <a:stretch>
            <a:fillRect/>
          </a:stretch>
        </p:blipFill>
        <p:spPr>
          <a:xfrm>
            <a:off x="941388" y="1295400"/>
            <a:ext cx="7261225" cy="4800600"/>
          </a:xfrm>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A29AA53C-DD20-4E6B-8B9F-1630EBD81063}" type="slidenum">
              <a:rPr lang="de-DE"/>
              <a:pPr>
                <a:defRPr/>
              </a:pPr>
              <a:t>66</a:t>
            </a:fld>
            <a:endParaRPr lang="de-DE"/>
          </a:p>
        </p:txBody>
      </p:sp>
      <p:sp>
        <p:nvSpPr>
          <p:cNvPr id="87045" name="Rectangle 2"/>
          <p:cNvSpPr>
            <a:spLocks noGrp="1" noChangeArrowheads="1"/>
          </p:cNvSpPr>
          <p:nvPr>
            <p:ph type="title"/>
          </p:nvPr>
        </p:nvSpPr>
        <p:spPr>
          <a:xfrm>
            <a:off x="228600" y="685800"/>
            <a:ext cx="7727950" cy="533400"/>
          </a:xfrm>
        </p:spPr>
        <p:txBody>
          <a:bodyPr/>
          <a:lstStyle/>
          <a:p>
            <a:pPr eaLnBrk="1" hangingPunct="1"/>
            <a:r>
              <a:rPr lang="de-DE" sz="2800" smtClean="0"/>
              <a:t>3. Introduction: Law and hospitality </a:t>
            </a:r>
          </a:p>
        </p:txBody>
      </p:sp>
      <p:sp>
        <p:nvSpPr>
          <p:cNvPr id="87046" name="Rectangle 3"/>
          <p:cNvSpPr>
            <a:spLocks noGrp="1" noChangeArrowheads="1"/>
          </p:cNvSpPr>
          <p:nvPr>
            <p:ph type="body" idx="1"/>
          </p:nvPr>
        </p:nvSpPr>
        <p:spPr/>
        <p:txBody>
          <a:bodyPr/>
          <a:lstStyle/>
          <a:p>
            <a:pPr eaLnBrk="1" hangingPunct="1">
              <a:buFontTx/>
              <a:buNone/>
            </a:pPr>
            <a:endParaRPr lang="de-DE" sz="2800" smtClean="0"/>
          </a:p>
          <a:p>
            <a:pPr eaLnBrk="1" hangingPunct="1">
              <a:buFontTx/>
              <a:buNone/>
            </a:pPr>
            <a:r>
              <a:rPr lang="de-DE" sz="2800" smtClean="0"/>
              <a:t>	Als deutscher Tourist im Ausland steht man vor der Frage, ob man sich anständig benehmen muss oder ob schon deutsche Touristen da gewesen sind.</a:t>
            </a:r>
          </a:p>
          <a:p>
            <a:pPr algn="r" eaLnBrk="1" hangingPunct="1">
              <a:buFontTx/>
              <a:buNone/>
            </a:pPr>
            <a:r>
              <a:rPr lang="de-DE" sz="2800" smtClean="0"/>
              <a:t/>
            </a:r>
            <a:br>
              <a:rPr lang="de-DE" sz="2800" smtClean="0"/>
            </a:br>
            <a:r>
              <a:rPr lang="de-DE" i="1" smtClean="0"/>
              <a:t>Kurt Tucholsky</a:t>
            </a:r>
            <a:r>
              <a:rPr lang="de-DE" smtClean="0"/>
              <a:t> 1890-1935</a:t>
            </a:r>
            <a:endParaRPr lang="de-DE" sz="2800" smtClean="0"/>
          </a:p>
          <a:p>
            <a:pPr eaLnBrk="1" hangingPunct="1">
              <a:buFontTx/>
              <a:buNone/>
            </a:pPr>
            <a:endParaRPr lang="de-DE" sz="1800" smtClean="0"/>
          </a:p>
          <a:p>
            <a:pPr eaLnBrk="1" hangingPunct="1">
              <a:buFontTx/>
              <a:buNone/>
            </a:pPr>
            <a:endParaRPr lang="de-DE" sz="1800" smtClean="0"/>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A7648B67-9C43-4164-845C-FDCC4A66737E}" type="slidenum">
              <a:rPr lang="de-DE"/>
              <a:pPr>
                <a:defRPr/>
              </a:pPr>
              <a:t>67</a:t>
            </a:fld>
            <a:endParaRPr lang="de-DE"/>
          </a:p>
        </p:txBody>
      </p:sp>
      <p:sp>
        <p:nvSpPr>
          <p:cNvPr id="88069" name="Rectangle 2"/>
          <p:cNvSpPr>
            <a:spLocks noGrp="1" noChangeArrowheads="1"/>
          </p:cNvSpPr>
          <p:nvPr>
            <p:ph type="title"/>
          </p:nvPr>
        </p:nvSpPr>
        <p:spPr>
          <a:xfrm>
            <a:off x="228600" y="685800"/>
            <a:ext cx="7727950" cy="533400"/>
          </a:xfrm>
        </p:spPr>
        <p:txBody>
          <a:bodyPr/>
          <a:lstStyle/>
          <a:p>
            <a:pPr eaLnBrk="1" hangingPunct="1"/>
            <a:r>
              <a:rPr lang="de-DE" sz="2800" smtClean="0"/>
              <a:t>3. Introduction: Law and hospitality </a:t>
            </a:r>
          </a:p>
        </p:txBody>
      </p:sp>
      <p:sp>
        <p:nvSpPr>
          <p:cNvPr id="88070" name="Rectangle 3"/>
          <p:cNvSpPr>
            <a:spLocks noGrp="1" noChangeArrowheads="1"/>
          </p:cNvSpPr>
          <p:nvPr>
            <p:ph type="body" idx="1"/>
          </p:nvPr>
        </p:nvSpPr>
        <p:spPr/>
        <p:txBody>
          <a:bodyPr/>
          <a:lstStyle/>
          <a:p>
            <a:pPr eaLnBrk="1" hangingPunct="1"/>
            <a:endParaRPr lang="en-US" sz="1800" smtClean="0"/>
          </a:p>
          <a:p>
            <a:pPr eaLnBrk="1" hangingPunct="1">
              <a:buFontTx/>
              <a:buNone/>
            </a:pPr>
            <a:r>
              <a:rPr lang="en-US" sz="1800" smtClean="0"/>
              <a:t>	Tourism and hospitality are the subject of laws and regulations in almost all countries. However, the extent and goals of regulation are widely different.</a:t>
            </a:r>
          </a:p>
          <a:p>
            <a:pPr eaLnBrk="1" hangingPunct="1">
              <a:buFontTx/>
              <a:buNone/>
            </a:pPr>
            <a:endParaRPr lang="en-US" sz="1800" smtClean="0"/>
          </a:p>
          <a:p>
            <a:pPr eaLnBrk="1" hangingPunct="1">
              <a:buFontTx/>
              <a:buNone/>
            </a:pPr>
            <a:r>
              <a:rPr lang="en-US" sz="1800" smtClean="0"/>
              <a:t>	A database for all tourism laws, regulation and legislation in the world is provided by UNWTO:</a:t>
            </a:r>
          </a:p>
          <a:p>
            <a:pPr eaLnBrk="1" hangingPunct="1"/>
            <a:endParaRPr lang="en-US" sz="1800" smtClean="0"/>
          </a:p>
          <a:p>
            <a:pPr eaLnBrk="1" hangingPunct="1">
              <a:buFontTx/>
              <a:buNone/>
            </a:pPr>
            <a:r>
              <a:rPr lang="en-US" sz="1800" smtClean="0">
                <a:hlinkClick r:id="rId2"/>
              </a:rPr>
              <a:t>	http://www.world-tourism.org/doc/E/lextour.htm</a:t>
            </a:r>
            <a:endParaRPr lang="en-US" sz="1800" smtClean="0"/>
          </a:p>
          <a:p>
            <a:pPr eaLnBrk="1" hangingPunct="1"/>
            <a:endParaRPr lang="en-US" sz="1800" smtClean="0"/>
          </a:p>
          <a:p>
            <a:pPr eaLnBrk="1" hangingPunct="1"/>
            <a:endParaRPr lang="en-US" sz="1800" smtClean="0"/>
          </a:p>
          <a:p>
            <a:pPr eaLnBrk="1" hangingPunct="1">
              <a:buFontTx/>
              <a:buNone/>
            </a:pPr>
            <a:endParaRPr lang="en-US" sz="1800" smtClean="0"/>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62123A38-A3E6-49EF-BC67-EA86078CC6A1}" type="slidenum">
              <a:rPr lang="de-DE"/>
              <a:pPr>
                <a:defRPr/>
              </a:pPr>
              <a:t>68</a:t>
            </a:fld>
            <a:endParaRPr lang="de-DE"/>
          </a:p>
        </p:txBody>
      </p:sp>
      <p:sp>
        <p:nvSpPr>
          <p:cNvPr id="89093" name="Rectangle 2"/>
          <p:cNvSpPr>
            <a:spLocks noGrp="1" noChangeArrowheads="1"/>
          </p:cNvSpPr>
          <p:nvPr>
            <p:ph type="title"/>
          </p:nvPr>
        </p:nvSpPr>
        <p:spPr>
          <a:xfrm>
            <a:off x="228600" y="685800"/>
            <a:ext cx="7727950" cy="533400"/>
          </a:xfrm>
        </p:spPr>
        <p:txBody>
          <a:bodyPr/>
          <a:lstStyle/>
          <a:p>
            <a:pPr eaLnBrk="1" hangingPunct="1"/>
            <a:r>
              <a:rPr lang="de-DE" sz="2800" smtClean="0"/>
              <a:t>3. Introduction: Law and hospitality </a:t>
            </a:r>
          </a:p>
        </p:txBody>
      </p:sp>
      <p:sp>
        <p:nvSpPr>
          <p:cNvPr id="89094" name="Rectangle 3"/>
          <p:cNvSpPr>
            <a:spLocks noGrp="1" noChangeArrowheads="1"/>
          </p:cNvSpPr>
          <p:nvPr>
            <p:ph type="body" idx="1"/>
          </p:nvPr>
        </p:nvSpPr>
        <p:spPr/>
        <p:txBody>
          <a:bodyPr/>
          <a:lstStyle/>
          <a:p>
            <a:pPr eaLnBrk="1" hangingPunct="1"/>
            <a:endParaRPr lang="en-US" sz="1800" smtClean="0"/>
          </a:p>
          <a:p>
            <a:pPr eaLnBrk="1" hangingPunct="1">
              <a:buFontTx/>
              <a:buNone/>
            </a:pPr>
            <a:r>
              <a:rPr lang="en-US" sz="1800" smtClean="0"/>
              <a:t>	</a:t>
            </a:r>
            <a:r>
              <a:rPr lang="en-US" sz="2800" smtClean="0"/>
              <a:t>Tourism Law development: Example Ecuador </a:t>
            </a:r>
            <a:r>
              <a:rPr lang="en-US" sz="1800" smtClean="0"/>
              <a:t>(Source: Ecuador Ministry of Tourism)</a:t>
            </a:r>
            <a:br>
              <a:rPr lang="en-US" sz="1800" smtClean="0"/>
            </a:br>
            <a:r>
              <a:rPr lang="en-US" sz="1800" smtClean="0"/>
              <a:t/>
            </a:r>
            <a:br>
              <a:rPr lang="en-US" sz="1800" smtClean="0"/>
            </a:br>
            <a:r>
              <a:rPr lang="en-US" sz="1800" smtClean="0"/>
              <a:t>“The new Ecuadorian Tourism Law is designed to develop one of the most prosperous industries in the world and protect the tourist as the consumer. Highlighted is the fact that Ecuador is competing in an international arena with other countries that offer good connections, excellent roads, competitive prices, quality facilities, and great accommodations. The priority is to work with a functional infrastructure and with the people. </a:t>
            </a:r>
          </a:p>
          <a:p>
            <a:pPr eaLnBrk="1" hangingPunct="1">
              <a:buFontTx/>
              <a:buNone/>
            </a:pPr>
            <a:r>
              <a:rPr lang="en-US" sz="1800" smtClean="0"/>
              <a:t>	The President of the Republic and the Congress have recommended to  update legislation and redefine the role of the State so that it becomes more of a facilitator and controlling body, thereby paving the way for the private sector to have more responsibility for tourism.</a:t>
            </a:r>
          </a:p>
          <a:p>
            <a:pPr eaLnBrk="1" hangingPunct="1">
              <a:buFontTx/>
              <a:buNone/>
            </a:pPr>
            <a:r>
              <a:rPr lang="de-DE" sz="1800" smtClean="0"/>
              <a:t> </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2C04B033-5B6F-4A45-933E-E7EF08D8E1B8}" type="slidenum">
              <a:rPr lang="de-DE"/>
              <a:pPr>
                <a:defRPr/>
              </a:pPr>
              <a:t>69</a:t>
            </a:fld>
            <a:endParaRPr lang="de-DE"/>
          </a:p>
        </p:txBody>
      </p:sp>
      <p:sp>
        <p:nvSpPr>
          <p:cNvPr id="90117" name="Rectangle 2"/>
          <p:cNvSpPr>
            <a:spLocks noGrp="1" noChangeArrowheads="1"/>
          </p:cNvSpPr>
          <p:nvPr>
            <p:ph type="title"/>
          </p:nvPr>
        </p:nvSpPr>
        <p:spPr>
          <a:xfrm>
            <a:off x="228600" y="685800"/>
            <a:ext cx="7727950" cy="533400"/>
          </a:xfrm>
        </p:spPr>
        <p:txBody>
          <a:bodyPr/>
          <a:lstStyle/>
          <a:p>
            <a:pPr eaLnBrk="1" hangingPunct="1"/>
            <a:r>
              <a:rPr lang="de-DE" sz="2800" smtClean="0"/>
              <a:t>3. Introduction: Law and hospitality </a:t>
            </a:r>
          </a:p>
        </p:txBody>
      </p:sp>
      <p:sp>
        <p:nvSpPr>
          <p:cNvPr id="90118" name="Rectangle 3"/>
          <p:cNvSpPr>
            <a:spLocks noGrp="1" noChangeArrowheads="1"/>
          </p:cNvSpPr>
          <p:nvPr>
            <p:ph type="body" idx="1"/>
          </p:nvPr>
        </p:nvSpPr>
        <p:spPr/>
        <p:txBody>
          <a:bodyPr/>
          <a:lstStyle/>
          <a:p>
            <a:pPr eaLnBrk="1" hangingPunct="1"/>
            <a:endParaRPr lang="en-US" sz="1800" smtClean="0"/>
          </a:p>
          <a:p>
            <a:pPr eaLnBrk="1" hangingPunct="1">
              <a:buFontTx/>
              <a:buNone/>
            </a:pPr>
            <a:r>
              <a:rPr lang="en-US" sz="1800" smtClean="0"/>
              <a:t>	The new law is based on four fundamental principles:</a:t>
            </a:r>
          </a:p>
          <a:p>
            <a:pPr eaLnBrk="1" hangingPunct="1"/>
            <a:r>
              <a:rPr lang="en-US" sz="1800" smtClean="0"/>
              <a:t>A transition from a focus on satisfying supply (those offering the service) to one focused on </a:t>
            </a:r>
            <a:r>
              <a:rPr lang="en-US" sz="1800" u="sng" smtClean="0"/>
              <a:t>satisfying demand </a:t>
            </a:r>
            <a:r>
              <a:rPr lang="en-US" sz="1800" smtClean="0"/>
              <a:t>(the tourist as a client and consumer who should be given quality service). </a:t>
            </a:r>
          </a:p>
          <a:p>
            <a:pPr eaLnBrk="1" hangingPunct="1"/>
            <a:r>
              <a:rPr lang="en-US" sz="1800" smtClean="0"/>
              <a:t>The establishment of mechanisms designed to </a:t>
            </a:r>
            <a:r>
              <a:rPr lang="en-US" sz="1800" u="sng" smtClean="0"/>
              <a:t>protect tourists </a:t>
            </a:r>
            <a:r>
              <a:rPr lang="en-US" sz="1800" smtClean="0"/>
              <a:t>and increase their level of satisfaction so that they will return to the country and encourage others to visit it, instead of avoiding Ecuador. A satisfied tourist will lead to one new visitor, whereas an unsatisfied one will convince seven potential visitors not to come.</a:t>
            </a:r>
          </a:p>
          <a:p>
            <a:pPr eaLnBrk="1" hangingPunct="1"/>
            <a:r>
              <a:rPr lang="en-US" sz="1800" smtClean="0"/>
              <a:t>The </a:t>
            </a:r>
            <a:r>
              <a:rPr lang="en-US" sz="1800" u="sng" smtClean="0"/>
              <a:t>simplification and delegation </a:t>
            </a:r>
            <a:r>
              <a:rPr lang="en-US" sz="1800" smtClean="0"/>
              <a:t>of control, supervision, and monitoring to decentralized bodies in order to increase transparency in State transactions.This will also cut down on public entities’ discretional decision-making when applying sanctions, giving licenses, and carrying out all other administrative procedures related to the tourism industry. </a:t>
            </a:r>
          </a:p>
          <a:p>
            <a:pPr eaLnBrk="1" hangingPunct="1"/>
            <a:r>
              <a:rPr lang="en-US" sz="1800" smtClean="0"/>
              <a:t>The application of </a:t>
            </a:r>
            <a:r>
              <a:rPr lang="en-US" sz="1800" u="sng" smtClean="0"/>
              <a:t>tax incentives </a:t>
            </a:r>
            <a:r>
              <a:rPr lang="en-US" sz="1800" smtClean="0"/>
              <a:t>to attract foreign investment in the tourism sector. This is indispensable for developing infrastructure as well as introducing higher quality products and services. </a:t>
            </a:r>
          </a:p>
          <a:p>
            <a:pPr eaLnBrk="1" hangingPunct="1">
              <a:buFontTx/>
              <a:buNone/>
            </a:pPr>
            <a:endParaRPr lang="en-US" sz="180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atumsplatzhalter 3"/>
          <p:cNvSpPr>
            <a:spLocks noGrp="1"/>
          </p:cNvSpPr>
          <p:nvPr>
            <p:ph type="dt" sz="quarter" idx="4294967295"/>
          </p:nvPr>
        </p:nvSpPr>
        <p:spPr/>
        <p:txBody>
          <a:bodyPr/>
          <a:lstStyle/>
          <a:p>
            <a:pPr>
              <a:defRPr/>
            </a:pPr>
            <a:endParaRPr lang="de-DE"/>
          </a:p>
        </p:txBody>
      </p:sp>
      <p:sp>
        <p:nvSpPr>
          <p:cNvPr id="23" name="Fußzeilenplatzhalter 4"/>
          <p:cNvSpPr>
            <a:spLocks noGrp="1"/>
          </p:cNvSpPr>
          <p:nvPr>
            <p:ph type="ftr" sz="quarter" idx="4294967295"/>
          </p:nvPr>
        </p:nvSpPr>
        <p:spPr/>
        <p:txBody>
          <a:bodyPr/>
          <a:lstStyle/>
          <a:p>
            <a:pPr>
              <a:defRPr/>
            </a:pPr>
            <a:r>
              <a:rPr lang="de-DE" smtClean="0"/>
              <a:t>                 </a:t>
            </a:r>
            <a:endParaRPr lang="de-DE"/>
          </a:p>
        </p:txBody>
      </p:sp>
      <p:sp>
        <p:nvSpPr>
          <p:cNvPr id="24" name="Foliennummernplatzhalter 5"/>
          <p:cNvSpPr>
            <a:spLocks noGrp="1"/>
          </p:cNvSpPr>
          <p:nvPr>
            <p:ph type="sldNum" sz="quarter" idx="4294967295"/>
          </p:nvPr>
        </p:nvSpPr>
        <p:spPr/>
        <p:txBody>
          <a:bodyPr/>
          <a:lstStyle/>
          <a:p>
            <a:pPr>
              <a:defRPr/>
            </a:pPr>
            <a:fld id="{849A715C-6024-481B-BDE0-A1337216189E}" type="slidenum">
              <a:rPr lang="de-DE"/>
              <a:pPr>
                <a:defRPr/>
              </a:pPr>
              <a:t>7</a:t>
            </a:fld>
            <a:endParaRPr lang="de-DE"/>
          </a:p>
        </p:txBody>
      </p:sp>
      <p:sp>
        <p:nvSpPr>
          <p:cNvPr id="26629" name="Rectangle 2"/>
          <p:cNvSpPr>
            <a:spLocks noGrp="1" noChangeArrowheads="1"/>
          </p:cNvSpPr>
          <p:nvPr>
            <p:ph type="title"/>
          </p:nvPr>
        </p:nvSpPr>
        <p:spPr>
          <a:xfrm>
            <a:off x="228600" y="685800"/>
            <a:ext cx="8015288" cy="533400"/>
          </a:xfrm>
        </p:spPr>
        <p:txBody>
          <a:bodyPr/>
          <a:lstStyle/>
          <a:p>
            <a:pPr eaLnBrk="1" hangingPunct="1"/>
            <a:r>
              <a:rPr lang="de-DE" sz="2800" dirty="0" err="1" smtClean="0"/>
              <a:t>Economic</a:t>
            </a:r>
            <a:r>
              <a:rPr lang="de-DE" sz="2800" dirty="0" smtClean="0"/>
              <a:t> </a:t>
            </a:r>
            <a:r>
              <a:rPr lang="de-DE" sz="2800" dirty="0" err="1" smtClean="0"/>
              <a:t>importance</a:t>
            </a:r>
            <a:r>
              <a:rPr lang="de-DE" sz="2800" dirty="0" smtClean="0"/>
              <a:t> </a:t>
            </a:r>
            <a:r>
              <a:rPr lang="de-DE" sz="2800" dirty="0" err="1" smtClean="0"/>
              <a:t>of</a:t>
            </a:r>
            <a:r>
              <a:rPr lang="de-DE" sz="2800" dirty="0" smtClean="0"/>
              <a:t> </a:t>
            </a:r>
            <a:r>
              <a:rPr lang="de-DE" sz="2800" dirty="0" err="1" smtClean="0"/>
              <a:t>hospitality</a:t>
            </a:r>
            <a:endParaRPr lang="de-DE" sz="2800" dirty="0" smtClean="0"/>
          </a:p>
        </p:txBody>
      </p:sp>
      <p:graphicFrame>
        <p:nvGraphicFramePr>
          <p:cNvPr id="446549" name="Group 85"/>
          <p:cNvGraphicFramePr>
            <a:graphicFrameLocks noGrp="1"/>
          </p:cNvGraphicFramePr>
          <p:nvPr>
            <p:ph idx="1"/>
          </p:nvPr>
        </p:nvGraphicFramePr>
        <p:xfrm>
          <a:off x="228600" y="1295400"/>
          <a:ext cx="8686800" cy="5328095"/>
        </p:xfrm>
        <a:graphic>
          <a:graphicData uri="http://schemas.openxmlformats.org/drawingml/2006/table">
            <a:tbl>
              <a:tblPr/>
              <a:tblGrid>
                <a:gridCol w="5638800"/>
                <a:gridCol w="3048000"/>
              </a:tblGrid>
              <a:tr h="261938">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Germany </a:t>
                      </a:r>
                      <a:r>
                        <a:rPr kumimoji="0" lang="de-DE" sz="1800" b="1" i="0" u="none" strike="noStrike" cap="none" normalizeH="0" baseline="0" dirty="0" smtClean="0">
                          <a:ln>
                            <a:noFill/>
                          </a:ln>
                          <a:solidFill>
                            <a:schemeClr val="tx1"/>
                          </a:solidFill>
                          <a:effectLst/>
                          <a:latin typeface="Arial" pitchFamily="34" charset="0"/>
                        </a:rPr>
                        <a:t>(</a:t>
                      </a:r>
                      <a:r>
                        <a:rPr kumimoji="0" lang="de-DE" sz="1800" b="1" i="0" u="none" strike="noStrike" cap="none" normalizeH="0" baseline="0" dirty="0" err="1" smtClean="0">
                          <a:ln>
                            <a:noFill/>
                          </a:ln>
                          <a:solidFill>
                            <a:schemeClr val="tx1"/>
                          </a:solidFill>
                          <a:effectLst/>
                          <a:latin typeface="Arial" pitchFamily="34" charset="0"/>
                        </a:rPr>
                        <a:t>DeHoGa</a:t>
                      </a:r>
                      <a:r>
                        <a:rPr kumimoji="0" lang="de-DE" sz="1800" b="1" i="0" u="none" strike="noStrike" cap="none" normalizeH="0" baseline="0" dirty="0" smtClean="0">
                          <a:ln>
                            <a:noFill/>
                          </a:ln>
                          <a:solidFill>
                            <a:schemeClr val="tx1"/>
                          </a:solidFill>
                          <a:effectLst/>
                          <a:latin typeface="Arial" pitchFamily="34" charset="0"/>
                        </a:rPr>
                        <a:t>, 2004)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r>
              <a:tr h="1162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err="1" smtClean="0">
                          <a:ln>
                            <a:noFill/>
                          </a:ln>
                          <a:solidFill>
                            <a:schemeClr val="tx1"/>
                          </a:solidFill>
                          <a:effectLst/>
                          <a:latin typeface="Arial" pitchFamily="34" charset="0"/>
                        </a:rPr>
                        <a:t>Employees</a:t>
                      </a:r>
                      <a:r>
                        <a:rPr kumimoji="0" lang="de-DE" sz="2000" b="1" i="0" u="none" strike="noStrike" cap="none" normalizeH="0" baseline="0" dirty="0" smtClean="0">
                          <a:ln>
                            <a:noFill/>
                          </a:ln>
                          <a:solidFill>
                            <a:schemeClr val="tx1"/>
                          </a:solidFill>
                          <a:effectLst/>
                          <a:latin typeface="Arial" pitchFamily="34" charset="0"/>
                        </a:rPr>
                        <a:t> Total, </a:t>
                      </a:r>
                      <a:r>
                        <a:rPr kumimoji="0" lang="de-DE" sz="2000" b="1" i="0" u="none" strike="noStrike" cap="none" normalizeH="0" baseline="0" dirty="0" err="1" smtClean="0">
                          <a:ln>
                            <a:noFill/>
                          </a:ln>
                          <a:solidFill>
                            <a:schemeClr val="tx1"/>
                          </a:solidFill>
                          <a:effectLst/>
                          <a:latin typeface="Arial" pitchFamily="34" charset="0"/>
                        </a:rPr>
                        <a:t>of</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which</a:t>
                      </a:r>
                      <a:endParaRPr kumimoji="0" lang="de-DE" sz="20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Accomodation</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Food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beverages</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Canteen</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catering</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services</a:t>
                      </a:r>
                      <a:endParaRPr kumimoji="0" lang="de-DE" sz="16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1.002.000</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321.000</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598.000</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83.000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96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err="1" smtClean="0">
                          <a:ln>
                            <a:noFill/>
                          </a:ln>
                          <a:solidFill>
                            <a:schemeClr val="tx1"/>
                          </a:solidFill>
                          <a:effectLst/>
                          <a:latin typeface="Arial" pitchFamily="34" charset="0"/>
                        </a:rPr>
                        <a:t>Apprentices</a:t>
                      </a:r>
                      <a:r>
                        <a:rPr kumimoji="0" lang="de-DE" sz="2000" b="1" i="0" u="none" strike="noStrike" cap="none" normalizeH="0" baseline="0" dirty="0" smtClean="0">
                          <a:ln>
                            <a:noFill/>
                          </a:ln>
                          <a:solidFill>
                            <a:schemeClr val="tx1"/>
                          </a:solidFill>
                          <a:effectLst/>
                          <a:latin typeface="Arial" pitchFamily="34" charset="0"/>
                        </a:rPr>
                        <a:t>, Total, </a:t>
                      </a:r>
                      <a:r>
                        <a:rPr kumimoji="0" lang="de-DE" sz="2000" b="1" i="0" u="none" strike="noStrike" cap="none" normalizeH="0" baseline="0" dirty="0" err="1" smtClean="0">
                          <a:ln>
                            <a:noFill/>
                          </a:ln>
                          <a:solidFill>
                            <a:schemeClr val="tx1"/>
                          </a:solidFill>
                          <a:effectLst/>
                          <a:latin typeface="Arial" pitchFamily="34" charset="0"/>
                        </a:rPr>
                        <a:t>of</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which</a:t>
                      </a:r>
                      <a:endParaRPr kumimoji="0" lang="de-DE" sz="20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Cook, Restaurant/Hotel/Hotel </a:t>
                      </a:r>
                      <a:r>
                        <a:rPr kumimoji="0" lang="de-DE" sz="1600" b="1" i="0" u="none" strike="noStrike" cap="none" normalizeH="0" baseline="0" dirty="0" err="1" smtClean="0">
                          <a:ln>
                            <a:noFill/>
                          </a:ln>
                          <a:solidFill>
                            <a:schemeClr val="tx1"/>
                          </a:solidFill>
                          <a:effectLst/>
                          <a:latin typeface="Arial" pitchFamily="34" charset="0"/>
                        </a:rPr>
                        <a:t>economics</a:t>
                      </a:r>
                      <a:r>
                        <a:rPr kumimoji="0" lang="de-DE" sz="1600" b="1" i="0" u="none" strike="noStrike" cap="none" normalizeH="0" baseline="0" dirty="0" smtClean="0">
                          <a:ln>
                            <a:noFill/>
                          </a:ln>
                          <a:solidFill>
                            <a:schemeClr val="tx1"/>
                          </a:solidFill>
                          <a:effectLst/>
                          <a:latin typeface="Arial" pitchFamily="34" charset="0"/>
                        </a:rPr>
                        <a:t> expert, Expert </a:t>
                      </a:r>
                      <a:r>
                        <a:rPr kumimoji="0" lang="de-DE" sz="1600" b="1" i="0" u="none" strike="noStrike" cap="none" normalizeH="0" baseline="0" dirty="0" err="1" smtClean="0">
                          <a:ln>
                            <a:noFill/>
                          </a:ln>
                          <a:solidFill>
                            <a:schemeClr val="tx1"/>
                          </a:solidFill>
                          <a:effectLst/>
                          <a:latin typeface="Arial" pitchFamily="34" charset="0"/>
                        </a:rPr>
                        <a:t>for</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system</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gastronomy</a:t>
                      </a:r>
                      <a:r>
                        <a:rPr kumimoji="0" lang="de-DE" sz="1600" b="1" i="0" u="none" strike="noStrike" cap="none" normalizeH="0" baseline="0" dirty="0" smtClean="0">
                          <a:ln>
                            <a:noFill/>
                          </a:ln>
                          <a:solidFill>
                            <a:schemeClr val="tx1"/>
                          </a:solidFill>
                          <a:effectLst/>
                          <a:latin typeface="Arial" pitchFamily="34" charset="0"/>
                        </a:rPr>
                        <a:t> </a:t>
                      </a: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97.126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err="1" smtClean="0">
                          <a:ln>
                            <a:noFill/>
                          </a:ln>
                          <a:solidFill>
                            <a:schemeClr val="tx1"/>
                          </a:solidFill>
                          <a:effectLst/>
                          <a:latin typeface="Arial" pitchFamily="34" charset="0"/>
                        </a:rPr>
                        <a:t>Hospitality</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companies</a:t>
                      </a:r>
                      <a:r>
                        <a:rPr kumimoji="0" lang="de-DE" sz="2000" b="1" i="0" u="none" strike="noStrike" cap="none" normalizeH="0" baseline="0" dirty="0" smtClean="0">
                          <a:ln>
                            <a:noFill/>
                          </a:ln>
                          <a:solidFill>
                            <a:schemeClr val="tx1"/>
                          </a:solidFill>
                          <a:effectLst/>
                          <a:latin typeface="Arial" pitchFamily="34" charset="0"/>
                        </a:rPr>
                        <a:t> Total, </a:t>
                      </a:r>
                      <a:r>
                        <a:rPr kumimoji="0" lang="de-DE" sz="2000" b="1" i="0" u="none" strike="noStrike" cap="none" normalizeH="0" baseline="0" dirty="0" err="1" smtClean="0">
                          <a:ln>
                            <a:noFill/>
                          </a:ln>
                          <a:solidFill>
                            <a:schemeClr val="tx1"/>
                          </a:solidFill>
                          <a:effectLst/>
                          <a:latin typeface="Arial" pitchFamily="34" charset="0"/>
                        </a:rPr>
                        <a:t>of</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which</a:t>
                      </a:r>
                      <a:r>
                        <a:rPr kumimoji="0" lang="de-DE" sz="1800" b="1" i="0" u="none" strike="noStrike" cap="none" normalizeH="0" baseline="0" dirty="0" smtClean="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Accomodation</a:t>
                      </a:r>
                      <a:r>
                        <a:rPr kumimoji="0" lang="de-DE" sz="1600" b="1" i="0" u="none" strike="noStrike" cap="none" normalizeH="0" baseline="0" dirty="0" smtClean="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Food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beverages</a:t>
                      </a:r>
                      <a:r>
                        <a:rPr kumimoji="0" lang="de-DE" sz="1600" b="1" i="0" u="none" strike="noStrike" cap="none" normalizeH="0" baseline="0" dirty="0" smtClean="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Canteens</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catering</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services</a:t>
                      </a:r>
                      <a:endParaRPr kumimoji="0" lang="de-DE" sz="16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247.861</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48.543</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190.760</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8.558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3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err="1" smtClean="0">
                          <a:ln>
                            <a:noFill/>
                          </a:ln>
                          <a:solidFill>
                            <a:schemeClr val="tx1"/>
                          </a:solidFill>
                          <a:effectLst/>
                          <a:latin typeface="Arial" pitchFamily="34" charset="0"/>
                        </a:rPr>
                        <a:t>Turnover</a:t>
                      </a:r>
                      <a:r>
                        <a:rPr kumimoji="0" lang="de-DE" sz="2000" b="1" i="0" u="none" strike="noStrike" cap="none" normalizeH="0" baseline="0" dirty="0" smtClean="0">
                          <a:ln>
                            <a:noFill/>
                          </a:ln>
                          <a:solidFill>
                            <a:schemeClr val="tx1"/>
                          </a:solidFill>
                          <a:effectLst/>
                          <a:latin typeface="Arial" pitchFamily="34" charset="0"/>
                        </a:rPr>
                        <a:t> Total, </a:t>
                      </a:r>
                      <a:r>
                        <a:rPr kumimoji="0" lang="de-DE" sz="2000" b="1" i="0" u="none" strike="noStrike" cap="none" normalizeH="0" baseline="0" dirty="0" err="1" smtClean="0">
                          <a:ln>
                            <a:noFill/>
                          </a:ln>
                          <a:solidFill>
                            <a:schemeClr val="tx1"/>
                          </a:solidFill>
                          <a:effectLst/>
                          <a:latin typeface="Arial" pitchFamily="34" charset="0"/>
                        </a:rPr>
                        <a:t>of</a:t>
                      </a:r>
                      <a:r>
                        <a:rPr kumimoji="0" lang="de-DE" sz="20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err="1" smtClean="0">
                          <a:ln>
                            <a:noFill/>
                          </a:ln>
                          <a:solidFill>
                            <a:schemeClr val="tx1"/>
                          </a:solidFill>
                          <a:effectLst/>
                          <a:latin typeface="Arial" pitchFamily="34" charset="0"/>
                        </a:rPr>
                        <a:t>which</a:t>
                      </a:r>
                      <a:r>
                        <a:rPr kumimoji="0" lang="de-DE" sz="2000" b="1" i="0" u="none" strike="noStrike" cap="none" normalizeH="0" baseline="0" dirty="0" smtClean="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Accomodation</a:t>
                      </a:r>
                      <a:r>
                        <a:rPr kumimoji="0" lang="de-DE" sz="1600" b="1" i="0" u="none" strike="noStrike" cap="none" normalizeH="0" baseline="0" dirty="0" smtClean="0">
                          <a:ln>
                            <a:noFill/>
                          </a:ln>
                          <a:solidFill>
                            <a:schemeClr val="tx1"/>
                          </a:solidFill>
                          <a:effectLst/>
                          <a:latin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Food </a:t>
                      </a:r>
                      <a:r>
                        <a:rPr kumimoji="0" lang="de-DE" sz="1600" b="1" i="0" u="none" strike="noStrike" cap="none" normalizeH="0" baseline="0" dirty="0" err="1" smtClean="0">
                          <a:ln>
                            <a:noFill/>
                          </a:ln>
                          <a:solidFill>
                            <a:schemeClr val="tx1"/>
                          </a:solidFill>
                          <a:effectLst/>
                          <a:latin typeface="Arial" pitchFamily="34" charset="0"/>
                        </a:rPr>
                        <a:t>and</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beverages</a:t>
                      </a:r>
                      <a:endParaRPr kumimoji="0" lang="de-DE" sz="16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err="1" smtClean="0">
                          <a:ln>
                            <a:noFill/>
                          </a:ln>
                          <a:solidFill>
                            <a:schemeClr val="tx1"/>
                          </a:solidFill>
                          <a:effectLst/>
                          <a:latin typeface="Arial" pitchFamily="34" charset="0"/>
                        </a:rPr>
                        <a:t>Canteens</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catering</a:t>
                      </a:r>
                      <a:r>
                        <a:rPr kumimoji="0" lang="de-DE" sz="1600" b="1" i="0" u="none" strike="noStrike" cap="none" normalizeH="0" baseline="0" dirty="0" smtClean="0">
                          <a:ln>
                            <a:noFill/>
                          </a:ln>
                          <a:solidFill>
                            <a:schemeClr val="tx1"/>
                          </a:solidFill>
                          <a:effectLst/>
                          <a:latin typeface="Arial" pitchFamily="34" charset="0"/>
                        </a:rPr>
                        <a:t> </a:t>
                      </a:r>
                      <a:r>
                        <a:rPr kumimoji="0" lang="de-DE" sz="1600" b="1" i="0" u="none" strike="noStrike" cap="none" normalizeH="0" baseline="0" dirty="0" err="1" smtClean="0">
                          <a:ln>
                            <a:noFill/>
                          </a:ln>
                          <a:solidFill>
                            <a:schemeClr val="tx1"/>
                          </a:solidFill>
                          <a:effectLst/>
                          <a:latin typeface="Arial" pitchFamily="34" charset="0"/>
                        </a:rPr>
                        <a:t>services</a:t>
                      </a:r>
                      <a:endParaRPr kumimoji="0" lang="de-DE" sz="16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55,1 Mrd. €</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18,4 Mrd. €</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32,6 Mrd. €</a:t>
                      </a:r>
                    </a:p>
                    <a:p>
                      <a:pPr marL="0" marR="0" lvl="0" indent="0" algn="r"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dirty="0" smtClean="0">
                          <a:ln>
                            <a:noFill/>
                          </a:ln>
                          <a:solidFill>
                            <a:schemeClr val="tx1"/>
                          </a:solidFill>
                          <a:effectLst/>
                          <a:latin typeface="Arial" pitchFamily="34" charset="0"/>
                        </a:rPr>
                        <a:t>4,1 Mrd.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6CEB7F3-FEF9-45C1-95BD-A03021F37150}" type="slidenum">
              <a:rPr lang="de-DE"/>
              <a:pPr>
                <a:defRPr/>
              </a:pPr>
              <a:t>70</a:t>
            </a:fld>
            <a:endParaRPr lang="de-DE"/>
          </a:p>
        </p:txBody>
      </p:sp>
      <p:sp>
        <p:nvSpPr>
          <p:cNvPr id="91141" name="Rectangle 2"/>
          <p:cNvSpPr>
            <a:spLocks noGrp="1" noChangeArrowheads="1"/>
          </p:cNvSpPr>
          <p:nvPr>
            <p:ph type="title"/>
          </p:nvPr>
        </p:nvSpPr>
        <p:spPr>
          <a:xfrm>
            <a:off x="228600" y="685800"/>
            <a:ext cx="7727950" cy="533400"/>
          </a:xfrm>
        </p:spPr>
        <p:txBody>
          <a:bodyPr/>
          <a:lstStyle/>
          <a:p>
            <a:pPr eaLnBrk="1" hangingPunct="1"/>
            <a:r>
              <a:rPr lang="de-DE" sz="2800" smtClean="0"/>
              <a:t>3. Introduction: Law and hospitality </a:t>
            </a:r>
          </a:p>
        </p:txBody>
      </p:sp>
      <p:sp>
        <p:nvSpPr>
          <p:cNvPr id="91142" name="Rectangle 3"/>
          <p:cNvSpPr>
            <a:spLocks noGrp="1" noChangeArrowheads="1"/>
          </p:cNvSpPr>
          <p:nvPr>
            <p:ph type="body" idx="1"/>
          </p:nvPr>
        </p:nvSpPr>
        <p:spPr/>
        <p:txBody>
          <a:bodyPr/>
          <a:lstStyle/>
          <a:p>
            <a:pPr eaLnBrk="1" hangingPunct="1"/>
            <a:endParaRPr lang="en-US" sz="1800" smtClean="0"/>
          </a:p>
          <a:p>
            <a:pPr eaLnBrk="1" hangingPunct="1">
              <a:buFontTx/>
              <a:buNone/>
            </a:pPr>
            <a:r>
              <a:rPr lang="en-US" sz="1800" smtClean="0"/>
              <a:t>	In order to protect tourists as “end consumers”, the Tourism Fiscal Office, dependent on the Attorney General’s Office, was established. This body will deal with civil and penal matters and will liaise with the Ministry of Tourism. Another aim of this project is to eliminate the bureaucratic and legal barriers which prevent citizens, whether a legal entity or individual, from becoming involved in the tourism industry. </a:t>
            </a:r>
          </a:p>
          <a:p>
            <a:pPr eaLnBrk="1" hangingPunct="1">
              <a:buFontTx/>
              <a:buNone/>
            </a:pPr>
            <a:endParaRPr lang="en-US" sz="1800" smtClean="0"/>
          </a:p>
          <a:p>
            <a:pPr eaLnBrk="1" hangingPunct="1">
              <a:buFontTx/>
              <a:buNone/>
            </a:pPr>
            <a:r>
              <a:rPr lang="en-US" sz="1800" smtClean="0"/>
              <a:t>	This is the recommendation made by the World Code of Tourism Ethics. The law also establishes two representative bodies from the private sector: an advisory committee, which will be a consulting body for the Minister, and the Federation of Tourist Chambers, which will represent the private sector and publicity. Short-, medium-, and long-term planning is necessary to sell Ecuador to the world as a “green country”.”</a:t>
            </a:r>
          </a:p>
          <a:p>
            <a:pPr eaLnBrk="1" hangingPunct="1">
              <a:buFontTx/>
              <a:buNone/>
            </a:pPr>
            <a:r>
              <a:rPr lang="en-US" sz="1800" smtClean="0"/>
              <a:t>	</a:t>
            </a:r>
          </a:p>
          <a:p>
            <a:pPr eaLnBrk="1" hangingPunct="1">
              <a:buFontTx/>
              <a:buNone/>
            </a:pPr>
            <a:r>
              <a:rPr lang="de-DE" sz="1800" smtClean="0"/>
              <a:t> </a:t>
            </a:r>
          </a:p>
          <a:p>
            <a:pPr eaLnBrk="1" hangingPunct="1">
              <a:buFontTx/>
              <a:buNone/>
            </a:pPr>
            <a:endParaRPr lang="en-US" sz="1800" smtClean="0"/>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75B76C62-A394-47A5-AFFC-A9C857BEE78B}" type="slidenum">
              <a:rPr lang="de-DE"/>
              <a:pPr>
                <a:defRPr/>
              </a:pPr>
              <a:t>71</a:t>
            </a:fld>
            <a:endParaRPr lang="de-DE"/>
          </a:p>
        </p:txBody>
      </p:sp>
      <p:sp>
        <p:nvSpPr>
          <p:cNvPr id="92165" name="Rectangle 2"/>
          <p:cNvSpPr>
            <a:spLocks noGrp="1" noChangeArrowheads="1"/>
          </p:cNvSpPr>
          <p:nvPr>
            <p:ph type="title"/>
          </p:nvPr>
        </p:nvSpPr>
        <p:spPr/>
        <p:txBody>
          <a:bodyPr/>
          <a:lstStyle/>
          <a:p>
            <a:pPr eaLnBrk="1" hangingPunct="1"/>
            <a:r>
              <a:rPr lang="de-DE" sz="2800" smtClean="0"/>
              <a:t>3.1 Recht im deutschen Hotel- und Gaststättengewerbe</a:t>
            </a:r>
            <a:br>
              <a:rPr lang="de-DE" sz="2800" smtClean="0"/>
            </a:br>
            <a:endParaRPr lang="de-DE" sz="2800" smtClean="0"/>
          </a:p>
        </p:txBody>
      </p:sp>
      <p:sp>
        <p:nvSpPr>
          <p:cNvPr id="92166" name="Rectangle 3"/>
          <p:cNvSpPr>
            <a:spLocks noGrp="1" noChangeArrowheads="1"/>
          </p:cNvSpPr>
          <p:nvPr>
            <p:ph type="body" idx="1"/>
          </p:nvPr>
        </p:nvSpPr>
        <p:spPr>
          <a:xfrm>
            <a:off x="228600" y="1295400"/>
            <a:ext cx="8686800" cy="5157788"/>
          </a:xfrm>
        </p:spPr>
        <p:txBody>
          <a:bodyPr/>
          <a:lstStyle/>
          <a:p>
            <a:pPr marL="381000" indent="-381000" eaLnBrk="1" hangingPunct="1"/>
            <a:r>
              <a:rPr lang="de-DE" smtClean="0"/>
              <a:t>Definition des Gaststättensektors – Auszug aus dem Gaststättengesetz vom 05.05.1970 </a:t>
            </a:r>
            <a:br>
              <a:rPr lang="de-DE" smtClean="0"/>
            </a:br>
            <a:r>
              <a:rPr lang="de-DE" smtClean="0"/>
              <a:t>Link: </a:t>
            </a:r>
            <a:r>
              <a:rPr lang="de-DE" smtClean="0">
                <a:hlinkClick r:id="rId2"/>
              </a:rPr>
              <a:t>http://www.gesetzesweb.de/Gast.html</a:t>
            </a:r>
            <a:endParaRPr lang="de-DE" smtClean="0"/>
          </a:p>
          <a:p>
            <a:pPr marL="381000" indent="-381000" eaLnBrk="1" hangingPunct="1">
              <a:buFontTx/>
              <a:buNone/>
            </a:pPr>
            <a:r>
              <a:rPr lang="de-DE" sz="1800" smtClean="0"/>
              <a:t>§ 1 Gaststättengewerbe</a:t>
            </a:r>
          </a:p>
          <a:p>
            <a:pPr marL="381000" indent="-381000" eaLnBrk="1" hangingPunct="1">
              <a:buFontTx/>
              <a:buAutoNum type="arabicParenBoth"/>
            </a:pPr>
            <a:r>
              <a:rPr lang="de-DE" sz="1800" smtClean="0"/>
              <a:t>Ein Gaststättengewerbe im Sinne dieses Gesetzes betreibt, wer im stehenden Gewerbe</a:t>
            </a:r>
          </a:p>
          <a:p>
            <a:pPr marL="381000" indent="-381000" eaLnBrk="1" hangingPunct="1">
              <a:buFontTx/>
              <a:buNone/>
            </a:pPr>
            <a:r>
              <a:rPr lang="de-DE" sz="1800" smtClean="0"/>
              <a:t>	1. Getränke zum Verzehr an Ort und Stelle verabreicht </a:t>
            </a:r>
            <a:r>
              <a:rPr lang="de-DE" sz="1800" i="1" smtClean="0"/>
              <a:t>(Schankwirtschaft)</a:t>
            </a:r>
          </a:p>
          <a:p>
            <a:pPr marL="381000" indent="-381000" eaLnBrk="1" hangingPunct="1">
              <a:buFontTx/>
              <a:buNone/>
            </a:pPr>
            <a:r>
              <a:rPr lang="de-DE" sz="1800" smtClean="0"/>
              <a:t>	2. zubereitete Speisen zum Verzehr an Ort und Stelle verabreicht </a:t>
            </a:r>
            <a:r>
              <a:rPr lang="de-DE" sz="1800" i="1" smtClean="0"/>
              <a:t>(Speisewirtschaft)</a:t>
            </a:r>
          </a:p>
          <a:p>
            <a:pPr marL="381000" indent="-381000" eaLnBrk="1" hangingPunct="1">
              <a:buFontTx/>
              <a:buNone/>
            </a:pPr>
            <a:r>
              <a:rPr lang="de-DE" sz="1800" smtClean="0"/>
              <a:t>	oder</a:t>
            </a:r>
          </a:p>
          <a:p>
            <a:pPr marL="381000" indent="-381000" eaLnBrk="1" hangingPunct="1">
              <a:buFontTx/>
              <a:buNone/>
            </a:pPr>
            <a:r>
              <a:rPr lang="de-DE" sz="1800" smtClean="0"/>
              <a:t>	3. Gäste beherbergt (</a:t>
            </a:r>
            <a:r>
              <a:rPr lang="de-DE" sz="1800" i="1" smtClean="0"/>
              <a:t>Beherbergungsbetrieb), </a:t>
            </a:r>
            <a:r>
              <a:rPr lang="de-DE" sz="1800" smtClean="0"/>
              <a:t>wenn der Betrieb jedermann oder bestimmten Personenkreisen zugänglich ist.</a:t>
            </a:r>
          </a:p>
          <a:p>
            <a:pPr marL="381000" indent="-381000" eaLnBrk="1" hangingPunct="1">
              <a:buFontTx/>
              <a:buNone/>
            </a:pPr>
            <a:r>
              <a:rPr lang="de-DE" sz="1800" smtClean="0"/>
              <a:t>(2)  Ein Gaststättengewerbe im Sinne dieses Gesetzes betreibt ferner, wer als selbstständiger Gewerbetreibender im Reisegewerbe von einer auf Dauer der Veranstaltung ortsfesten Betriebsstätte aus Getränke oder zubereitete Speisen zum Verzehr an Ort und Stelle verabreicht, wenn der Betrieb jedermann oder bestimmten Personenkreisen zugänglich ist.</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7E8FB8F8-877D-4881-A581-ABF4A46E2BFF}" type="slidenum">
              <a:rPr lang="de-DE"/>
              <a:pPr>
                <a:defRPr/>
              </a:pPr>
              <a:t>72</a:t>
            </a:fld>
            <a:endParaRPr lang="de-DE"/>
          </a:p>
        </p:txBody>
      </p:sp>
      <p:sp>
        <p:nvSpPr>
          <p:cNvPr id="93189" name="Rectangle 2"/>
          <p:cNvSpPr>
            <a:spLocks noGrp="1" noChangeArrowheads="1"/>
          </p:cNvSpPr>
          <p:nvPr>
            <p:ph type="title"/>
          </p:nvPr>
        </p:nvSpPr>
        <p:spPr>
          <a:xfrm>
            <a:off x="228600" y="685800"/>
            <a:ext cx="8591550" cy="533400"/>
          </a:xfrm>
        </p:spPr>
        <p:txBody>
          <a:bodyPr/>
          <a:lstStyle/>
          <a:p>
            <a:pPr eaLnBrk="1" hangingPunct="1"/>
            <a:r>
              <a:rPr lang="de-DE" sz="2800" smtClean="0"/>
              <a:t>3.1 Recht im Hotelgewerbe </a:t>
            </a:r>
          </a:p>
        </p:txBody>
      </p:sp>
      <p:sp>
        <p:nvSpPr>
          <p:cNvPr id="93190" name="Rectangle 3"/>
          <p:cNvSpPr>
            <a:spLocks noGrp="1" noChangeArrowheads="1"/>
          </p:cNvSpPr>
          <p:nvPr>
            <p:ph type="body" idx="1"/>
          </p:nvPr>
        </p:nvSpPr>
        <p:spPr>
          <a:xfrm>
            <a:off x="228600" y="1295400"/>
            <a:ext cx="8686800" cy="5157788"/>
          </a:xfrm>
        </p:spPr>
        <p:txBody>
          <a:bodyPr/>
          <a:lstStyle/>
          <a:p>
            <a:pPr eaLnBrk="1" hangingPunct="1">
              <a:lnSpc>
                <a:spcPct val="90000"/>
              </a:lnSpc>
            </a:pPr>
            <a:r>
              <a:rPr lang="de-DE" smtClean="0"/>
              <a:t>Funktionen des Rechts</a:t>
            </a:r>
          </a:p>
          <a:p>
            <a:pPr lvl="1" eaLnBrk="1" hangingPunct="1">
              <a:lnSpc>
                <a:spcPct val="90000"/>
              </a:lnSpc>
            </a:pPr>
            <a:r>
              <a:rPr lang="de-DE" sz="1800" smtClean="0"/>
              <a:t>Konfliktlösungsfunktion</a:t>
            </a:r>
          </a:p>
          <a:p>
            <a:pPr lvl="1" eaLnBrk="1" hangingPunct="1">
              <a:lnSpc>
                <a:spcPct val="90000"/>
              </a:lnSpc>
            </a:pPr>
            <a:r>
              <a:rPr lang="de-DE" sz="1800" smtClean="0"/>
              <a:t>Schutzfunktion</a:t>
            </a:r>
          </a:p>
          <a:p>
            <a:pPr lvl="1" eaLnBrk="1" hangingPunct="1">
              <a:lnSpc>
                <a:spcPct val="90000"/>
              </a:lnSpc>
            </a:pPr>
            <a:r>
              <a:rPr lang="de-DE" sz="1800" smtClean="0"/>
              <a:t>Organisationsfunktion</a:t>
            </a:r>
          </a:p>
          <a:p>
            <a:pPr eaLnBrk="1" hangingPunct="1">
              <a:lnSpc>
                <a:spcPct val="90000"/>
              </a:lnSpc>
            </a:pPr>
            <a:r>
              <a:rPr lang="de-DE" smtClean="0"/>
              <a:t>Rechtsquellen </a:t>
            </a:r>
          </a:p>
          <a:p>
            <a:pPr lvl="1" eaLnBrk="1" hangingPunct="1">
              <a:lnSpc>
                <a:spcPct val="90000"/>
              </a:lnSpc>
            </a:pPr>
            <a:r>
              <a:rPr lang="de-DE" sz="1800" smtClean="0"/>
              <a:t>Gesetze </a:t>
            </a:r>
          </a:p>
          <a:p>
            <a:pPr lvl="1" eaLnBrk="1" hangingPunct="1">
              <a:lnSpc>
                <a:spcPct val="90000"/>
              </a:lnSpc>
            </a:pPr>
            <a:r>
              <a:rPr lang="de-DE" sz="1800" smtClean="0"/>
              <a:t>Rechtsverordnungen</a:t>
            </a:r>
          </a:p>
          <a:p>
            <a:pPr lvl="1" eaLnBrk="1" hangingPunct="1">
              <a:lnSpc>
                <a:spcPct val="90000"/>
              </a:lnSpc>
            </a:pPr>
            <a:r>
              <a:rPr lang="de-DE" sz="1800" smtClean="0"/>
              <a:t>Satzungen</a:t>
            </a:r>
          </a:p>
          <a:p>
            <a:pPr lvl="1" eaLnBrk="1" hangingPunct="1">
              <a:lnSpc>
                <a:spcPct val="90000"/>
              </a:lnSpc>
            </a:pPr>
            <a:r>
              <a:rPr lang="de-DE" sz="1800" smtClean="0"/>
              <a:t>Gewohnheitsrecht</a:t>
            </a:r>
          </a:p>
          <a:p>
            <a:pPr lvl="1" eaLnBrk="1" hangingPunct="1">
              <a:lnSpc>
                <a:spcPct val="90000"/>
              </a:lnSpc>
            </a:pPr>
            <a:r>
              <a:rPr lang="de-DE" sz="1800" smtClean="0"/>
              <a:t>EU-Verordnungen/Richtlinien </a:t>
            </a:r>
          </a:p>
          <a:p>
            <a:pPr eaLnBrk="1" hangingPunct="1">
              <a:lnSpc>
                <a:spcPct val="90000"/>
              </a:lnSpc>
            </a:pPr>
            <a:r>
              <a:rPr lang="de-DE" smtClean="0"/>
              <a:t>Haftung aus Gesetz und Vertrag sowie Haftung der Hilfskräfte </a:t>
            </a:r>
          </a:p>
          <a:p>
            <a:pPr lvl="1" eaLnBrk="1" hangingPunct="1">
              <a:lnSpc>
                <a:spcPct val="90000"/>
              </a:lnSpc>
            </a:pPr>
            <a:r>
              <a:rPr lang="de-DE" sz="1800" smtClean="0"/>
              <a:t>siehe Tabelle</a:t>
            </a:r>
          </a:p>
          <a:p>
            <a:pPr eaLnBrk="1" hangingPunct="1">
              <a:lnSpc>
                <a:spcPct val="90000"/>
              </a:lnSpc>
            </a:pPr>
            <a:r>
              <a:rPr lang="de-DE" smtClean="0"/>
              <a:t>Gastronomische Vertragstypen = Gastaufnahmeverträge</a:t>
            </a:r>
          </a:p>
          <a:p>
            <a:pPr lvl="1" eaLnBrk="1" hangingPunct="1">
              <a:lnSpc>
                <a:spcPct val="90000"/>
              </a:lnSpc>
            </a:pPr>
            <a:r>
              <a:rPr lang="de-DE" sz="1800" smtClean="0"/>
              <a:t>Bewirtungsvertrag</a:t>
            </a:r>
          </a:p>
          <a:p>
            <a:pPr lvl="1" eaLnBrk="1" hangingPunct="1">
              <a:lnSpc>
                <a:spcPct val="90000"/>
              </a:lnSpc>
            </a:pPr>
            <a:r>
              <a:rPr lang="de-DE" sz="1800" smtClean="0"/>
              <a:t>Beherbergungsvertrag</a:t>
            </a:r>
          </a:p>
          <a:p>
            <a:pPr lvl="1" eaLnBrk="1" hangingPunct="1">
              <a:lnSpc>
                <a:spcPct val="90000"/>
              </a:lnSpc>
            </a:pPr>
            <a:r>
              <a:rPr lang="de-DE" sz="1800" smtClean="0"/>
              <a:t>Pensionsvertrag </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 name="Datumsplatzhalter 3"/>
          <p:cNvSpPr>
            <a:spLocks noGrp="1"/>
          </p:cNvSpPr>
          <p:nvPr>
            <p:ph type="dt" sz="quarter" idx="4294967295"/>
          </p:nvPr>
        </p:nvSpPr>
        <p:spPr/>
        <p:txBody>
          <a:bodyPr/>
          <a:lstStyle/>
          <a:p>
            <a:pPr>
              <a:defRPr/>
            </a:pPr>
            <a:endParaRPr lang="de-DE"/>
          </a:p>
        </p:txBody>
      </p:sp>
      <p:sp>
        <p:nvSpPr>
          <p:cNvPr id="38" name="Fußzeilenplatzhalter 4"/>
          <p:cNvSpPr>
            <a:spLocks noGrp="1"/>
          </p:cNvSpPr>
          <p:nvPr>
            <p:ph type="ftr" sz="quarter" idx="4294967295"/>
          </p:nvPr>
        </p:nvSpPr>
        <p:spPr/>
        <p:txBody>
          <a:bodyPr/>
          <a:lstStyle/>
          <a:p>
            <a:pPr>
              <a:defRPr/>
            </a:pPr>
            <a:r>
              <a:rPr lang="de-DE" smtClean="0"/>
              <a:t>                 </a:t>
            </a:r>
            <a:endParaRPr lang="de-DE"/>
          </a:p>
        </p:txBody>
      </p:sp>
      <p:sp>
        <p:nvSpPr>
          <p:cNvPr id="39" name="Foliennummernplatzhalter 5"/>
          <p:cNvSpPr>
            <a:spLocks noGrp="1"/>
          </p:cNvSpPr>
          <p:nvPr>
            <p:ph type="sldNum" sz="quarter" idx="4294967295"/>
          </p:nvPr>
        </p:nvSpPr>
        <p:spPr/>
        <p:txBody>
          <a:bodyPr/>
          <a:lstStyle/>
          <a:p>
            <a:pPr>
              <a:defRPr/>
            </a:pPr>
            <a:fld id="{D30DEACF-9E18-4EEA-A11F-5D747FDAFDB5}" type="slidenum">
              <a:rPr lang="de-DE"/>
              <a:pPr>
                <a:defRPr/>
              </a:pPr>
              <a:t>73</a:t>
            </a:fld>
            <a:endParaRPr lang="de-DE"/>
          </a:p>
        </p:txBody>
      </p:sp>
      <p:sp>
        <p:nvSpPr>
          <p:cNvPr id="94213" name="Rectangle 2"/>
          <p:cNvSpPr>
            <a:spLocks noGrp="1" noChangeArrowheads="1"/>
          </p:cNvSpPr>
          <p:nvPr>
            <p:ph type="title"/>
          </p:nvPr>
        </p:nvSpPr>
        <p:spPr>
          <a:xfrm>
            <a:off x="228600" y="685800"/>
            <a:ext cx="8664575" cy="533400"/>
          </a:xfrm>
        </p:spPr>
        <p:txBody>
          <a:bodyPr/>
          <a:lstStyle/>
          <a:p>
            <a:pPr eaLnBrk="1" hangingPunct="1"/>
            <a:r>
              <a:rPr lang="de-DE" sz="2800" smtClean="0"/>
              <a:t>3.2 Haftung aus Gesetz und Vertrag</a:t>
            </a:r>
          </a:p>
        </p:txBody>
      </p:sp>
      <p:graphicFrame>
        <p:nvGraphicFramePr>
          <p:cNvPr id="533609" name="Group 105"/>
          <p:cNvGraphicFramePr>
            <a:graphicFrameLocks noGrp="1"/>
          </p:cNvGraphicFramePr>
          <p:nvPr>
            <p:ph idx="1"/>
          </p:nvPr>
        </p:nvGraphicFramePr>
        <p:xfrm>
          <a:off x="228600" y="1295400"/>
          <a:ext cx="8686800" cy="4945680"/>
        </p:xfrm>
        <a:graphic>
          <a:graphicData uri="http://schemas.openxmlformats.org/drawingml/2006/table">
            <a:tbl>
              <a:tblPr/>
              <a:tblGrid>
                <a:gridCol w="1822450"/>
                <a:gridCol w="3241675"/>
                <a:gridCol w="3622675"/>
              </a:tblGrid>
              <a:tr h="333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Erfüllungsgehilfe § 278 BGB</a:t>
                      </a:r>
                    </a:p>
                  </a:txBody>
                  <a:tcPr marL="90000" marR="90000" marT="54000" marB="54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Verrichtungsgehilfe § 831 BGB</a:t>
                      </a:r>
                    </a:p>
                  </a:txBody>
                  <a:tcPr marL="90000" marR="90000" marT="54000" marB="54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Anwendungs-Bereich</a:t>
                      </a: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Schaden entsteht durch Verletzung eines Vertrages. Er wird dem Vertragspartner durch Verschulden des Wirtes zugefügt.</a:t>
                      </a: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Schaden entsteht durch unerlaubte Handlung §§ 832 ff. BGB. Er wird einer Person, die keinen Vertrag mit dem Wirt hat durch den Gehilfen zugefügt.</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23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Gehilfe</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(Begriff)</a:t>
                      </a: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Wer mit Wissen und Wollen des Wirtes bei der Erfüllung des Vertrages tätig wird (z.B. Koch, Kellner).</a:t>
                      </a: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Jeder, der in einem Abhängigkeitsverhältnis für den Wirt weisungsgebunden tätig ist (z.B. Rezeptionist).</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Haftungs-Grundlage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600" b="1" i="0" u="none" strike="noStrike" cap="none" normalizeH="0" baseline="0" smtClean="0">
                        <a:ln>
                          <a:noFill/>
                        </a:ln>
                        <a:solidFill>
                          <a:schemeClr val="tx1"/>
                        </a:solidFill>
                        <a:effectLst/>
                        <a:latin typeface="Arial" pitchFamily="34" charset="0"/>
                      </a:endParaRP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dirty="0" smtClean="0">
                          <a:ln>
                            <a:noFill/>
                          </a:ln>
                          <a:solidFill>
                            <a:schemeClr val="tx1"/>
                          </a:solidFill>
                          <a:effectLst/>
                          <a:latin typeface="Arial" pitchFamily="34" charset="0"/>
                        </a:rPr>
                        <a:t>Haftung für fremdes Verschulden innerhalb eines bestehenden Schuldverhältnisses § 278 BGB, z.B. beim Beherbergungsvertrag.</a:t>
                      </a: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Haftung für ein eigenes vermutetes Verschulden bei der Auswahl und Überwachung des Gehilfen.</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9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Haftungs-Befreiung</a:t>
                      </a: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Nicht möglich</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400" b="0" i="0" u="none" strike="noStrike" cap="none" normalizeH="0" baseline="0" smtClean="0">
                        <a:ln>
                          <a:noFill/>
                        </a:ln>
                        <a:solidFill>
                          <a:schemeClr val="tx1"/>
                        </a:solidFill>
                        <a:effectLst/>
                        <a:latin typeface="Arial" pitchFamily="34" charset="0"/>
                      </a:endParaRP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In dem Fall möglich, wenn der Wirt nachweist, dass es weder vorsätzlich noch fahrlässig bei der Auswahl der Gehilfen für diese Verrichtung gehandelt hat.</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0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Umfang der Haftung</a:t>
                      </a: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Haftung gemäß §§ 249 ff. BGB; kein Schmerzensgeld § 253 BGB.</a:t>
                      </a: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Haftung gemäß §§ 249 ff BGB, zusätzlich Schmerzensgeld § 847 BGB.</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7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600" b="1" i="0" u="none" strike="noStrike" cap="none" normalizeH="0" baseline="0" smtClean="0">
                          <a:ln>
                            <a:noFill/>
                          </a:ln>
                          <a:solidFill>
                            <a:schemeClr val="tx1"/>
                          </a:solidFill>
                          <a:effectLst/>
                          <a:latin typeface="Arial" pitchFamily="34" charset="0"/>
                        </a:rPr>
                        <a:t>Verjährung </a:t>
                      </a:r>
                    </a:p>
                  </a:txBody>
                  <a:tcPr marL="90000" marR="90000" marT="54000" marB="54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3 Jahre - § 195 BGB</a:t>
                      </a:r>
                    </a:p>
                  </a:txBody>
                  <a:tcPr marL="90000" marR="90000" marT="54000" marB="54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400" b="0" i="0" u="none" strike="noStrike" cap="none" normalizeH="0" baseline="0" smtClean="0">
                          <a:ln>
                            <a:noFill/>
                          </a:ln>
                          <a:solidFill>
                            <a:schemeClr val="tx1"/>
                          </a:solidFill>
                          <a:effectLst/>
                          <a:latin typeface="Arial" pitchFamily="34" charset="0"/>
                        </a:rPr>
                        <a:t>3 Jahre - § 195 BGB und § 199 II BGB</a:t>
                      </a:r>
                    </a:p>
                  </a:txBody>
                  <a:tcPr marL="90000" marR="90000" marT="54000" marB="54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6628E49-B856-43A2-91C7-238BF4730BF0}" type="slidenum">
              <a:rPr lang="de-DE"/>
              <a:pPr>
                <a:defRPr/>
              </a:pPr>
              <a:t>74</a:t>
            </a:fld>
            <a:endParaRPr lang="de-DE"/>
          </a:p>
        </p:txBody>
      </p:sp>
      <p:sp>
        <p:nvSpPr>
          <p:cNvPr id="95237" name="Rectangle 2"/>
          <p:cNvSpPr>
            <a:spLocks noGrp="1" noChangeArrowheads="1"/>
          </p:cNvSpPr>
          <p:nvPr>
            <p:ph type="title"/>
          </p:nvPr>
        </p:nvSpPr>
        <p:spPr>
          <a:xfrm>
            <a:off x="228600" y="685800"/>
            <a:ext cx="8447088" cy="533400"/>
          </a:xfrm>
        </p:spPr>
        <p:txBody>
          <a:bodyPr/>
          <a:lstStyle/>
          <a:p>
            <a:pPr eaLnBrk="1" hangingPunct="1"/>
            <a:r>
              <a:rPr lang="de-DE" sz="2800" smtClean="0"/>
              <a:t>3.3 Bewirtungsvertrag </a:t>
            </a:r>
          </a:p>
        </p:txBody>
      </p:sp>
      <p:sp>
        <p:nvSpPr>
          <p:cNvPr id="95238" name="Rectangle 3"/>
          <p:cNvSpPr>
            <a:spLocks noGrp="1" noChangeArrowheads="1"/>
          </p:cNvSpPr>
          <p:nvPr>
            <p:ph type="body" idx="1"/>
          </p:nvPr>
        </p:nvSpPr>
        <p:spPr/>
        <p:txBody>
          <a:bodyPr/>
          <a:lstStyle/>
          <a:p>
            <a:pPr eaLnBrk="1" hangingPunct="1"/>
            <a:r>
              <a:rPr lang="de-DE" smtClean="0"/>
              <a:t>Bewirtungsvertrag = Werklieferungsvertrag (nach herrschender Meinung § 651 BGB) und die Vorschriften des Werkvertrages (Kaufvertrag) § 91 BGB </a:t>
            </a:r>
          </a:p>
          <a:p>
            <a:pPr eaLnBrk="1" hangingPunct="1"/>
            <a:r>
              <a:rPr lang="de-DE" smtClean="0"/>
              <a:t>Zustandekommen des Bewirtungsvertrages </a:t>
            </a:r>
          </a:p>
          <a:p>
            <a:pPr eaLnBrk="1" hangingPunct="1"/>
            <a:r>
              <a:rPr lang="de-DE" smtClean="0"/>
              <a:t>Abschlusszwang zum Bewirtungsvertrag </a:t>
            </a:r>
          </a:p>
          <a:p>
            <a:pPr eaLnBrk="1" hangingPunct="1"/>
            <a:r>
              <a:rPr lang="de-DE" smtClean="0"/>
              <a:t>Pflichten des Gastwirtes</a:t>
            </a:r>
          </a:p>
          <a:p>
            <a:pPr lvl="1" eaLnBrk="1" hangingPunct="1"/>
            <a:r>
              <a:rPr lang="de-DE" sz="1800" smtClean="0"/>
              <a:t>Lieferung der bestellten Speisen und Getränke (Hauptpflicht)</a:t>
            </a:r>
          </a:p>
          <a:p>
            <a:pPr lvl="1" eaLnBrk="1" hangingPunct="1"/>
            <a:r>
              <a:rPr lang="de-DE" sz="1800" smtClean="0"/>
              <a:t>Rechtzeitige Lieferung der bestellten Speisen und Getränke (Hauptpflicht)</a:t>
            </a:r>
          </a:p>
          <a:p>
            <a:pPr lvl="1" eaLnBrk="1" hangingPunct="1"/>
            <a:r>
              <a:rPr lang="de-DE" sz="1800" smtClean="0"/>
              <a:t>Lieferung der bestellten Speisen und Getränke in der bestellten Qualität und mit dem restaurantgerechten Service (Hauptpflicht) </a:t>
            </a:r>
          </a:p>
          <a:p>
            <a:pPr lvl="1" eaLnBrk="1" hangingPunct="1"/>
            <a:r>
              <a:rPr lang="de-DE" sz="1800" smtClean="0"/>
              <a:t>Genereller Schutz des Gastes vor Schäden nach Betreten der Gaststätte, erst recht nach Abschluss des Bewirtungsvertrages (Nebenpflicht)</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56128A2-DE9E-4148-B478-E51D209C0CC3}" type="slidenum">
              <a:rPr lang="de-DE"/>
              <a:pPr>
                <a:defRPr/>
              </a:pPr>
              <a:t>75</a:t>
            </a:fld>
            <a:endParaRPr lang="de-DE"/>
          </a:p>
        </p:txBody>
      </p:sp>
      <p:sp>
        <p:nvSpPr>
          <p:cNvPr id="96261" name="Rectangle 2"/>
          <p:cNvSpPr>
            <a:spLocks noGrp="1" noChangeArrowheads="1"/>
          </p:cNvSpPr>
          <p:nvPr>
            <p:ph type="title"/>
          </p:nvPr>
        </p:nvSpPr>
        <p:spPr/>
        <p:txBody>
          <a:bodyPr/>
          <a:lstStyle/>
          <a:p>
            <a:pPr eaLnBrk="1" hangingPunct="1"/>
            <a:r>
              <a:rPr lang="de-DE" sz="2800" smtClean="0"/>
              <a:t>3.3 Bewirtungsvertrag </a:t>
            </a:r>
          </a:p>
        </p:txBody>
      </p:sp>
      <p:sp>
        <p:nvSpPr>
          <p:cNvPr id="96262" name="Rectangle 3"/>
          <p:cNvSpPr>
            <a:spLocks noGrp="1" noChangeArrowheads="1"/>
          </p:cNvSpPr>
          <p:nvPr>
            <p:ph type="body" idx="1"/>
          </p:nvPr>
        </p:nvSpPr>
        <p:spPr/>
        <p:txBody>
          <a:bodyPr/>
          <a:lstStyle/>
          <a:p>
            <a:pPr eaLnBrk="1" hangingPunct="1"/>
            <a:r>
              <a:rPr lang="de-DE" smtClean="0"/>
              <a:t>Leistungsstörungen durch den Gastwirt</a:t>
            </a:r>
          </a:p>
          <a:p>
            <a:pPr lvl="1" eaLnBrk="1" hangingPunct="1"/>
            <a:r>
              <a:rPr lang="de-DE" sz="1800" smtClean="0"/>
              <a:t>Unmöglichkeit der Leistung anfänglich § 311 a BGB oder nachträglich § 275 BGB </a:t>
            </a:r>
          </a:p>
          <a:p>
            <a:pPr lvl="1" eaLnBrk="1" hangingPunct="1"/>
            <a:r>
              <a:rPr lang="de-DE" sz="1800" smtClean="0"/>
              <a:t>Verzug des Schuldners/verspätete Erfüllung §§ 280, 281, 286, 323 BGB</a:t>
            </a:r>
          </a:p>
          <a:p>
            <a:pPr lvl="1" eaLnBrk="1" hangingPunct="1"/>
            <a:r>
              <a:rPr lang="de-DE" sz="1800" smtClean="0"/>
              <a:t>Sonstige gesetzlich geregelte Schlechterfüllung einer Hauptpflicht §§ 434, 437 BGB </a:t>
            </a:r>
          </a:p>
          <a:p>
            <a:pPr lvl="1" eaLnBrk="1" hangingPunct="1"/>
            <a:r>
              <a:rPr lang="de-DE" sz="1800" smtClean="0"/>
              <a:t>Schlechterfüllung einer Nebenpflicht/Begleitschaden §§ 280, 282, 241 Abs. 2 BGB </a:t>
            </a:r>
          </a:p>
          <a:p>
            <a:pPr lvl="1" eaLnBrk="1" hangingPunct="1"/>
            <a:r>
              <a:rPr lang="de-DE" sz="1800" smtClean="0"/>
              <a:t>Schaden bei Vertragsvereinbarungen §§ 311 II, III BGB </a:t>
            </a:r>
          </a:p>
          <a:p>
            <a:pPr eaLnBrk="1" hangingPunct="1"/>
            <a:r>
              <a:rPr lang="de-DE" smtClean="0"/>
              <a:t>Haftung des Gastwirtes für eingebrachte Sachen</a:t>
            </a:r>
          </a:p>
          <a:p>
            <a:pPr eaLnBrk="1" hangingPunct="1"/>
            <a:r>
              <a:rPr lang="de-DE" smtClean="0"/>
              <a:t>Pflichtverletzung des Gastes </a:t>
            </a:r>
          </a:p>
          <a:p>
            <a:pPr eaLnBrk="1" hangingPunct="1"/>
            <a:r>
              <a:rPr lang="de-DE" smtClean="0"/>
              <a:t>Platzbestellung oder Reservierung</a:t>
            </a: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869AD62-CCAC-435B-8B55-A365F92836BA}" type="slidenum">
              <a:rPr lang="de-DE"/>
              <a:pPr>
                <a:defRPr/>
              </a:pPr>
              <a:t>76</a:t>
            </a:fld>
            <a:endParaRPr lang="de-DE"/>
          </a:p>
        </p:txBody>
      </p:sp>
      <p:sp>
        <p:nvSpPr>
          <p:cNvPr id="97285" name="Rectangle 2"/>
          <p:cNvSpPr>
            <a:spLocks noGrp="1" noChangeArrowheads="1"/>
          </p:cNvSpPr>
          <p:nvPr>
            <p:ph type="title"/>
          </p:nvPr>
        </p:nvSpPr>
        <p:spPr>
          <a:xfrm>
            <a:off x="228600" y="685800"/>
            <a:ext cx="8088313" cy="533400"/>
          </a:xfrm>
        </p:spPr>
        <p:txBody>
          <a:bodyPr/>
          <a:lstStyle/>
          <a:p>
            <a:pPr eaLnBrk="1" hangingPunct="1"/>
            <a:r>
              <a:rPr lang="de-DE" sz="2800" smtClean="0"/>
              <a:t>3.4 Beherbergungs- und Pensionsvertrag </a:t>
            </a:r>
          </a:p>
        </p:txBody>
      </p:sp>
      <p:sp>
        <p:nvSpPr>
          <p:cNvPr id="97286" name="Rectangle 3"/>
          <p:cNvSpPr>
            <a:spLocks noGrp="1" noChangeArrowheads="1"/>
          </p:cNvSpPr>
          <p:nvPr>
            <p:ph type="body" idx="1"/>
          </p:nvPr>
        </p:nvSpPr>
        <p:spPr/>
        <p:txBody>
          <a:bodyPr/>
          <a:lstStyle/>
          <a:p>
            <a:pPr eaLnBrk="1" hangingPunct="1"/>
            <a:r>
              <a:rPr lang="de-DE" smtClean="0"/>
              <a:t>Beherbergungsvertrag beinhaltet Elemente des</a:t>
            </a:r>
          </a:p>
          <a:p>
            <a:pPr lvl="1" eaLnBrk="1" hangingPunct="1"/>
            <a:r>
              <a:rPr lang="de-DE" sz="1800" smtClean="0"/>
              <a:t>Mietvertrag nach §§ 535 ff. BGB </a:t>
            </a:r>
          </a:p>
          <a:p>
            <a:pPr lvl="1" eaLnBrk="1" hangingPunct="1"/>
            <a:r>
              <a:rPr lang="de-DE" sz="1800" smtClean="0"/>
              <a:t>Kaufvertrag nach §§ 433 ff. BGB </a:t>
            </a:r>
          </a:p>
          <a:p>
            <a:pPr lvl="1" eaLnBrk="1" hangingPunct="1"/>
            <a:r>
              <a:rPr lang="de-DE" sz="1800" smtClean="0"/>
              <a:t>Werklieferungsvertrag nach § 651 BGB</a:t>
            </a:r>
          </a:p>
          <a:p>
            <a:pPr lvl="1" eaLnBrk="1" hangingPunct="1"/>
            <a:r>
              <a:rPr lang="de-DE" sz="1800" smtClean="0"/>
              <a:t>Verwahrungsvertrag nach §§ 688 ff. BGB </a:t>
            </a:r>
          </a:p>
          <a:p>
            <a:pPr lvl="1" eaLnBrk="1" hangingPunct="1"/>
            <a:r>
              <a:rPr lang="de-DE" sz="1800" smtClean="0"/>
              <a:t>Dienstvertrag nach §§ 611 ff. BGB</a:t>
            </a:r>
          </a:p>
          <a:p>
            <a:pPr lvl="1" eaLnBrk="1" hangingPunct="1"/>
            <a:r>
              <a:rPr lang="de-DE" sz="1800" smtClean="0"/>
              <a:t>Werkvertrag nach §§ 631 ff. BGB </a:t>
            </a:r>
          </a:p>
          <a:p>
            <a:pPr eaLnBrk="1" hangingPunct="1"/>
            <a:r>
              <a:rPr lang="de-DE" smtClean="0"/>
              <a:t>Pensionsvertrag </a:t>
            </a:r>
          </a:p>
          <a:p>
            <a:pPr lvl="1" eaLnBrk="1" hangingPunct="1"/>
            <a:r>
              <a:rPr lang="de-DE" sz="1800" smtClean="0"/>
              <a:t>Mischvertrag der Beherbergung und Beköstigung zusammengefasst </a:t>
            </a:r>
          </a:p>
          <a:p>
            <a:pPr eaLnBrk="1" hangingPunct="1"/>
            <a:r>
              <a:rPr lang="de-DE" smtClean="0"/>
              <a:t>Zustandekommen des Beherbergungsvertrages </a:t>
            </a:r>
          </a:p>
          <a:p>
            <a:pPr lvl="1" eaLnBrk="1" hangingPunct="1"/>
            <a:r>
              <a:rPr lang="de-DE" sz="1800" smtClean="0"/>
              <a:t>Angebot und Nachfrage (fernmündlich, mündlich, schriftlich, über Mittler)</a:t>
            </a:r>
          </a:p>
          <a:p>
            <a:pPr lvl="1" eaLnBrk="1" hangingPunct="1"/>
            <a:r>
              <a:rPr lang="de-DE" sz="1800" smtClean="0"/>
              <a:t>Grundsatz der Vertragfreiheit </a:t>
            </a:r>
          </a:p>
          <a:p>
            <a:pPr lvl="1" eaLnBrk="1" hangingPunct="1"/>
            <a:r>
              <a:rPr lang="de-DE" sz="1800" smtClean="0"/>
              <a:t>Allgemeine Geschäftsbedingungen</a:t>
            </a: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40621058-26FF-459A-9E68-0FE74D0B8C55}" type="slidenum">
              <a:rPr lang="de-DE"/>
              <a:pPr>
                <a:defRPr/>
              </a:pPr>
              <a:t>77</a:t>
            </a:fld>
            <a:endParaRPr lang="de-DE"/>
          </a:p>
        </p:txBody>
      </p:sp>
      <p:sp>
        <p:nvSpPr>
          <p:cNvPr id="98309" name="Rectangle 2"/>
          <p:cNvSpPr>
            <a:spLocks noGrp="1" noChangeArrowheads="1"/>
          </p:cNvSpPr>
          <p:nvPr>
            <p:ph type="title"/>
          </p:nvPr>
        </p:nvSpPr>
        <p:spPr>
          <a:xfrm>
            <a:off x="228600" y="685800"/>
            <a:ext cx="8591550" cy="533400"/>
          </a:xfrm>
        </p:spPr>
        <p:txBody>
          <a:bodyPr/>
          <a:lstStyle/>
          <a:p>
            <a:pPr eaLnBrk="1" hangingPunct="1"/>
            <a:r>
              <a:rPr lang="de-DE" sz="2800" smtClean="0"/>
              <a:t>3.4 Beherbergungs- und Pensionsvertrag</a:t>
            </a:r>
          </a:p>
        </p:txBody>
      </p:sp>
      <p:sp>
        <p:nvSpPr>
          <p:cNvPr id="98310" name="Rectangle 3"/>
          <p:cNvSpPr>
            <a:spLocks noGrp="1" noChangeArrowheads="1"/>
          </p:cNvSpPr>
          <p:nvPr>
            <p:ph type="body" idx="1"/>
          </p:nvPr>
        </p:nvSpPr>
        <p:spPr/>
        <p:txBody>
          <a:bodyPr/>
          <a:lstStyle/>
          <a:p>
            <a:pPr eaLnBrk="1" hangingPunct="1"/>
            <a:r>
              <a:rPr lang="de-DE" smtClean="0"/>
              <a:t>Pflichten des Hoteliers</a:t>
            </a:r>
          </a:p>
          <a:p>
            <a:pPr lvl="1" eaLnBrk="1" hangingPunct="1"/>
            <a:r>
              <a:rPr lang="de-DE" sz="1800" smtClean="0"/>
              <a:t>Bereitstellung des gemieteten Zimmers, termingerecht ohne Mängel und mit einer der Hotelkategorie entsprechenden Ausstattung</a:t>
            </a:r>
          </a:p>
          <a:p>
            <a:pPr lvl="1" eaLnBrk="1" hangingPunct="1"/>
            <a:r>
              <a:rPr lang="de-DE" sz="1800" smtClean="0"/>
              <a:t>Zimmerreinigung, Beleuchtung, Heizung </a:t>
            </a:r>
          </a:p>
          <a:p>
            <a:pPr lvl="1" eaLnBrk="1" hangingPunct="1"/>
            <a:r>
              <a:rPr lang="de-DE" sz="1800" smtClean="0"/>
              <a:t>Bereitstellung von Gemeinschaftsräumen und sanitären Anlagen</a:t>
            </a:r>
          </a:p>
          <a:p>
            <a:pPr lvl="1" eaLnBrk="1" hangingPunct="1"/>
            <a:r>
              <a:rPr lang="de-DE" sz="1800" smtClean="0"/>
              <a:t>Haftung für eingebrachte Sachen nach Maßgabe der §§ 701 ff. BGB (z.B. Kleidungsstücke des Gastes)</a:t>
            </a:r>
          </a:p>
          <a:p>
            <a:pPr lvl="1" eaLnBrk="1" hangingPunct="1"/>
            <a:r>
              <a:rPr lang="de-DE" sz="1800" smtClean="0"/>
              <a:t>Genereller Schutz des Gastes vor Schaden als vertragliche Nebenpflicht und aufgrund der Verkehrssicherungspflicht (z.B. Schutz vor Schäden durch einen defekten Aufzug)</a:t>
            </a:r>
          </a:p>
          <a:p>
            <a:pPr lvl="1" eaLnBrk="1" hangingPunct="1"/>
            <a:r>
              <a:rPr lang="de-DE" sz="1800" smtClean="0"/>
              <a:t>Bereitstellung eines der Hotelkategorie entsprechenden Services (z.B. Zimmerservice eines exakt temperierten Weines in einem Spitzenhotel)</a:t>
            </a:r>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BEADDEA7-ABD5-4A2A-8F2B-E51DA50F79E2}" type="slidenum">
              <a:rPr lang="de-DE"/>
              <a:pPr>
                <a:defRPr/>
              </a:pPr>
              <a:t>78</a:t>
            </a:fld>
            <a:endParaRPr lang="de-DE"/>
          </a:p>
        </p:txBody>
      </p:sp>
      <p:sp>
        <p:nvSpPr>
          <p:cNvPr id="99333" name="Rectangle 2"/>
          <p:cNvSpPr>
            <a:spLocks noGrp="1" noChangeArrowheads="1"/>
          </p:cNvSpPr>
          <p:nvPr>
            <p:ph type="title"/>
          </p:nvPr>
        </p:nvSpPr>
        <p:spPr>
          <a:xfrm>
            <a:off x="228600" y="685800"/>
            <a:ext cx="7583488" cy="533400"/>
          </a:xfrm>
        </p:spPr>
        <p:txBody>
          <a:bodyPr/>
          <a:lstStyle/>
          <a:p>
            <a:pPr eaLnBrk="1" hangingPunct="1"/>
            <a:r>
              <a:rPr lang="de-DE" sz="2800" smtClean="0"/>
              <a:t>3.4 Beherbergungs- und Pensionsvertrag</a:t>
            </a:r>
          </a:p>
        </p:txBody>
      </p:sp>
      <p:sp>
        <p:nvSpPr>
          <p:cNvPr id="99334" name="Rectangle 3"/>
          <p:cNvSpPr>
            <a:spLocks noGrp="1" noChangeArrowheads="1"/>
          </p:cNvSpPr>
          <p:nvPr>
            <p:ph type="body" idx="1"/>
          </p:nvPr>
        </p:nvSpPr>
        <p:spPr/>
        <p:txBody>
          <a:bodyPr/>
          <a:lstStyle/>
          <a:p>
            <a:pPr eaLnBrk="1" hangingPunct="1"/>
            <a:r>
              <a:rPr lang="de-DE" smtClean="0"/>
              <a:t>Leistungsstörungen des Hoteliers</a:t>
            </a:r>
          </a:p>
          <a:p>
            <a:pPr lvl="1" eaLnBrk="1" hangingPunct="1"/>
            <a:r>
              <a:rPr lang="de-DE" sz="1800" smtClean="0"/>
              <a:t>Unmöglichkeit der Leistung</a:t>
            </a:r>
          </a:p>
          <a:p>
            <a:pPr lvl="1" eaLnBrk="1" hangingPunct="1"/>
            <a:r>
              <a:rPr lang="de-DE" sz="1800" smtClean="0"/>
              <a:t>Verspätete Leistung</a:t>
            </a:r>
          </a:p>
          <a:p>
            <a:pPr lvl="1" eaLnBrk="1" hangingPunct="1"/>
            <a:r>
              <a:rPr lang="de-DE" sz="1800" smtClean="0"/>
              <a:t>Mangelhafte Leistung</a:t>
            </a:r>
          </a:p>
          <a:p>
            <a:pPr lvl="1" eaLnBrk="1" hangingPunct="1"/>
            <a:r>
              <a:rPr lang="de-DE" sz="1800" smtClean="0"/>
              <a:t>Verletzung des Gastes im Hotel</a:t>
            </a:r>
          </a:p>
          <a:p>
            <a:pPr eaLnBrk="1" hangingPunct="1"/>
            <a:r>
              <a:rPr lang="de-DE" smtClean="0"/>
              <a:t>Pflichten und Obliegenheiten des Gastes </a:t>
            </a:r>
          </a:p>
          <a:p>
            <a:pPr lvl="1" eaLnBrk="1" hangingPunct="1"/>
            <a:r>
              <a:rPr lang="de-DE" sz="1800" smtClean="0"/>
              <a:t>Unterlassung eines vertragswidrigen Gebrauchs des Zimmers</a:t>
            </a:r>
          </a:p>
          <a:p>
            <a:pPr lvl="1" eaLnBrk="1" hangingPunct="1"/>
            <a:r>
              <a:rPr lang="de-DE" sz="1800" smtClean="0"/>
              <a:t>Zahlung bzw. rechtzeitige Bezahlung des vereinbarten Hotelpreises</a:t>
            </a:r>
          </a:p>
          <a:p>
            <a:pPr lvl="1" eaLnBrk="1" hangingPunct="1"/>
            <a:r>
              <a:rPr lang="de-DE" sz="1800" smtClean="0"/>
              <a:t>Unverzügliche Anzeige von Mängeln </a:t>
            </a:r>
          </a:p>
          <a:p>
            <a:pPr lvl="1" eaLnBrk="1" hangingPunct="1"/>
            <a:r>
              <a:rPr lang="de-DE" sz="1800" smtClean="0"/>
              <a:t>Rückgabe der Mietsache nach Beendigung des Mietverhältnisses </a:t>
            </a:r>
          </a:p>
          <a:p>
            <a:pPr lvl="1" eaLnBrk="1" hangingPunct="1"/>
            <a:endParaRPr lang="de-DE" sz="1800" smtClean="0"/>
          </a:p>
          <a:p>
            <a:pPr lvl="1" eaLnBrk="1" hangingPunct="1"/>
            <a:endParaRPr lang="de-DE" sz="1800" smtClean="0"/>
          </a:p>
          <a:p>
            <a:pPr eaLnBrk="1" hangingPunct="1"/>
            <a:endParaRPr lang="de-DE" smtClean="0"/>
          </a:p>
          <a:p>
            <a:pPr eaLnBrk="1" hangingPunct="1"/>
            <a:endParaRPr lang="de-DE" smtClean="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D0BC7ECC-E52E-4A1B-B076-98A96F35D045}" type="slidenum">
              <a:rPr lang="de-DE"/>
              <a:pPr>
                <a:defRPr/>
              </a:pPr>
              <a:t>79</a:t>
            </a:fld>
            <a:endParaRPr lang="de-DE"/>
          </a:p>
        </p:txBody>
      </p:sp>
      <p:sp>
        <p:nvSpPr>
          <p:cNvPr id="100357" name="Rectangle 2"/>
          <p:cNvSpPr>
            <a:spLocks noGrp="1" noChangeArrowheads="1"/>
          </p:cNvSpPr>
          <p:nvPr>
            <p:ph type="title"/>
          </p:nvPr>
        </p:nvSpPr>
        <p:spPr>
          <a:xfrm>
            <a:off x="228600" y="685800"/>
            <a:ext cx="8591550" cy="533400"/>
          </a:xfrm>
        </p:spPr>
        <p:txBody>
          <a:bodyPr/>
          <a:lstStyle/>
          <a:p>
            <a:pPr eaLnBrk="1" hangingPunct="1"/>
            <a:r>
              <a:rPr lang="de-DE" sz="2800" smtClean="0"/>
              <a:t>3.5 Kündigung des Beherbergungsvertrages</a:t>
            </a:r>
          </a:p>
        </p:txBody>
      </p:sp>
      <p:sp>
        <p:nvSpPr>
          <p:cNvPr id="100358" name="Rectangle 3"/>
          <p:cNvSpPr>
            <a:spLocks noGrp="1" noChangeArrowheads="1"/>
          </p:cNvSpPr>
          <p:nvPr>
            <p:ph type="body" idx="1"/>
          </p:nvPr>
        </p:nvSpPr>
        <p:spPr>
          <a:xfrm>
            <a:off x="228600" y="1295400"/>
            <a:ext cx="8686800" cy="5373688"/>
          </a:xfrm>
        </p:spPr>
        <p:txBody>
          <a:bodyPr/>
          <a:lstStyle/>
          <a:p>
            <a:pPr eaLnBrk="1" hangingPunct="1">
              <a:buFontTx/>
              <a:buNone/>
            </a:pPr>
            <a:r>
              <a:rPr lang="de-DE" sz="1800" smtClean="0"/>
              <a:t>1. Vertrag wurde auf eine bestimmte Zeit abgeschlossen</a:t>
            </a:r>
          </a:p>
          <a:p>
            <a:pPr lvl="1" eaLnBrk="1" hangingPunct="1"/>
            <a:r>
              <a:rPr lang="de-DE" sz="1600" smtClean="0"/>
              <a:t>Kündigung nicht erforderlich, außer fristlose Kündigung unter der Voraussetzung der schuldhaften Vertragsverletzung (§ 554 a BGB)</a:t>
            </a:r>
          </a:p>
          <a:p>
            <a:pPr eaLnBrk="1" hangingPunct="1"/>
            <a:r>
              <a:rPr lang="de-DE" sz="1800" smtClean="0"/>
              <a:t>§ 554 a [Fristlose Kündigung wegen Pflichtverletzung]</a:t>
            </a:r>
          </a:p>
          <a:p>
            <a:pPr eaLnBrk="1" hangingPunct="1">
              <a:buFontTx/>
              <a:buNone/>
            </a:pPr>
            <a:r>
              <a:rPr lang="de-DE" sz="1800" smtClean="0"/>
              <a:t>	„Ein Mietverhältnis über Räume kann ohne Einhaltung einer Kündigungsfrist gekündigt werden, wenn ein Vertragsteil schuldhaft in solchem Maße seine Verpflichtungen verletzt, insbesondere den Hausfrieden so nachhaltig stört, dass dem anderen Teil die Fortsetzung des Mietverhältnisses nicht zugemutet werden kann. Eine entgegenstehende Vereinbarung ist unwirksam.“</a:t>
            </a:r>
          </a:p>
          <a:p>
            <a:pPr eaLnBrk="1" hangingPunct="1">
              <a:buFontTx/>
              <a:buNone/>
            </a:pPr>
            <a:r>
              <a:rPr lang="de-DE" sz="1800" smtClean="0"/>
              <a:t>2. Vertrag wurde auf unbestimmte Zeit geschlossen </a:t>
            </a:r>
          </a:p>
          <a:p>
            <a:pPr lvl="1" eaLnBrk="1" hangingPunct="1"/>
            <a:r>
              <a:rPr lang="de-DE" sz="1600" smtClean="0"/>
              <a:t>Somit gelten die Kündigungsfristen des § 565 BGB. Die Kündigungsfrist richtet sich nach der Einheit oder Frist, nach der die Miete üblicherweise berechnet wird. Der Beherbergungspreis bei Hotels z.B. nach Tagen =&gt; zulässig ist in diesem Fall eine Kündigung an jedem Tag, für den Ablauf des folgenden Tages. </a:t>
            </a:r>
          </a:p>
          <a:p>
            <a:pPr lvl="1" eaLnBrk="1" hangingPunct="1"/>
            <a:r>
              <a:rPr lang="de-DE" sz="1600" smtClean="0"/>
              <a:t>Selbstverständlich kann eine fristlose Kündigung nach § 554 a BGB erfolgen, wenn die Fortsetzung des Mietverhältnisses unzumutbar ist.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Datumsplatzhalter 3"/>
          <p:cNvSpPr>
            <a:spLocks noGrp="1"/>
          </p:cNvSpPr>
          <p:nvPr>
            <p:ph type="dt" sz="quarter" idx="4294967295"/>
          </p:nvPr>
        </p:nvSpPr>
        <p:spPr/>
        <p:txBody>
          <a:bodyPr/>
          <a:lstStyle/>
          <a:p>
            <a:pPr>
              <a:defRPr/>
            </a:pPr>
            <a:endParaRPr lang="de-DE"/>
          </a:p>
        </p:txBody>
      </p:sp>
      <p:sp>
        <p:nvSpPr>
          <p:cNvPr id="32" name="Fußzeilenplatzhalter 4"/>
          <p:cNvSpPr>
            <a:spLocks noGrp="1"/>
          </p:cNvSpPr>
          <p:nvPr>
            <p:ph type="ftr" sz="quarter" idx="4294967295"/>
          </p:nvPr>
        </p:nvSpPr>
        <p:spPr/>
        <p:txBody>
          <a:bodyPr/>
          <a:lstStyle/>
          <a:p>
            <a:pPr>
              <a:defRPr/>
            </a:pPr>
            <a:r>
              <a:rPr lang="de-DE" smtClean="0"/>
              <a:t>                 </a:t>
            </a:r>
            <a:endParaRPr lang="de-DE"/>
          </a:p>
        </p:txBody>
      </p:sp>
      <p:sp>
        <p:nvSpPr>
          <p:cNvPr id="33" name="Foliennummernplatzhalter 5"/>
          <p:cNvSpPr>
            <a:spLocks noGrp="1"/>
          </p:cNvSpPr>
          <p:nvPr>
            <p:ph type="sldNum" sz="quarter" idx="4294967295"/>
          </p:nvPr>
        </p:nvSpPr>
        <p:spPr/>
        <p:txBody>
          <a:bodyPr/>
          <a:lstStyle/>
          <a:p>
            <a:pPr>
              <a:defRPr/>
            </a:pPr>
            <a:fld id="{84416A20-ACED-4B1C-8098-C25BDE43507B}" type="slidenum">
              <a:rPr lang="de-DE"/>
              <a:pPr>
                <a:defRPr/>
              </a:pPr>
              <a:t>8</a:t>
            </a:fld>
            <a:endParaRPr lang="de-DE"/>
          </a:p>
        </p:txBody>
      </p:sp>
      <p:sp>
        <p:nvSpPr>
          <p:cNvPr id="27653" name="Rectangle 2"/>
          <p:cNvSpPr>
            <a:spLocks noGrp="1" noChangeArrowheads="1"/>
          </p:cNvSpPr>
          <p:nvPr>
            <p:ph type="title"/>
          </p:nvPr>
        </p:nvSpPr>
        <p:spPr/>
        <p:txBody>
          <a:bodyPr/>
          <a:lstStyle/>
          <a:p>
            <a:pPr eaLnBrk="1" hangingPunct="1"/>
            <a:r>
              <a:rPr lang="de-DE" sz="2800" dirty="0" smtClean="0"/>
              <a:t>Segmentation </a:t>
            </a:r>
            <a:r>
              <a:rPr lang="de-DE" sz="2800" dirty="0" err="1" smtClean="0"/>
              <a:t>hospitality</a:t>
            </a:r>
            <a:endParaRPr lang="de-DE" sz="2800" dirty="0" smtClean="0"/>
          </a:p>
        </p:txBody>
      </p:sp>
      <p:graphicFrame>
        <p:nvGraphicFramePr>
          <p:cNvPr id="513140" name="Group 116"/>
          <p:cNvGraphicFramePr>
            <a:graphicFrameLocks noGrp="1"/>
          </p:cNvGraphicFramePr>
          <p:nvPr>
            <p:ph idx="1"/>
          </p:nvPr>
        </p:nvGraphicFramePr>
        <p:xfrm>
          <a:off x="228600" y="1295400"/>
          <a:ext cx="8686800" cy="5020564"/>
        </p:xfrm>
        <a:graphic>
          <a:graphicData uri="http://schemas.openxmlformats.org/drawingml/2006/table">
            <a:tbl>
              <a:tblPr/>
              <a:tblGrid>
                <a:gridCol w="2895600"/>
                <a:gridCol w="2662246"/>
                <a:gridCol w="233354"/>
                <a:gridCol w="2895600"/>
              </a:tblGrid>
              <a:tr h="407988">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400" b="1" i="0" u="none" strike="noStrike" cap="none" normalizeH="0" baseline="0" dirty="0" err="1" smtClean="0">
                          <a:ln>
                            <a:noFill/>
                          </a:ln>
                          <a:solidFill>
                            <a:schemeClr val="tx1"/>
                          </a:solidFill>
                          <a:effectLst/>
                          <a:latin typeface="Arial" pitchFamily="34" charset="0"/>
                        </a:rPr>
                        <a:t>hospitality</a:t>
                      </a:r>
                      <a:r>
                        <a:rPr kumimoji="0" lang="de-DE" sz="2400" b="1" i="0" u="none" strike="noStrike" cap="none" normalizeH="0" baseline="0" dirty="0" smtClean="0">
                          <a:ln>
                            <a:noFill/>
                          </a:ln>
                          <a:solidFill>
                            <a:schemeClr val="tx1"/>
                          </a:solidFill>
                          <a:effectLst/>
                          <a:latin typeface="Arial" pitchFamily="34" charset="0"/>
                        </a:rPr>
                        <a:t> (Major </a:t>
                      </a:r>
                      <a:r>
                        <a:rPr kumimoji="0" lang="de-DE" sz="2400" b="1" i="0" u="none" strike="noStrike" cap="none" normalizeH="0" baseline="0" dirty="0" err="1" smtClean="0">
                          <a:ln>
                            <a:noFill/>
                          </a:ln>
                          <a:solidFill>
                            <a:schemeClr val="tx1"/>
                          </a:solidFill>
                          <a:effectLst/>
                          <a:latin typeface="Arial" pitchFamily="34" charset="0"/>
                        </a:rPr>
                        <a:t>company</a:t>
                      </a:r>
                      <a:r>
                        <a:rPr kumimoji="0" lang="de-DE" sz="2400" b="1" i="0" u="none" strike="noStrike" cap="none" normalizeH="0" baseline="0" dirty="0" smtClean="0">
                          <a:ln>
                            <a:noFill/>
                          </a:ln>
                          <a:solidFill>
                            <a:schemeClr val="tx1"/>
                          </a:solidFill>
                          <a:effectLst/>
                          <a:latin typeface="Arial" pitchFamily="34" charset="0"/>
                        </a:rPr>
                        <a:t> </a:t>
                      </a:r>
                      <a:r>
                        <a:rPr kumimoji="0" lang="de-DE" sz="2400" b="1" i="0" u="none" strike="noStrike" cap="none" normalizeH="0" baseline="0" dirty="0" err="1" smtClean="0">
                          <a:ln>
                            <a:noFill/>
                          </a:ln>
                          <a:solidFill>
                            <a:schemeClr val="tx1"/>
                          </a:solidFill>
                          <a:effectLst/>
                          <a:latin typeface="Arial" pitchFamily="34" charset="0"/>
                        </a:rPr>
                        <a:t>goal</a:t>
                      </a:r>
                      <a:r>
                        <a:rPr kumimoji="0" lang="de-DE" sz="2400" b="1" i="0" u="none" strike="noStrike" cap="none" normalizeH="0" baseline="0" dirty="0" smtClean="0">
                          <a:ln>
                            <a:noFill/>
                          </a:ln>
                          <a:solidFill>
                            <a:schemeClr val="tx1"/>
                          </a:solidFill>
                          <a:effectLst/>
                          <a:latin typeface="Arial"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574675">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Profit-</a:t>
                      </a:r>
                      <a:r>
                        <a:rPr kumimoji="0" lang="de-DE" sz="1800" b="1" i="0" u="none" strike="noStrike" cap="none" normalizeH="0" baseline="0" dirty="0" err="1" smtClean="0">
                          <a:ln>
                            <a:noFill/>
                          </a:ln>
                          <a:solidFill>
                            <a:schemeClr val="tx1"/>
                          </a:solidFill>
                          <a:effectLst/>
                          <a:latin typeface="Arial" pitchFamily="34" charset="0"/>
                        </a:rPr>
                        <a:t>orientated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main</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source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income</a:t>
                      </a:r>
                      <a:r>
                        <a:rPr kumimoji="0" lang="de-DE" sz="1800" b="1" i="0" u="none" strike="noStrike" cap="none" normalizeH="0" baseline="0" dirty="0" smtClean="0">
                          <a:ln>
                            <a:noFill/>
                          </a:ln>
                          <a:solidFill>
                            <a:schemeClr val="tx1"/>
                          </a:solidFill>
                          <a:effectLst/>
                          <a:latin typeface="Arial" pitchFamily="34" charset="0"/>
                        </a:rPr>
                        <a:t>, open </a:t>
                      </a:r>
                      <a:r>
                        <a:rPr kumimoji="0" lang="de-DE" sz="1800" b="1" i="0" u="none" strike="noStrike" cap="none" normalizeH="0" baseline="0" dirty="0" err="1" smtClean="0">
                          <a:ln>
                            <a:noFill/>
                          </a:ln>
                          <a:solidFill>
                            <a:schemeClr val="tx1"/>
                          </a:solidFill>
                          <a:effectLst/>
                          <a:latin typeface="Arial" pitchFamily="34" charset="0"/>
                        </a:rPr>
                        <a:t>to</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everybody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for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longer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period</a:t>
                      </a:r>
                      <a:r>
                        <a:rPr kumimoji="0" lang="de-DE" sz="1800" b="1" i="0" u="none" strike="noStrike" cap="none" normalizeH="0" baseline="0" dirty="0" smtClean="0">
                          <a:ln>
                            <a:noFill/>
                          </a:ln>
                          <a:solidFill>
                            <a:schemeClr val="tx1"/>
                          </a:solidFill>
                          <a:effectLst/>
                          <a:latin typeface="Arial" pitchFamily="34"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3429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Pub (Schankwirtschaft)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Restaurant (Speisewirtschaft)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Accomodation</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company</a:t>
                      </a:r>
                      <a:r>
                        <a:rPr kumimoji="0" lang="de-DE" sz="1800" b="1" i="0" u="none" strike="noStrike" cap="none" normalizeH="0" baseline="0" dirty="0" smtClean="0">
                          <a:ln>
                            <a:noFill/>
                          </a:ln>
                          <a:solidFill>
                            <a:schemeClr val="tx1"/>
                          </a:solidFill>
                          <a:effectLst/>
                          <a:latin typeface="Arial" pitchFamily="34" charset="0"/>
                        </a:rPr>
                        <a:t> (Hotel, Pension, B&amp;B etc.)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8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Drinks </a:t>
                      </a:r>
                      <a:r>
                        <a:rPr kumimoji="0" lang="de-DE" sz="1800" b="1" i="0" u="none" strike="noStrike" cap="none" normalizeH="0" baseline="0" dirty="0" err="1" smtClean="0">
                          <a:ln>
                            <a:noFill/>
                          </a:ln>
                          <a:solidFill>
                            <a:schemeClr val="tx1"/>
                          </a:solidFill>
                          <a:effectLst/>
                          <a:latin typeface="Arial" pitchFamily="34" charset="0"/>
                        </a:rPr>
                        <a:t>are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offered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and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are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consumed</a:t>
                      </a:r>
                      <a:r>
                        <a:rPr kumimoji="0" lang="de-DE" sz="1800" b="1" i="0" u="none" strike="noStrike" cap="none" normalizeH="0" baseline="0" dirty="0" smtClean="0">
                          <a:ln>
                            <a:noFill/>
                          </a:ln>
                          <a:solidFill>
                            <a:schemeClr val="tx1"/>
                          </a:solidFill>
                          <a:effectLst/>
                          <a:latin typeface="Arial" pitchFamily="34" charset="0"/>
                        </a:rPr>
                        <a:t> on </a:t>
                      </a:r>
                      <a:r>
                        <a:rPr kumimoji="0" lang="de-DE" sz="1800" b="1" i="0" u="none" strike="noStrike" cap="none" normalizeH="0" baseline="0" dirty="0" err="1" smtClean="0">
                          <a:ln>
                            <a:noFill/>
                          </a:ln>
                          <a:solidFill>
                            <a:schemeClr val="tx1"/>
                          </a:solidFill>
                          <a:effectLst/>
                          <a:latin typeface="Arial" pitchFamily="34" charset="0"/>
                        </a:rPr>
                        <a:t>the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premises</a:t>
                      </a:r>
                      <a:r>
                        <a:rPr kumimoji="0" lang="de-DE" sz="1800" b="1" i="0" u="none" strike="noStrike" cap="none" normalizeH="0" baseline="0" dirty="0" smtClean="0">
                          <a:ln>
                            <a:noFill/>
                          </a:ln>
                          <a:solidFill>
                            <a:schemeClr val="tx1"/>
                          </a:solidFill>
                          <a:effectLst/>
                          <a:latin typeface="Arial" pitchFamily="34" charset="0"/>
                        </a:rPr>
                        <a:t> </a:t>
                      </a:r>
                      <a:endParaRPr kumimoji="0" lang="de-DE" sz="24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Food </a:t>
                      </a:r>
                      <a:r>
                        <a:rPr kumimoji="0" lang="de-DE" sz="1800" b="1" i="0" u="none" strike="noStrike" cap="none" normalizeH="0" baseline="0" dirty="0" err="1" smtClean="0">
                          <a:ln>
                            <a:noFill/>
                          </a:ln>
                          <a:solidFill>
                            <a:schemeClr val="tx1"/>
                          </a:solidFill>
                          <a:effectLst/>
                          <a:latin typeface="Arial" pitchFamily="34" charset="0"/>
                        </a:rPr>
                        <a:t>is</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offered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and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consumed</a:t>
                      </a:r>
                      <a:r>
                        <a:rPr kumimoji="0" lang="de-DE" sz="1800" b="1" i="0" u="none" strike="noStrike" cap="none" normalizeH="0" baseline="0" dirty="0" smtClean="0">
                          <a:ln>
                            <a:noFill/>
                          </a:ln>
                          <a:solidFill>
                            <a:schemeClr val="tx1"/>
                          </a:solidFill>
                          <a:effectLst/>
                          <a:latin typeface="Arial" pitchFamily="34" charset="0"/>
                        </a:rPr>
                        <a:t> on </a:t>
                      </a:r>
                      <a:r>
                        <a:rPr kumimoji="0" lang="de-DE" sz="1800" b="1" i="0" u="none" strike="noStrike" cap="none" normalizeH="0" baseline="0" dirty="0" err="1" smtClean="0">
                          <a:ln>
                            <a:noFill/>
                          </a:ln>
                          <a:solidFill>
                            <a:schemeClr val="tx1"/>
                          </a:solidFill>
                          <a:effectLst/>
                          <a:latin typeface="Arial" pitchFamily="34" charset="0"/>
                        </a:rPr>
                        <a:t>the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premises</a:t>
                      </a:r>
                      <a:r>
                        <a:rPr kumimoji="0" lang="de-DE" sz="1800" b="1" i="0" u="none" strike="noStrike" cap="none" normalizeH="0" baseline="0" dirty="0" smtClean="0">
                          <a:ln>
                            <a:noFill/>
                          </a:ln>
                          <a:solidFill>
                            <a:schemeClr val="tx1"/>
                          </a:solidFill>
                          <a:effectLst/>
                          <a:latin typeface="Arial" pitchFamily="34" charset="0"/>
                        </a:rPr>
                        <a:t> </a:t>
                      </a:r>
                      <a:endParaRPr kumimoji="0" lang="de-DE"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Guests</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are</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accomodated</a:t>
                      </a:r>
                      <a:endParaRPr kumimoji="0" lang="de-DE"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2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575">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2400" b="1" i="0" u="none" strike="noStrike" cap="none" normalizeH="0" baseline="0" dirty="0" err="1" smtClean="0">
                          <a:ln>
                            <a:noFill/>
                          </a:ln>
                          <a:solidFill>
                            <a:schemeClr val="tx1"/>
                          </a:solidFill>
                          <a:effectLst/>
                          <a:latin typeface="Arial" pitchFamily="34" charset="0"/>
                        </a:rPr>
                        <a:t>hospitality</a:t>
                      </a:r>
                      <a:r>
                        <a:rPr kumimoji="0" lang="de-DE" sz="2400" b="1" i="0" u="none" strike="noStrike" cap="none" normalizeH="0" baseline="0" dirty="0" smtClean="0">
                          <a:ln>
                            <a:noFill/>
                          </a:ln>
                          <a:solidFill>
                            <a:schemeClr val="tx1"/>
                          </a:solidFill>
                          <a:effectLst/>
                          <a:latin typeface="Arial" pitchFamily="34" charset="0"/>
                        </a:rPr>
                        <a:t> (</a:t>
                      </a:r>
                      <a:r>
                        <a:rPr kumimoji="0" lang="de-DE" sz="2400" b="1" i="0" u="none" strike="noStrike" cap="none" normalizeH="0" baseline="0" dirty="0" err="1" smtClean="0">
                          <a:ln>
                            <a:noFill/>
                          </a:ln>
                          <a:solidFill>
                            <a:schemeClr val="tx1"/>
                          </a:solidFill>
                          <a:effectLst/>
                          <a:latin typeface="Arial" pitchFamily="34" charset="0"/>
                        </a:rPr>
                        <a:t>Minor</a:t>
                      </a:r>
                      <a:r>
                        <a:rPr kumimoji="0" lang="de-DE" sz="2400" b="1" i="0" u="none" strike="noStrike" cap="none" normalizeH="0" baseline="0" dirty="0" smtClean="0">
                          <a:ln>
                            <a:noFill/>
                          </a:ln>
                          <a:solidFill>
                            <a:schemeClr val="tx1"/>
                          </a:solidFill>
                          <a:effectLst/>
                          <a:latin typeface="Arial" pitchFamily="34" charset="0"/>
                        </a:rPr>
                        <a:t> </a:t>
                      </a:r>
                      <a:r>
                        <a:rPr kumimoji="0" lang="de-DE" sz="2400" b="1" i="0" u="none" strike="noStrike" cap="none" normalizeH="0" baseline="0" dirty="0" err="1" smtClean="0">
                          <a:ln>
                            <a:noFill/>
                          </a:ln>
                          <a:solidFill>
                            <a:schemeClr val="tx1"/>
                          </a:solidFill>
                          <a:effectLst/>
                          <a:latin typeface="Arial" pitchFamily="34" charset="0"/>
                        </a:rPr>
                        <a:t>company</a:t>
                      </a:r>
                      <a:r>
                        <a:rPr kumimoji="0" lang="de-DE" sz="2400" b="1" i="0" u="none" strike="noStrike" cap="none" normalizeH="0" baseline="0" dirty="0" smtClean="0">
                          <a:ln>
                            <a:noFill/>
                          </a:ln>
                          <a:solidFill>
                            <a:schemeClr val="tx1"/>
                          </a:solidFill>
                          <a:effectLst/>
                          <a:latin typeface="Arial" pitchFamily="34" charset="0"/>
                        </a:rPr>
                        <a:t> </a:t>
                      </a:r>
                      <a:r>
                        <a:rPr kumimoji="0" lang="de-DE" sz="2400" b="1" i="0" u="none" strike="noStrike" cap="none" normalizeH="0" baseline="0" dirty="0" err="1" smtClean="0">
                          <a:ln>
                            <a:noFill/>
                          </a:ln>
                          <a:solidFill>
                            <a:schemeClr val="tx1"/>
                          </a:solidFill>
                          <a:effectLst/>
                          <a:latin typeface="Arial" pitchFamily="34" charset="0"/>
                        </a:rPr>
                        <a:t>goal</a:t>
                      </a:r>
                      <a:r>
                        <a:rPr kumimoji="0" lang="de-DE" sz="2400" b="1" i="0" u="none" strike="noStrike" cap="none" normalizeH="0" baseline="0" dirty="0" smtClean="0">
                          <a:ln>
                            <a:noFill/>
                          </a:ln>
                          <a:solidFill>
                            <a:schemeClr val="tx1"/>
                          </a:solidFill>
                          <a:effectLst/>
                          <a:latin typeface="Arial" pitchFamily="34"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447675">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Hospitality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part</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a:t>
                      </a:r>
                      <a:r>
                        <a:rPr kumimoji="0" lang="de-DE" sz="1800" b="1" i="0" u="none" strike="noStrike" cap="none" normalizeH="0" baseline="0" dirty="0" smtClean="0">
                          <a:ln>
                            <a:noFill/>
                          </a:ln>
                          <a:solidFill>
                            <a:schemeClr val="tx1"/>
                          </a:solidFill>
                          <a:effectLst/>
                          <a:latin typeface="Arial" pitchFamily="34" charset="0"/>
                        </a:rPr>
                        <a:t> a non-</a:t>
                      </a:r>
                      <a:r>
                        <a:rPr kumimoji="0" lang="de-DE" sz="1800" b="1" i="0" u="none" strike="noStrike" cap="none" normalizeH="0" baseline="0" dirty="0" err="1" smtClean="0">
                          <a:ln>
                            <a:noFill/>
                          </a:ln>
                          <a:solidFill>
                            <a:schemeClr val="tx1"/>
                          </a:solidFill>
                          <a:effectLst/>
                          <a:latin typeface="Arial" pitchFamily="34" charset="0"/>
                        </a:rPr>
                        <a:t>hospitality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company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or</a:t>
                      </a:r>
                      <a:r>
                        <a:rPr kumimoji="0" lang="de-DE" sz="1800" b="1" i="0" u="none" strike="noStrike" cap="none" normalizeH="0" baseline="0" dirty="0" smtClean="0">
                          <a:ln>
                            <a:noFill/>
                          </a:ln>
                          <a:solidFill>
                            <a:schemeClr val="tx1"/>
                          </a:solidFill>
                          <a:effectLst/>
                          <a:latin typeface="Arial" pitchFamily="34" charset="0"/>
                        </a:rPr>
                        <a:t> non-</a:t>
                      </a:r>
                      <a:r>
                        <a:rPr kumimoji="0" lang="de-DE" sz="1800" b="1" i="0" u="none" strike="noStrike" cap="none" normalizeH="0" baseline="0" dirty="0" err="1" smtClean="0">
                          <a:ln>
                            <a:noFill/>
                          </a:ln>
                          <a:solidFill>
                            <a:schemeClr val="tx1"/>
                          </a:solidFill>
                          <a:effectLst/>
                          <a:latin typeface="Arial" pitchFamily="34" charset="0"/>
                        </a:rPr>
                        <a:t>profit</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hospitality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company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offering</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services</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for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social</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political</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or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religios</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purposes</a:t>
                      </a:r>
                      <a:r>
                        <a:rPr kumimoji="0" lang="de-DE" sz="1800" b="1" i="0" u="none" strike="noStrike" cap="none" normalizeH="0" baseline="0" dirty="0" smtClean="0">
                          <a:ln>
                            <a:noFill/>
                          </a:ln>
                          <a:solidFill>
                            <a:schemeClr val="tx1"/>
                          </a:solidFill>
                          <a:effectLst/>
                          <a:latin typeface="Arial" pitchFamily="34" charset="0"/>
                        </a:rPr>
                        <a:t>, not </a:t>
                      </a:r>
                      <a:r>
                        <a:rPr kumimoji="0" lang="de-DE" sz="1800" b="1" i="0" u="none" strike="noStrike" cap="none" normalizeH="0" baseline="0" dirty="0" err="1" smtClean="0">
                          <a:ln>
                            <a:noFill/>
                          </a:ln>
                          <a:solidFill>
                            <a:schemeClr val="tx1"/>
                          </a:solidFill>
                          <a:effectLst/>
                          <a:latin typeface="Arial" pitchFamily="34" charset="0"/>
                        </a:rPr>
                        <a:t>necessarily</a:t>
                      </a:r>
                      <a:r>
                        <a:rPr kumimoji="0" lang="de-DE" sz="1800" b="1" i="0" u="none" strike="noStrike" cap="none" normalizeH="0" baseline="0" dirty="0" smtClean="0">
                          <a:ln>
                            <a:noFill/>
                          </a:ln>
                          <a:solidFill>
                            <a:schemeClr val="tx1"/>
                          </a:solidFill>
                          <a:effectLst/>
                          <a:latin typeface="Arial" pitchFamily="34" charset="0"/>
                        </a:rPr>
                        <a:t> open </a:t>
                      </a:r>
                      <a:r>
                        <a:rPr kumimoji="0" lang="de-DE" sz="1800" b="1" i="0" u="none" strike="noStrike" cap="none" normalizeH="0" baseline="0" dirty="0" err="1" smtClean="0">
                          <a:ln>
                            <a:noFill/>
                          </a:ln>
                          <a:solidFill>
                            <a:schemeClr val="tx1"/>
                          </a:solidFill>
                          <a:effectLst/>
                          <a:latin typeface="Arial" pitchFamily="34" charset="0"/>
                        </a:rPr>
                        <a:t>for</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everybody</a:t>
                      </a:r>
                      <a:endParaRPr kumimoji="0" lang="de-DE" sz="1800" b="1" i="0" u="none" strike="noStrike" cap="none" normalizeH="0" baseline="0" dirty="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hMerge="1">
                  <a:txBody>
                    <a:bodyPr/>
                    <a:lstStyle/>
                    <a:p>
                      <a:endParaRPr lang="de-DE"/>
                    </a:p>
                  </a:txBody>
                  <a:tcPr/>
                </a:tc>
                <a:tc hMerge="1">
                  <a:txBody>
                    <a:bodyPr/>
                    <a:lstStyle/>
                    <a:p>
                      <a:endParaRPr lang="de-DE"/>
                    </a:p>
                  </a:txBody>
                  <a:tcPr/>
                </a:tc>
              </a:tr>
              <a:tr h="733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err="1" smtClean="0">
                          <a:ln>
                            <a:noFill/>
                          </a:ln>
                          <a:solidFill>
                            <a:schemeClr val="tx1"/>
                          </a:solidFill>
                          <a:effectLst/>
                          <a:latin typeface="Arial" pitchFamily="34" charset="0"/>
                        </a:rPr>
                        <a:t>Railroad</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workers</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holiday</a:t>
                      </a:r>
                      <a:r>
                        <a:rPr kumimoji="0" lang="de-DE" sz="1800" b="1" i="0" u="none" strike="noStrike" cap="none" normalizeH="0" baseline="0" dirty="0" smtClean="0">
                          <a:ln>
                            <a:noFill/>
                          </a:ln>
                          <a:solidFill>
                            <a:schemeClr val="tx1"/>
                          </a:solidFill>
                          <a:effectLst/>
                          <a:latin typeface="Arial" pitchFamily="34" charset="0"/>
                        </a:rPr>
                        <a:t> </a:t>
                      </a:r>
                      <a:r>
                        <a:rPr kumimoji="0" lang="de-DE" sz="1800" b="1" i="0" u="none" strike="noStrike" cap="none" normalizeH="0" baseline="0" dirty="0" err="1" smtClean="0">
                          <a:ln>
                            <a:noFill/>
                          </a:ln>
                          <a:solidFill>
                            <a:schemeClr val="tx1"/>
                          </a:solidFill>
                          <a:effectLst/>
                          <a:latin typeface="Arial" pitchFamily="34" charset="0"/>
                        </a:rPr>
                        <a:t>home</a:t>
                      </a: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Union </a:t>
                      </a:r>
                      <a:r>
                        <a:rPr kumimoji="0" lang="de-DE" sz="1800" b="1" i="0" u="none" strike="noStrike" cap="none" normalizeH="0" baseline="0" dirty="0" err="1" smtClean="0">
                          <a:ln>
                            <a:noFill/>
                          </a:ln>
                          <a:solidFill>
                            <a:schemeClr val="tx1"/>
                          </a:solidFill>
                          <a:effectLst/>
                          <a:latin typeface="Arial" pitchFamily="34" charset="0"/>
                        </a:rPr>
                        <a:t>home</a:t>
                      </a: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„Müttergenesungswerk“</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de-DE" sz="18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DDD9F40-72DE-4CE1-85ED-6225866390B9}" type="slidenum">
              <a:rPr lang="de-DE"/>
              <a:pPr>
                <a:defRPr/>
              </a:pPr>
              <a:t>80</a:t>
            </a:fld>
            <a:endParaRPr lang="de-DE"/>
          </a:p>
        </p:txBody>
      </p:sp>
      <p:sp>
        <p:nvSpPr>
          <p:cNvPr id="101381" name="Rectangle 2"/>
          <p:cNvSpPr>
            <a:spLocks noGrp="1" noChangeArrowheads="1"/>
          </p:cNvSpPr>
          <p:nvPr>
            <p:ph type="title"/>
          </p:nvPr>
        </p:nvSpPr>
        <p:spPr>
          <a:xfrm>
            <a:off x="228600" y="685800"/>
            <a:ext cx="8664575" cy="533400"/>
          </a:xfrm>
        </p:spPr>
        <p:txBody>
          <a:bodyPr/>
          <a:lstStyle/>
          <a:p>
            <a:pPr eaLnBrk="1" hangingPunct="1"/>
            <a:r>
              <a:rPr lang="de-DE" sz="2800" smtClean="0"/>
              <a:t>3.5 Kündigung des Beherbergungsvertrages</a:t>
            </a:r>
          </a:p>
        </p:txBody>
      </p:sp>
      <p:sp>
        <p:nvSpPr>
          <p:cNvPr id="101382" name="Rectangle 3"/>
          <p:cNvSpPr>
            <a:spLocks noGrp="1" noChangeArrowheads="1"/>
          </p:cNvSpPr>
          <p:nvPr>
            <p:ph type="body" idx="1"/>
          </p:nvPr>
        </p:nvSpPr>
        <p:spPr>
          <a:xfrm>
            <a:off x="228600" y="1295400"/>
            <a:ext cx="8686800" cy="5373688"/>
          </a:xfrm>
        </p:spPr>
        <p:txBody>
          <a:bodyPr/>
          <a:lstStyle/>
          <a:p>
            <a:pPr eaLnBrk="1" hangingPunct="1"/>
            <a:r>
              <a:rPr lang="de-DE" smtClean="0"/>
              <a:t>Wichtig </a:t>
            </a:r>
          </a:p>
          <a:p>
            <a:pPr lvl="1" eaLnBrk="1" hangingPunct="1"/>
            <a:r>
              <a:rPr lang="de-DE" sz="1800" smtClean="0"/>
              <a:t>Einen allgemeinen Kündigungsschutz genießt der Hotelgast im übrigen nicht; das folgt aus den §§ 556 a Abs. 8 und 564 b Abs. 7 Nr. 1 BGB. </a:t>
            </a:r>
          </a:p>
          <a:p>
            <a:pPr eaLnBrk="1" hangingPunct="1"/>
            <a:r>
              <a:rPr lang="de-DE" smtClean="0"/>
              <a:t>§ 564 b [Kündigungsschutz]</a:t>
            </a:r>
          </a:p>
          <a:p>
            <a:pPr eaLnBrk="1" hangingPunct="1">
              <a:buFontTx/>
              <a:buNone/>
            </a:pPr>
            <a:r>
              <a:rPr lang="de-DE" sz="1800" smtClean="0"/>
              <a:t>	„Ein Mietverhältnis über Wohnraum kann der Vermieter vorbehaltlich der Regelung in Absatz 4 nur kündigen, wenn er ein berechtigtes Interesse an der Beendigung des Mietverhältnisses hat….“ … „(7) Diese Vorschriften gelten nicht für Mietverhältnisse 1. über Wohnraum, der nur zu vorübergehendem Gebrauch vermietet ist,…“</a:t>
            </a:r>
          </a:p>
          <a:p>
            <a:pPr eaLnBrk="1" hangingPunct="1"/>
            <a:r>
              <a:rPr lang="de-DE" smtClean="0"/>
              <a:t>§ 565 [Kündigungsfristen]</a:t>
            </a:r>
            <a:r>
              <a:rPr lang="de-DE" sz="2400" smtClean="0"/>
              <a:t> </a:t>
            </a:r>
          </a:p>
          <a:p>
            <a:pPr eaLnBrk="1" hangingPunct="1">
              <a:buFontTx/>
              <a:buNone/>
            </a:pPr>
            <a:r>
              <a:rPr lang="de-DE" smtClean="0"/>
              <a:t>	</a:t>
            </a:r>
            <a:r>
              <a:rPr lang="de-DE" sz="1800" smtClean="0"/>
              <a:t>(1) „Bei einem Mietverhältnis über Grundstücke, Räume oder im Schiffsregister eingetragene Schiffe ist die Kündigung zulässig, 1. wenn der Mietzins nach Tagen bemessen ist, an jedem Tag, für den Ablauf des folgenden Tages, 2. wenn der Mietzins nach Wochen bemessen ist, spätestens am ersten Werktag einer Woche für den Ablauf des folgenden Sonnabends, ...“</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E8925660-9E85-4066-B272-964F6912ED04}" type="slidenum">
              <a:rPr lang="de-DE"/>
              <a:pPr>
                <a:defRPr/>
              </a:pPr>
              <a:t>81</a:t>
            </a:fld>
            <a:endParaRPr lang="de-DE"/>
          </a:p>
        </p:txBody>
      </p:sp>
      <p:sp>
        <p:nvSpPr>
          <p:cNvPr id="102405" name="Rectangle 2"/>
          <p:cNvSpPr>
            <a:spLocks noGrp="1" noChangeArrowheads="1"/>
          </p:cNvSpPr>
          <p:nvPr>
            <p:ph type="title"/>
          </p:nvPr>
        </p:nvSpPr>
        <p:spPr>
          <a:xfrm>
            <a:off x="228600" y="685800"/>
            <a:ext cx="8231188" cy="533400"/>
          </a:xfrm>
        </p:spPr>
        <p:txBody>
          <a:bodyPr/>
          <a:lstStyle/>
          <a:p>
            <a:pPr eaLnBrk="1" hangingPunct="1"/>
            <a:r>
              <a:rPr lang="de-DE" sz="2800" smtClean="0"/>
              <a:t>3.5 Weitere Vertragsarten im Hotelgewerbe </a:t>
            </a:r>
          </a:p>
        </p:txBody>
      </p:sp>
      <p:sp>
        <p:nvSpPr>
          <p:cNvPr id="102406" name="Rectangle 3"/>
          <p:cNvSpPr>
            <a:spLocks noGrp="1" noChangeArrowheads="1"/>
          </p:cNvSpPr>
          <p:nvPr>
            <p:ph type="body" idx="1"/>
          </p:nvPr>
        </p:nvSpPr>
        <p:spPr>
          <a:xfrm>
            <a:off x="228600" y="1295400"/>
            <a:ext cx="8686800" cy="5157788"/>
          </a:xfrm>
        </p:spPr>
        <p:txBody>
          <a:bodyPr/>
          <a:lstStyle/>
          <a:p>
            <a:pPr eaLnBrk="1" hangingPunct="1">
              <a:lnSpc>
                <a:spcPct val="90000"/>
              </a:lnSpc>
            </a:pPr>
            <a:r>
              <a:rPr lang="de-DE" smtClean="0"/>
              <a:t>Bierlieferungsvertrag = Bierbezugsvertrag</a:t>
            </a:r>
          </a:p>
          <a:p>
            <a:pPr lvl="1" eaLnBrk="1" hangingPunct="1">
              <a:lnSpc>
                <a:spcPct val="90000"/>
              </a:lnSpc>
            </a:pPr>
            <a:r>
              <a:rPr lang="de-DE" sz="1800" smtClean="0"/>
              <a:t>Mischvertrag, bestehend aus</a:t>
            </a:r>
          </a:p>
          <a:p>
            <a:pPr lvl="2" eaLnBrk="1" hangingPunct="1">
              <a:lnSpc>
                <a:spcPct val="90000"/>
              </a:lnSpc>
            </a:pPr>
            <a:r>
              <a:rPr lang="de-DE" smtClean="0"/>
              <a:t>Kaufvertrag §§ 433 ff. BGB</a:t>
            </a:r>
          </a:p>
          <a:p>
            <a:pPr lvl="2" eaLnBrk="1" hangingPunct="1">
              <a:lnSpc>
                <a:spcPct val="90000"/>
              </a:lnSpc>
            </a:pPr>
            <a:r>
              <a:rPr lang="de-DE" smtClean="0"/>
              <a:t>Darlehensvertrag §§ 607 ff. BGB </a:t>
            </a:r>
          </a:p>
          <a:p>
            <a:pPr lvl="2" eaLnBrk="1" hangingPunct="1">
              <a:lnSpc>
                <a:spcPct val="90000"/>
              </a:lnSpc>
            </a:pPr>
            <a:r>
              <a:rPr lang="de-DE" smtClean="0"/>
              <a:t>Mietvertrag §§ 535 ff. BGB</a:t>
            </a:r>
          </a:p>
          <a:p>
            <a:pPr eaLnBrk="1" hangingPunct="1">
              <a:lnSpc>
                <a:spcPct val="90000"/>
              </a:lnSpc>
            </a:pPr>
            <a:r>
              <a:rPr lang="de-DE" smtClean="0"/>
              <a:t>Miet- und Pachtvertrag </a:t>
            </a:r>
          </a:p>
          <a:p>
            <a:pPr lvl="1" eaLnBrk="1" hangingPunct="1">
              <a:lnSpc>
                <a:spcPct val="90000"/>
              </a:lnSpc>
            </a:pPr>
            <a:r>
              <a:rPr lang="de-DE" sz="1800" smtClean="0"/>
              <a:t>Mischverträge bestehend aus</a:t>
            </a:r>
          </a:p>
          <a:p>
            <a:pPr lvl="2" eaLnBrk="1" hangingPunct="1">
              <a:lnSpc>
                <a:spcPct val="90000"/>
              </a:lnSpc>
            </a:pPr>
            <a:r>
              <a:rPr lang="de-DE" smtClean="0"/>
              <a:t>Mietvertrag §§ 535 ff. BGB</a:t>
            </a:r>
          </a:p>
          <a:p>
            <a:pPr lvl="2" eaLnBrk="1" hangingPunct="1">
              <a:lnSpc>
                <a:spcPct val="90000"/>
              </a:lnSpc>
            </a:pPr>
            <a:r>
              <a:rPr lang="de-DE" smtClean="0"/>
              <a:t>Pachtvertrag §§ 581 ff. BGB (außer Landpacht)</a:t>
            </a:r>
          </a:p>
          <a:p>
            <a:pPr eaLnBrk="1" hangingPunct="1">
              <a:lnSpc>
                <a:spcPct val="90000"/>
              </a:lnSpc>
            </a:pPr>
            <a:r>
              <a:rPr lang="de-DE" smtClean="0"/>
              <a:t>Automatenaufstellungsvertrag = Dauerschuldverhältnis  </a:t>
            </a:r>
          </a:p>
          <a:p>
            <a:pPr lvl="1" eaLnBrk="1" hangingPunct="1">
              <a:lnSpc>
                <a:spcPct val="90000"/>
              </a:lnSpc>
            </a:pPr>
            <a:r>
              <a:rPr lang="de-DE" sz="1800" smtClean="0"/>
              <a:t>Verkaufsautomaten (z.B. Zigarettenautomat)</a:t>
            </a:r>
          </a:p>
          <a:p>
            <a:pPr lvl="1" eaLnBrk="1" hangingPunct="1">
              <a:lnSpc>
                <a:spcPct val="90000"/>
              </a:lnSpc>
            </a:pPr>
            <a:r>
              <a:rPr lang="de-DE" sz="1800" smtClean="0"/>
              <a:t>Leistungsautomaten (z.B. Schuhputzautomat)</a:t>
            </a:r>
          </a:p>
          <a:p>
            <a:pPr lvl="1" eaLnBrk="1" hangingPunct="1">
              <a:lnSpc>
                <a:spcPct val="90000"/>
              </a:lnSpc>
            </a:pPr>
            <a:r>
              <a:rPr lang="de-DE" sz="1800" smtClean="0"/>
              <a:t>Unterhaltungsautomaten (z.B. Geldspielautomaten) </a:t>
            </a:r>
          </a:p>
          <a:p>
            <a:pPr eaLnBrk="1" hangingPunct="1">
              <a:lnSpc>
                <a:spcPct val="90000"/>
              </a:lnSpc>
            </a:pPr>
            <a:r>
              <a:rPr lang="de-DE" smtClean="0"/>
              <a:t>Zu berücksichtigen sind ferner</a:t>
            </a:r>
          </a:p>
          <a:p>
            <a:pPr lvl="1" eaLnBrk="1" hangingPunct="1">
              <a:lnSpc>
                <a:spcPct val="90000"/>
              </a:lnSpc>
            </a:pPr>
            <a:r>
              <a:rPr lang="de-DE" sz="1800" smtClean="0"/>
              <a:t>Verbraucherkreditgesetz (Rücktrittsrecht)</a:t>
            </a:r>
          </a:p>
          <a:p>
            <a:pPr lvl="1" eaLnBrk="1" hangingPunct="1">
              <a:lnSpc>
                <a:spcPct val="90000"/>
              </a:lnSpc>
            </a:pPr>
            <a:r>
              <a:rPr lang="de-DE" sz="1800" smtClean="0"/>
              <a:t>Gesetz gegen Wettbewerbsbeschränkung (GWB)</a:t>
            </a:r>
          </a:p>
          <a:p>
            <a:pPr lvl="1" eaLnBrk="1" hangingPunct="1">
              <a:lnSpc>
                <a:spcPct val="90000"/>
              </a:lnSpc>
            </a:pPr>
            <a:r>
              <a:rPr lang="de-DE" sz="1800" smtClean="0"/>
              <a:t>AGB-Gesetz</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36F931C-2CFD-4769-9D32-82BC321B5309}" type="slidenum">
              <a:rPr lang="de-DE"/>
              <a:pPr>
                <a:defRPr/>
              </a:pPr>
              <a:t>82</a:t>
            </a:fld>
            <a:endParaRPr lang="de-DE"/>
          </a:p>
        </p:txBody>
      </p:sp>
      <p:sp>
        <p:nvSpPr>
          <p:cNvPr id="103429" name="Rectangle 2"/>
          <p:cNvSpPr>
            <a:spLocks noGrp="1" noChangeArrowheads="1"/>
          </p:cNvSpPr>
          <p:nvPr>
            <p:ph type="title"/>
          </p:nvPr>
        </p:nvSpPr>
        <p:spPr>
          <a:xfrm>
            <a:off x="228600" y="685800"/>
            <a:ext cx="8088313" cy="533400"/>
          </a:xfrm>
        </p:spPr>
        <p:txBody>
          <a:bodyPr/>
          <a:lstStyle/>
          <a:p>
            <a:pPr eaLnBrk="1" hangingPunct="1"/>
            <a:r>
              <a:rPr lang="de-DE" sz="2800" smtClean="0"/>
              <a:t>3.5 Weitere Vertragsarten im Hotelgewerbe</a:t>
            </a:r>
          </a:p>
        </p:txBody>
      </p:sp>
      <p:sp>
        <p:nvSpPr>
          <p:cNvPr id="103430" name="Rectangle 3"/>
          <p:cNvSpPr>
            <a:spLocks noGrp="1" noChangeArrowheads="1"/>
          </p:cNvSpPr>
          <p:nvPr>
            <p:ph type="body" idx="1"/>
          </p:nvPr>
        </p:nvSpPr>
        <p:spPr/>
        <p:txBody>
          <a:bodyPr/>
          <a:lstStyle/>
          <a:p>
            <a:pPr eaLnBrk="1" hangingPunct="1"/>
            <a:r>
              <a:rPr lang="de-DE" smtClean="0"/>
              <a:t>Verträge mit Dienstleistungsunternehmen</a:t>
            </a:r>
          </a:p>
          <a:p>
            <a:pPr lvl="1" eaLnBrk="1" hangingPunct="1"/>
            <a:r>
              <a:rPr lang="de-DE" sz="1800" smtClean="0"/>
              <a:t>Cateringvertrag</a:t>
            </a:r>
          </a:p>
          <a:p>
            <a:pPr lvl="1" eaLnBrk="1" hangingPunct="1"/>
            <a:r>
              <a:rPr lang="de-DE" sz="1800" smtClean="0"/>
              <a:t>Dienstleistungsvertrag mit einem Wäschereiunternehmen </a:t>
            </a:r>
          </a:p>
          <a:p>
            <a:pPr lvl="1" eaLnBrk="1" hangingPunct="1"/>
            <a:r>
              <a:rPr lang="de-DE" sz="1800" smtClean="0"/>
              <a:t>Dienstleistungsvertrag mit einem Reinigungsunternehmen </a:t>
            </a:r>
          </a:p>
          <a:p>
            <a:pPr eaLnBrk="1" hangingPunct="1"/>
            <a:r>
              <a:rPr lang="de-DE" smtClean="0"/>
              <a:t>Geschäftbesorgungsvertrag</a:t>
            </a:r>
          </a:p>
          <a:p>
            <a:pPr lvl="1" eaLnBrk="1" hangingPunct="1"/>
            <a:r>
              <a:rPr lang="de-DE" sz="1800" smtClean="0"/>
              <a:t>§§ 611 ff. BGB als</a:t>
            </a:r>
          </a:p>
          <a:p>
            <a:pPr lvl="2" eaLnBrk="1" hangingPunct="1"/>
            <a:r>
              <a:rPr lang="de-DE" smtClean="0"/>
              <a:t>Arbeitsvertrag mit unselbstständigen, weisungsabhängigen Arbeitnehmern</a:t>
            </a:r>
          </a:p>
          <a:p>
            <a:pPr lvl="2" eaLnBrk="1" hangingPunct="1"/>
            <a:r>
              <a:rPr lang="de-DE" smtClean="0"/>
              <a:t>Dienstleistungsvertrag mit selbstständigen eingeschränkt weisungsunabhängigen Angehörigen eines freien Berufes</a:t>
            </a:r>
          </a:p>
          <a:p>
            <a:pPr eaLnBrk="1" hangingPunct="1"/>
            <a:r>
              <a:rPr lang="de-DE" smtClean="0"/>
              <a:t>Managementverträge</a:t>
            </a:r>
          </a:p>
          <a:p>
            <a:pPr lvl="1" eaLnBrk="1" hangingPunct="1"/>
            <a:r>
              <a:rPr lang="de-DE" sz="1800" smtClean="0"/>
              <a:t>mit leitenden Angestellten</a:t>
            </a:r>
          </a:p>
          <a:p>
            <a:pPr lvl="1" eaLnBrk="1" hangingPunct="1"/>
            <a:r>
              <a:rPr lang="de-DE" sz="1800" smtClean="0"/>
              <a:t>Gründung einer BGB-Gesellschaft</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3DD904D-C4F4-4A4C-9DFC-CAD6B99649D1}" type="slidenum">
              <a:rPr lang="de-DE"/>
              <a:pPr>
                <a:defRPr/>
              </a:pPr>
              <a:t>83</a:t>
            </a:fld>
            <a:endParaRPr lang="de-DE"/>
          </a:p>
        </p:txBody>
      </p:sp>
      <p:sp>
        <p:nvSpPr>
          <p:cNvPr id="104453" name="Rectangle 2"/>
          <p:cNvSpPr>
            <a:spLocks noGrp="1" noChangeArrowheads="1"/>
          </p:cNvSpPr>
          <p:nvPr>
            <p:ph type="title"/>
          </p:nvPr>
        </p:nvSpPr>
        <p:spPr>
          <a:xfrm>
            <a:off x="228600" y="685800"/>
            <a:ext cx="7943850" cy="533400"/>
          </a:xfrm>
        </p:spPr>
        <p:txBody>
          <a:bodyPr/>
          <a:lstStyle/>
          <a:p>
            <a:pPr eaLnBrk="1" hangingPunct="1"/>
            <a:r>
              <a:rPr lang="de-DE" sz="2800" smtClean="0"/>
              <a:t>3.6 Konzessionsrecht</a:t>
            </a:r>
          </a:p>
        </p:txBody>
      </p:sp>
      <p:sp>
        <p:nvSpPr>
          <p:cNvPr id="104454" name="Rectangle 3"/>
          <p:cNvSpPr>
            <a:spLocks noGrp="1" noChangeArrowheads="1"/>
          </p:cNvSpPr>
          <p:nvPr>
            <p:ph type="body" idx="1"/>
          </p:nvPr>
        </p:nvSpPr>
        <p:spPr>
          <a:xfrm>
            <a:off x="228600" y="1295400"/>
            <a:ext cx="8686800" cy="5229225"/>
          </a:xfrm>
        </p:spPr>
        <p:txBody>
          <a:bodyPr/>
          <a:lstStyle/>
          <a:p>
            <a:pPr eaLnBrk="1" hangingPunct="1"/>
            <a:r>
              <a:rPr lang="de-DE" sz="1800" smtClean="0"/>
              <a:t>Konzession = ein Verbot mit Erlaubnisvorbehalt</a:t>
            </a:r>
          </a:p>
          <a:p>
            <a:pPr eaLnBrk="1" hangingPunct="1"/>
            <a:r>
              <a:rPr lang="de-DE" sz="1800" smtClean="0"/>
              <a:t>Regelung ist im öffentlichen Recht bei sog. Gefährlichen Betrieben üblich</a:t>
            </a:r>
          </a:p>
          <a:p>
            <a:pPr eaLnBrk="1" hangingPunct="1"/>
            <a:r>
              <a:rPr lang="de-DE" sz="1800" smtClean="0"/>
              <a:t>Erlaubnispflichtige Betriebe</a:t>
            </a:r>
          </a:p>
          <a:p>
            <a:pPr eaLnBrk="1" hangingPunct="1"/>
            <a:r>
              <a:rPr lang="de-DE" sz="1800" smtClean="0"/>
              <a:t>Versagungsgründe</a:t>
            </a:r>
          </a:p>
          <a:p>
            <a:pPr eaLnBrk="1" hangingPunct="1"/>
            <a:r>
              <a:rPr lang="de-DE" sz="1800" smtClean="0"/>
              <a:t>Erlaubnisfreie Betriebe </a:t>
            </a:r>
          </a:p>
          <a:p>
            <a:pPr eaLnBrk="1" hangingPunct="1"/>
            <a:r>
              <a:rPr lang="de-DE" sz="1800" smtClean="0"/>
              <a:t>Antrag auf Erteilung der Gaststättenkonzession</a:t>
            </a:r>
          </a:p>
          <a:p>
            <a:pPr eaLnBrk="1" hangingPunct="1"/>
            <a:r>
              <a:rPr lang="de-DE" sz="1800" smtClean="0"/>
              <a:t>Arten der Konzession</a:t>
            </a:r>
          </a:p>
          <a:p>
            <a:pPr lvl="1" eaLnBrk="1" hangingPunct="1"/>
            <a:r>
              <a:rPr lang="de-DE" sz="1800" smtClean="0"/>
              <a:t>Realkonzession = Realgewerbeberechtigung, Träger der Konzession ist ein Objekt § 24 GastG</a:t>
            </a:r>
          </a:p>
          <a:p>
            <a:pPr lvl="1" eaLnBrk="1" hangingPunct="1"/>
            <a:r>
              <a:rPr lang="de-DE" sz="1800" smtClean="0"/>
              <a:t>Personalkonzession = Dauererlaubnis, Träger ist eine juristische  Person</a:t>
            </a:r>
          </a:p>
          <a:p>
            <a:pPr lvl="1" eaLnBrk="1" hangingPunct="1"/>
            <a:r>
              <a:rPr lang="de-DE" sz="1800" smtClean="0"/>
              <a:t>Vorläufige Erlaubnis (Erteilung auf drei Monate) § 11 Abs. 1 GastG</a:t>
            </a:r>
          </a:p>
          <a:p>
            <a:pPr lvl="1" eaLnBrk="1" hangingPunct="1"/>
            <a:r>
              <a:rPr lang="de-DE" sz="1800" smtClean="0"/>
              <a:t>Stellvertretererlaubnis § 11 II GastG</a:t>
            </a:r>
          </a:p>
          <a:p>
            <a:pPr lvl="1" eaLnBrk="1" hangingPunct="1"/>
            <a:r>
              <a:rPr lang="de-DE" sz="1800" smtClean="0"/>
              <a:t>Gestattung einmalig und Anlassgebunden (bei z.B. Sportfesten) § 12 GastG</a:t>
            </a:r>
          </a:p>
          <a:p>
            <a:pPr eaLnBrk="1" hangingPunct="1"/>
            <a:r>
              <a:rPr lang="de-DE" sz="1800" smtClean="0"/>
              <a:t>Widerruf und Entziehung der Konzession</a:t>
            </a:r>
          </a:p>
          <a:p>
            <a:pPr eaLnBrk="1" hangingPunct="1"/>
            <a:r>
              <a:rPr lang="de-DE" sz="1800" smtClean="0"/>
              <a:t>Erlöschen der Konzession </a:t>
            </a:r>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73C10B82-6B7E-43DC-9509-FB920D89A03E}" type="slidenum">
              <a:rPr lang="de-DE"/>
              <a:pPr>
                <a:defRPr/>
              </a:pPr>
              <a:t>84</a:t>
            </a:fld>
            <a:endParaRPr lang="de-DE"/>
          </a:p>
        </p:txBody>
      </p:sp>
      <p:sp>
        <p:nvSpPr>
          <p:cNvPr id="105477" name="Rectangle 2"/>
          <p:cNvSpPr>
            <a:spLocks noGrp="1" noChangeArrowheads="1"/>
          </p:cNvSpPr>
          <p:nvPr>
            <p:ph type="title"/>
          </p:nvPr>
        </p:nvSpPr>
        <p:spPr>
          <a:xfrm>
            <a:off x="228600" y="685800"/>
            <a:ext cx="8664575" cy="533400"/>
          </a:xfrm>
        </p:spPr>
        <p:txBody>
          <a:bodyPr/>
          <a:lstStyle/>
          <a:p>
            <a:pPr eaLnBrk="1" hangingPunct="1"/>
            <a:r>
              <a:rPr lang="de-DE" sz="2800" smtClean="0"/>
              <a:t>3.7 Versicherungen im Hotelgewerbe </a:t>
            </a:r>
          </a:p>
        </p:txBody>
      </p:sp>
      <p:sp>
        <p:nvSpPr>
          <p:cNvPr id="105478" name="Rectangle 3"/>
          <p:cNvSpPr>
            <a:spLocks noGrp="1" noChangeArrowheads="1"/>
          </p:cNvSpPr>
          <p:nvPr>
            <p:ph type="body" idx="1"/>
          </p:nvPr>
        </p:nvSpPr>
        <p:spPr/>
        <p:txBody>
          <a:bodyPr/>
          <a:lstStyle/>
          <a:p>
            <a:pPr eaLnBrk="1" hangingPunct="1"/>
            <a:r>
              <a:rPr lang="de-DE" smtClean="0"/>
              <a:t>Personenversicherungen</a:t>
            </a:r>
          </a:p>
          <a:p>
            <a:pPr lvl="1" eaLnBrk="1" hangingPunct="1"/>
            <a:r>
              <a:rPr lang="de-DE" sz="1800" smtClean="0"/>
              <a:t>Todesfallversicherung </a:t>
            </a:r>
          </a:p>
          <a:p>
            <a:pPr lvl="1" eaLnBrk="1" hangingPunct="1"/>
            <a:r>
              <a:rPr lang="de-DE" sz="1800" smtClean="0"/>
              <a:t>Erlebensfallversicherung</a:t>
            </a:r>
          </a:p>
          <a:p>
            <a:pPr lvl="1" eaLnBrk="1" hangingPunct="1"/>
            <a:r>
              <a:rPr lang="de-DE" sz="1800" smtClean="0"/>
              <a:t>gemischte Lebensversicherungen </a:t>
            </a:r>
          </a:p>
          <a:p>
            <a:pPr eaLnBrk="1" hangingPunct="1"/>
            <a:r>
              <a:rPr lang="de-DE" smtClean="0"/>
              <a:t>Sachversicherungen </a:t>
            </a:r>
          </a:p>
          <a:p>
            <a:pPr lvl="1" eaLnBrk="1" hangingPunct="1"/>
            <a:r>
              <a:rPr lang="de-DE" sz="1800" smtClean="0"/>
              <a:t>Verbundene Wohngebäudeversicherungen (VWG)</a:t>
            </a:r>
          </a:p>
          <a:p>
            <a:pPr lvl="1" eaLnBrk="1" hangingPunct="1"/>
            <a:r>
              <a:rPr lang="de-DE" sz="1800" smtClean="0"/>
              <a:t>Feuerversicherung</a:t>
            </a:r>
          </a:p>
          <a:p>
            <a:pPr lvl="1" eaLnBrk="1" hangingPunct="1"/>
            <a:r>
              <a:rPr lang="de-DE" sz="1800" smtClean="0"/>
              <a:t>Einbruchdiebstahlversicherung</a:t>
            </a:r>
          </a:p>
          <a:p>
            <a:pPr lvl="1" eaLnBrk="1" hangingPunct="1"/>
            <a:r>
              <a:rPr lang="de-DE" sz="1800" smtClean="0"/>
              <a:t>Glas- und Leuchtröhrenversicherung</a:t>
            </a:r>
          </a:p>
          <a:p>
            <a:pPr lvl="1" eaLnBrk="1" hangingPunct="1"/>
            <a:r>
              <a:rPr lang="de-DE" sz="1800" smtClean="0"/>
              <a:t>Schwach- und Starkstromanlagenversicherung </a:t>
            </a:r>
          </a:p>
          <a:p>
            <a:pPr lvl="1" eaLnBrk="1" hangingPunct="1"/>
            <a:r>
              <a:rPr lang="de-DE" sz="1800" smtClean="0"/>
              <a:t>Datenträgerversicherung</a:t>
            </a:r>
          </a:p>
          <a:p>
            <a:pPr lvl="1" eaLnBrk="1" hangingPunct="1"/>
            <a:r>
              <a:rPr lang="de-DE" sz="1800" smtClean="0"/>
              <a:t>Softwareversicherung</a:t>
            </a:r>
          </a:p>
          <a:p>
            <a:pPr lvl="2" eaLnBrk="1" hangingPunct="1"/>
            <a:r>
              <a:rPr lang="de-DE" smtClean="0"/>
              <a:t>fehlerhafte Bedienung, Böswilligkeit, Störungen und elektromagnetische Beeinflussung </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8BA0420E-F50B-4C15-95E0-2694E10FE745}" type="slidenum">
              <a:rPr lang="de-DE"/>
              <a:pPr>
                <a:defRPr/>
              </a:pPr>
              <a:t>85</a:t>
            </a:fld>
            <a:endParaRPr lang="de-DE"/>
          </a:p>
        </p:txBody>
      </p:sp>
      <p:sp>
        <p:nvSpPr>
          <p:cNvPr id="106501" name="Rectangle 2"/>
          <p:cNvSpPr>
            <a:spLocks noGrp="1" noChangeArrowheads="1"/>
          </p:cNvSpPr>
          <p:nvPr>
            <p:ph type="title"/>
          </p:nvPr>
        </p:nvSpPr>
        <p:spPr>
          <a:xfrm>
            <a:off x="228600" y="685800"/>
            <a:ext cx="8664575" cy="533400"/>
          </a:xfrm>
        </p:spPr>
        <p:txBody>
          <a:bodyPr/>
          <a:lstStyle/>
          <a:p>
            <a:pPr eaLnBrk="1" hangingPunct="1"/>
            <a:r>
              <a:rPr lang="de-DE" sz="2800" smtClean="0"/>
              <a:t>3.7 Versicherungen im Hotelgewerbe</a:t>
            </a:r>
          </a:p>
        </p:txBody>
      </p:sp>
      <p:sp>
        <p:nvSpPr>
          <p:cNvPr id="106502" name="Rectangle 3"/>
          <p:cNvSpPr>
            <a:spLocks noGrp="1" noChangeArrowheads="1"/>
          </p:cNvSpPr>
          <p:nvPr>
            <p:ph type="body" idx="1"/>
          </p:nvPr>
        </p:nvSpPr>
        <p:spPr/>
        <p:txBody>
          <a:bodyPr/>
          <a:lstStyle/>
          <a:p>
            <a:pPr eaLnBrk="1" hangingPunct="1"/>
            <a:r>
              <a:rPr lang="de-DE" smtClean="0"/>
              <a:t>Vermögensversicherungen </a:t>
            </a:r>
          </a:p>
          <a:p>
            <a:pPr lvl="1" eaLnBrk="1" hangingPunct="1"/>
            <a:r>
              <a:rPr lang="de-DE" sz="1800" smtClean="0"/>
              <a:t>Stornoversicherung </a:t>
            </a:r>
          </a:p>
          <a:p>
            <a:pPr lvl="1" eaLnBrk="1" hangingPunct="1"/>
            <a:r>
              <a:rPr lang="de-DE" sz="1800" smtClean="0"/>
              <a:t>Betriebsunterbrechungsversicherung</a:t>
            </a:r>
          </a:p>
          <a:p>
            <a:pPr lvl="1" eaLnBrk="1" hangingPunct="1"/>
            <a:r>
              <a:rPr lang="de-DE" sz="1800" smtClean="0"/>
              <a:t>Haftpflichtversicherung</a:t>
            </a:r>
          </a:p>
          <a:p>
            <a:pPr lvl="2" eaLnBrk="1" hangingPunct="1"/>
            <a:r>
              <a:rPr lang="de-DE" smtClean="0"/>
              <a:t>Verkehrssicherungspflichten des Hoteliers </a:t>
            </a:r>
          </a:p>
          <a:p>
            <a:pPr lvl="2" eaLnBrk="1" hangingPunct="1"/>
            <a:r>
              <a:rPr lang="de-DE" smtClean="0"/>
              <a:t>Privathaftpflicht-, Betriebshaftpflicht-, Berufshaftpflicht-, Tierhaftpflicht- und Gebäudehaftpflicht </a:t>
            </a:r>
          </a:p>
          <a:p>
            <a:pPr lvl="1" eaLnBrk="1" hangingPunct="1"/>
            <a:r>
              <a:rPr lang="de-DE" sz="1800" smtClean="0"/>
              <a:t>Kraftverkehrsversicherung</a:t>
            </a:r>
          </a:p>
          <a:p>
            <a:pPr lvl="2" eaLnBrk="1" hangingPunct="1"/>
            <a:r>
              <a:rPr lang="de-DE" smtClean="0"/>
              <a:t>Kfz-Haftpflicht-, Fahrzeugkasko-, Kraftfahrtunfall- und Gepäckversicherung </a:t>
            </a:r>
          </a:p>
          <a:p>
            <a:pPr lvl="1" eaLnBrk="1" hangingPunct="1"/>
            <a:r>
              <a:rPr lang="de-DE" sz="1800" smtClean="0"/>
              <a:t>Rechtsschutzversicherung</a:t>
            </a:r>
          </a:p>
          <a:p>
            <a:pPr lvl="1" eaLnBrk="1" hangingPunct="1"/>
            <a:r>
              <a:rPr lang="de-DE" sz="1800" smtClean="0"/>
              <a:t>spezielle Versicherungen </a:t>
            </a:r>
          </a:p>
          <a:p>
            <a:pPr lvl="2" eaLnBrk="1" hangingPunct="1"/>
            <a:r>
              <a:rPr lang="de-DE" smtClean="0"/>
              <a:t>Computer-Missbrauch-Versicherung</a:t>
            </a:r>
          </a:p>
          <a:p>
            <a:pPr lvl="2" eaLnBrk="1" hangingPunct="1"/>
            <a:r>
              <a:rPr lang="de-DE" smtClean="0"/>
              <a:t>DV-Vermögensschaden-Versicherung</a:t>
            </a:r>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880DA5B-F271-4002-8439-D07ED03D458C}" type="slidenum">
              <a:rPr lang="de-DE"/>
              <a:pPr>
                <a:defRPr/>
              </a:pPr>
              <a:t>86</a:t>
            </a:fld>
            <a:endParaRPr lang="de-DE"/>
          </a:p>
        </p:txBody>
      </p:sp>
      <p:sp>
        <p:nvSpPr>
          <p:cNvPr id="107525" name="Rectangle 2"/>
          <p:cNvSpPr>
            <a:spLocks noGrp="1" noChangeArrowheads="1"/>
          </p:cNvSpPr>
          <p:nvPr>
            <p:ph type="title"/>
          </p:nvPr>
        </p:nvSpPr>
        <p:spPr>
          <a:xfrm>
            <a:off x="228600" y="685800"/>
            <a:ext cx="8664575" cy="533400"/>
          </a:xfrm>
        </p:spPr>
        <p:txBody>
          <a:bodyPr/>
          <a:lstStyle/>
          <a:p>
            <a:pPr eaLnBrk="1" hangingPunct="1"/>
            <a:r>
              <a:rPr lang="de-DE" sz="2800" smtClean="0"/>
              <a:t>3 Discussion</a:t>
            </a:r>
          </a:p>
        </p:txBody>
      </p:sp>
      <p:sp>
        <p:nvSpPr>
          <p:cNvPr id="107526" name="Rectangle 3"/>
          <p:cNvSpPr>
            <a:spLocks noGrp="1" noChangeArrowheads="1"/>
          </p:cNvSpPr>
          <p:nvPr>
            <p:ph type="body" idx="1"/>
          </p:nvPr>
        </p:nvSpPr>
        <p:spPr/>
        <p:txBody>
          <a:bodyPr/>
          <a:lstStyle/>
          <a:p>
            <a:pPr eaLnBrk="1" hangingPunct="1"/>
            <a:endParaRPr lang="de-DE" smtClean="0"/>
          </a:p>
          <a:p>
            <a:pPr eaLnBrk="1" hangingPunct="1">
              <a:buFontTx/>
              <a:buNone/>
            </a:pPr>
            <a:r>
              <a:rPr lang="de-DE" smtClean="0"/>
              <a:t>	</a:t>
            </a:r>
            <a:r>
              <a:rPr lang="de-DE" sz="2400" smtClean="0"/>
              <a:t>Smoking and non-smoking regulations in pubs, restaurants and hotels.</a:t>
            </a:r>
          </a:p>
          <a:p>
            <a:pPr eaLnBrk="1" hangingPunct="1">
              <a:buFontTx/>
              <a:buNone/>
            </a:pPr>
            <a:r>
              <a:rPr lang="de-DE" sz="2400" smtClean="0"/>
              <a:t>	</a:t>
            </a:r>
          </a:p>
          <a:p>
            <a:pPr eaLnBrk="1" hangingPunct="1">
              <a:buFontTx/>
              <a:buNone/>
            </a:pPr>
            <a:r>
              <a:rPr lang="de-DE" sz="2400" smtClean="0"/>
              <a:t>	Pro‘s and Con‘s from a sustainable tourism development  perspective: </a:t>
            </a:r>
          </a:p>
          <a:p>
            <a:pPr eaLnBrk="1" hangingPunct="1">
              <a:buFontTx/>
              <a:buNone/>
            </a:pPr>
            <a:r>
              <a:rPr lang="de-DE" sz="2400" smtClean="0"/>
              <a:t>	- social consequences</a:t>
            </a:r>
          </a:p>
          <a:p>
            <a:pPr eaLnBrk="1" hangingPunct="1">
              <a:buFontTx/>
              <a:buNone/>
            </a:pPr>
            <a:r>
              <a:rPr lang="de-DE" sz="2400" smtClean="0"/>
              <a:t>	- institutional consequences</a:t>
            </a:r>
          </a:p>
          <a:p>
            <a:pPr eaLnBrk="1" hangingPunct="1">
              <a:buFontTx/>
              <a:buNone/>
            </a:pPr>
            <a:r>
              <a:rPr lang="de-DE" sz="2400" smtClean="0"/>
              <a:t>	- ecological consequences</a:t>
            </a:r>
          </a:p>
          <a:p>
            <a:pPr eaLnBrk="1" hangingPunct="1">
              <a:buFontTx/>
              <a:buNone/>
            </a:pPr>
            <a:r>
              <a:rPr lang="de-DE" sz="2400" smtClean="0"/>
              <a:t>	- economic consequences</a:t>
            </a:r>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8546" name="Titel 1"/>
          <p:cNvSpPr>
            <a:spLocks noGrp="1"/>
          </p:cNvSpPr>
          <p:nvPr>
            <p:ph type="title"/>
          </p:nvPr>
        </p:nvSpPr>
        <p:spPr/>
        <p:txBody>
          <a:bodyPr/>
          <a:lstStyle/>
          <a:p>
            <a:pPr eaLnBrk="1" hangingPunct="1"/>
            <a:endParaRPr lang="de-DE" smtClean="0"/>
          </a:p>
        </p:txBody>
      </p:sp>
      <p:pic>
        <p:nvPicPr>
          <p:cNvPr id="4" name="Inhaltsplatzhalter 3" descr="nomadpolaroid2.jpg"/>
          <p:cNvPicPr>
            <a:picLocks noGrp="1" noChangeAspect="1"/>
          </p:cNvPicPr>
          <p:nvPr>
            <p:ph idx="1"/>
          </p:nvPr>
        </p:nvPicPr>
        <p:blipFill>
          <a:blip r:embed="rId2"/>
          <a:stretch>
            <a:fillRect/>
          </a:stretch>
        </p:blipFill>
        <p:spPr>
          <a:xfrm>
            <a:off x="941388" y="1295400"/>
            <a:ext cx="7261225" cy="4800600"/>
          </a:xfrm>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ADC24372-EB9E-48AE-A963-E4ADD7183051}" type="slidenum">
              <a:rPr lang="de-DE"/>
              <a:pPr>
                <a:defRPr/>
              </a:pPr>
              <a:t>88</a:t>
            </a:fld>
            <a:endParaRPr lang="de-DE"/>
          </a:p>
        </p:txBody>
      </p:sp>
      <p:sp>
        <p:nvSpPr>
          <p:cNvPr id="109573" name="Rectangle 2"/>
          <p:cNvSpPr>
            <a:spLocks noGrp="1" noChangeArrowheads="1"/>
          </p:cNvSpPr>
          <p:nvPr>
            <p:ph type="title"/>
          </p:nvPr>
        </p:nvSpPr>
        <p:spPr>
          <a:xfrm>
            <a:off x="228600" y="685800"/>
            <a:ext cx="8304213" cy="533400"/>
          </a:xfrm>
        </p:spPr>
        <p:txBody>
          <a:bodyPr/>
          <a:lstStyle/>
          <a:p>
            <a:pPr eaLnBrk="1" hangingPunct="1"/>
            <a:r>
              <a:rPr lang="de-DE" sz="2800" dirty="0" smtClean="0"/>
              <a:t>Management </a:t>
            </a:r>
            <a:r>
              <a:rPr lang="de-DE" sz="2800" dirty="0" smtClean="0"/>
              <a:t>in </a:t>
            </a:r>
            <a:r>
              <a:rPr lang="de-DE" sz="2800" dirty="0" err="1" smtClean="0"/>
              <a:t>the</a:t>
            </a:r>
            <a:r>
              <a:rPr lang="de-DE" sz="2800" dirty="0" smtClean="0"/>
              <a:t> </a:t>
            </a:r>
            <a:r>
              <a:rPr lang="de-DE" sz="2800" dirty="0" err="1" smtClean="0"/>
              <a:t>hospitality</a:t>
            </a:r>
            <a:r>
              <a:rPr lang="de-DE" sz="2800" dirty="0" smtClean="0"/>
              <a:t> </a:t>
            </a:r>
            <a:r>
              <a:rPr lang="de-DE" sz="2800" dirty="0" err="1" smtClean="0"/>
              <a:t>sector</a:t>
            </a:r>
            <a:endParaRPr lang="de-DE" sz="2800" dirty="0" smtClean="0"/>
          </a:p>
        </p:txBody>
      </p:sp>
      <p:sp>
        <p:nvSpPr>
          <p:cNvPr id="109574" name="Rectangle 3"/>
          <p:cNvSpPr>
            <a:spLocks noGrp="1" noChangeArrowheads="1"/>
          </p:cNvSpPr>
          <p:nvPr>
            <p:ph type="body" idx="1"/>
          </p:nvPr>
        </p:nvSpPr>
        <p:spPr/>
        <p:txBody>
          <a:bodyPr/>
          <a:lstStyle/>
          <a:p>
            <a:pPr eaLnBrk="1" hangingPunct="1">
              <a:buFontTx/>
              <a:buNone/>
            </a:pPr>
            <a:endParaRPr lang="en-US" sz="1800" smtClean="0"/>
          </a:p>
          <a:p>
            <a:pPr eaLnBrk="1" hangingPunct="1">
              <a:buFontTx/>
              <a:buNone/>
            </a:pPr>
            <a:endParaRPr lang="en-US" sz="1800" smtClean="0"/>
          </a:p>
          <a:p>
            <a:pPr eaLnBrk="1" hangingPunct="1">
              <a:buFontTx/>
              <a:buNone/>
            </a:pPr>
            <a:endParaRPr lang="en-US" sz="1800" smtClean="0"/>
          </a:p>
          <a:p>
            <a:pPr eaLnBrk="1" hangingPunct="1">
              <a:buFontTx/>
              <a:buNone/>
            </a:pPr>
            <a:endParaRPr lang="en-US" sz="1800" smtClean="0"/>
          </a:p>
          <a:p>
            <a:pPr eaLnBrk="1" hangingPunct="1">
              <a:buFontTx/>
              <a:buNone/>
            </a:pPr>
            <a:endParaRPr lang="en-US" sz="1800" smtClean="0"/>
          </a:p>
          <a:p>
            <a:pPr eaLnBrk="1" hangingPunct="1">
              <a:buFontTx/>
              <a:buNone/>
            </a:pPr>
            <a:endParaRPr lang="en-US" sz="1800" smtClean="0"/>
          </a:p>
          <a:p>
            <a:pPr eaLnBrk="1" hangingPunct="1">
              <a:buFontTx/>
              <a:buNone/>
            </a:pPr>
            <a:r>
              <a:rPr lang="en-US" sz="1800" smtClean="0"/>
              <a:t>The Hotel Manager</a:t>
            </a:r>
          </a:p>
          <a:p>
            <a:pPr eaLnBrk="1" hangingPunct="1">
              <a:buFontTx/>
              <a:buNone/>
            </a:pPr>
            <a:endParaRPr lang="en-US" sz="1800" smtClean="0"/>
          </a:p>
          <a:p>
            <a:pPr eaLnBrk="1" hangingPunct="1">
              <a:buFontTx/>
              <a:buNone/>
            </a:pPr>
            <a:endParaRPr lang="en-US" sz="1800" smtClean="0"/>
          </a:p>
          <a:p>
            <a:pPr eaLnBrk="1" hangingPunct="1">
              <a:buFontTx/>
              <a:buNone/>
            </a:pPr>
            <a:r>
              <a:rPr lang="en-US" sz="1400" smtClean="0"/>
              <a:t>The Hotel Manager is a man from the distant future who opens up a restaurant in the distant past. The guests travel there via time machine (yes, just like The Restaurant at the End of the Universe by Douglas Adams). He's pretty funny as he's very evolved, but he's still a stupid jerk. </a:t>
            </a:r>
          </a:p>
          <a:p>
            <a:pPr eaLnBrk="1" hangingPunct="1">
              <a:buFontTx/>
              <a:buNone/>
            </a:pPr>
            <a:r>
              <a:rPr lang="en-US" sz="1400" smtClean="0"/>
              <a:t>Appearances: Tick vs. Prehistory: This episode is featuring a restaurant located about 3.5 million years ago. The Tick and Arthur wind up stuck in the distant past, but they're 'saved' when </a:t>
            </a:r>
            <a:r>
              <a:rPr lang="en-US" sz="1400" i="1" smtClean="0"/>
              <a:t>The Hotel Manager </a:t>
            </a:r>
            <a:r>
              <a:rPr lang="en-US" sz="1400" smtClean="0"/>
              <a:t>kidnaps their tribe of human-ape ancestors and takes them to the hotel to replace his waitstaff. Tick manages to overthrow the hotel staff and return his tribe to freedom and restore himself and Arthur to the 20th century.</a:t>
            </a:r>
          </a:p>
          <a:p>
            <a:pPr eaLnBrk="1" hangingPunct="1">
              <a:buFontTx/>
              <a:buNone/>
            </a:pPr>
            <a:endParaRPr lang="de-DE" sz="1800" smtClean="0"/>
          </a:p>
        </p:txBody>
      </p:sp>
      <p:pic>
        <p:nvPicPr>
          <p:cNvPr id="109575" name="Inhaltsplatzhalter 3" descr="hotelmanager.jpg"/>
          <p:cNvPicPr>
            <a:picLocks noChangeAspect="1"/>
          </p:cNvPicPr>
          <p:nvPr/>
        </p:nvPicPr>
        <p:blipFill>
          <a:blip r:embed="rId2"/>
          <a:srcRect/>
          <a:stretch>
            <a:fillRect/>
          </a:stretch>
        </p:blipFill>
        <p:spPr bwMode="auto">
          <a:xfrm>
            <a:off x="2786063" y="1285875"/>
            <a:ext cx="2438400" cy="294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1F23D134-AE0F-45DD-8671-B081023658AC}" type="slidenum">
              <a:rPr lang="de-DE"/>
              <a:pPr>
                <a:defRPr/>
              </a:pPr>
              <a:t>89</a:t>
            </a:fld>
            <a:endParaRPr lang="de-DE"/>
          </a:p>
        </p:txBody>
      </p:sp>
      <p:sp>
        <p:nvSpPr>
          <p:cNvPr id="110597" name="Rectangle 2"/>
          <p:cNvSpPr>
            <a:spLocks noGrp="1" noChangeArrowheads="1"/>
          </p:cNvSpPr>
          <p:nvPr>
            <p:ph type="title"/>
          </p:nvPr>
        </p:nvSpPr>
        <p:spPr/>
        <p:txBody>
          <a:bodyPr/>
          <a:lstStyle/>
          <a:p>
            <a:pPr eaLnBrk="1" hangingPunct="1"/>
            <a:r>
              <a:rPr lang="de-DE" sz="2800" smtClean="0"/>
              <a:t>Management or improvisation </a:t>
            </a:r>
          </a:p>
        </p:txBody>
      </p:sp>
      <p:sp>
        <p:nvSpPr>
          <p:cNvPr id="110598" name="Rectangle 3"/>
          <p:cNvSpPr>
            <a:spLocks noGrp="1" noChangeArrowheads="1"/>
          </p:cNvSpPr>
          <p:nvPr>
            <p:ph type="body" idx="1"/>
          </p:nvPr>
        </p:nvSpPr>
        <p:spPr/>
        <p:txBody>
          <a:bodyPr/>
          <a:lstStyle/>
          <a:p>
            <a:pPr eaLnBrk="1" hangingPunct="1"/>
            <a:r>
              <a:rPr lang="de-DE" sz="1800" smtClean="0"/>
              <a:t>Planned and managed: </a:t>
            </a:r>
          </a:p>
          <a:p>
            <a:pPr eaLnBrk="1" hangingPunct="1"/>
            <a:r>
              <a:rPr lang="de-DE" sz="1800" smtClean="0"/>
              <a:t>Fixed „normal“ ways of doing things, management by exception</a:t>
            </a:r>
          </a:p>
          <a:p>
            <a:pPr eaLnBrk="1" hangingPunct="1"/>
            <a:r>
              <a:rPr lang="de-DE" sz="1800" smtClean="0"/>
              <a:t>Job descriptions, workflow descriptions</a:t>
            </a:r>
          </a:p>
          <a:p>
            <a:pPr eaLnBrk="1" hangingPunct="1"/>
            <a:r>
              <a:rPr lang="de-DE" sz="1800" smtClean="0"/>
              <a:t>Differentiation between operational and strategic management</a:t>
            </a:r>
          </a:p>
          <a:p>
            <a:pPr eaLnBrk="1" hangingPunct="1"/>
            <a:endParaRPr lang="de-DE" sz="1800" smtClean="0"/>
          </a:p>
          <a:p>
            <a:pPr eaLnBrk="1" hangingPunct="1"/>
            <a:r>
              <a:rPr lang="de-DE" sz="1800" smtClean="0"/>
              <a:t>Improvisation:</a:t>
            </a:r>
          </a:p>
          <a:p>
            <a:pPr eaLnBrk="1" hangingPunct="1"/>
            <a:r>
              <a:rPr lang="de-DE" sz="1800" smtClean="0"/>
              <a:t>Management by experience: good for stable situation only</a:t>
            </a:r>
          </a:p>
          <a:p>
            <a:pPr eaLnBrk="1" hangingPunct="1">
              <a:buFontTx/>
              <a:buNone/>
            </a:pPr>
            <a:endParaRPr lang="de-DE"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umsplatzhalter 3"/>
          <p:cNvSpPr>
            <a:spLocks noGrp="1"/>
          </p:cNvSpPr>
          <p:nvPr>
            <p:ph type="dt" sz="quarter" idx="4294967295"/>
          </p:nvPr>
        </p:nvSpPr>
        <p:spPr/>
        <p:txBody>
          <a:bodyPr/>
          <a:lstStyle/>
          <a:p>
            <a:pPr>
              <a:defRPr/>
            </a:pPr>
            <a:endParaRPr lang="de-DE"/>
          </a:p>
        </p:txBody>
      </p:sp>
      <p:sp>
        <p:nvSpPr>
          <p:cNvPr id="15" name="Fußzeilenplatzhalter 4"/>
          <p:cNvSpPr>
            <a:spLocks noGrp="1"/>
          </p:cNvSpPr>
          <p:nvPr>
            <p:ph type="ftr" sz="quarter" idx="4294967295"/>
          </p:nvPr>
        </p:nvSpPr>
        <p:spPr/>
        <p:txBody>
          <a:bodyPr/>
          <a:lstStyle/>
          <a:p>
            <a:pPr>
              <a:defRPr/>
            </a:pPr>
            <a:r>
              <a:rPr lang="de-DE" smtClean="0"/>
              <a:t>                 </a:t>
            </a:r>
            <a:endParaRPr lang="de-DE"/>
          </a:p>
        </p:txBody>
      </p:sp>
      <p:sp>
        <p:nvSpPr>
          <p:cNvPr id="16" name="Foliennummernplatzhalter 5"/>
          <p:cNvSpPr>
            <a:spLocks noGrp="1"/>
          </p:cNvSpPr>
          <p:nvPr>
            <p:ph type="sldNum" sz="quarter" idx="4294967295"/>
          </p:nvPr>
        </p:nvSpPr>
        <p:spPr/>
        <p:txBody>
          <a:bodyPr/>
          <a:lstStyle/>
          <a:p>
            <a:pPr>
              <a:defRPr/>
            </a:pPr>
            <a:fld id="{0D5903E2-43A7-4CB3-801C-4C8B119471FA}" type="slidenum">
              <a:rPr lang="de-DE"/>
              <a:pPr>
                <a:defRPr/>
              </a:pPr>
              <a:t>9</a:t>
            </a:fld>
            <a:endParaRPr lang="de-DE"/>
          </a:p>
        </p:txBody>
      </p:sp>
      <p:sp>
        <p:nvSpPr>
          <p:cNvPr id="28677" name="Rectangle 2"/>
          <p:cNvSpPr>
            <a:spLocks noGrp="1" noChangeArrowheads="1"/>
          </p:cNvSpPr>
          <p:nvPr>
            <p:ph type="title"/>
          </p:nvPr>
        </p:nvSpPr>
        <p:spPr>
          <a:xfrm>
            <a:off x="228600" y="685800"/>
            <a:ext cx="7656513" cy="533400"/>
          </a:xfrm>
        </p:spPr>
        <p:txBody>
          <a:bodyPr/>
          <a:lstStyle/>
          <a:p>
            <a:pPr eaLnBrk="1" hangingPunct="1"/>
            <a:r>
              <a:rPr lang="de-DE" sz="2800" dirty="0" smtClean="0"/>
              <a:t> </a:t>
            </a:r>
            <a:r>
              <a:rPr lang="de-DE" sz="2800" dirty="0" smtClean="0"/>
              <a:t>Segmentation Food </a:t>
            </a:r>
            <a:r>
              <a:rPr lang="de-DE" sz="2800" dirty="0" err="1" smtClean="0"/>
              <a:t>and</a:t>
            </a:r>
            <a:r>
              <a:rPr lang="de-DE" sz="2800" dirty="0" smtClean="0"/>
              <a:t> </a:t>
            </a:r>
            <a:r>
              <a:rPr lang="de-DE" sz="2800" dirty="0" err="1" smtClean="0"/>
              <a:t>beverages</a:t>
            </a:r>
            <a:r>
              <a:rPr lang="de-DE" sz="2800" dirty="0" smtClean="0"/>
              <a:t> </a:t>
            </a:r>
          </a:p>
        </p:txBody>
      </p:sp>
      <p:graphicFrame>
        <p:nvGraphicFramePr>
          <p:cNvPr id="543782" name="Group 38"/>
          <p:cNvGraphicFramePr>
            <a:graphicFrameLocks noGrp="1"/>
          </p:cNvGraphicFramePr>
          <p:nvPr>
            <p:ph idx="1"/>
          </p:nvPr>
        </p:nvGraphicFramePr>
        <p:xfrm>
          <a:off x="228600" y="1295400"/>
          <a:ext cx="8686800" cy="3431904"/>
        </p:xfrm>
        <a:graphic>
          <a:graphicData uri="http://schemas.openxmlformats.org/drawingml/2006/table">
            <a:tbl>
              <a:tblPr/>
              <a:tblGrid>
                <a:gridCol w="4343400"/>
                <a:gridCol w="4343400"/>
              </a:tblGrid>
              <a:tr h="477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1800" b="1" i="0" u="none" strike="noStrike" cap="none" normalizeH="0" baseline="0" dirty="0" smtClean="0">
                          <a:ln>
                            <a:noFill/>
                          </a:ln>
                          <a:solidFill>
                            <a:schemeClr val="tx1"/>
                          </a:solidFill>
                          <a:effectLst/>
                          <a:latin typeface="Arial" pitchFamily="34" charset="0"/>
                        </a:rPr>
                        <a:t> </a:t>
                      </a:r>
                      <a:r>
                        <a:rPr kumimoji="0" lang="de-DE" sz="2000" b="1" i="0" u="none" strike="noStrike" cap="none" normalizeH="0" baseline="0" dirty="0" smtClean="0">
                          <a:ln>
                            <a:noFill/>
                          </a:ln>
                          <a:solidFill>
                            <a:schemeClr val="tx1"/>
                          </a:solidFill>
                          <a:effectLst/>
                          <a:latin typeface="Arial" pitchFamily="34" charset="0"/>
                        </a:rPr>
                        <a:t>Restaurant </a:t>
                      </a:r>
                      <a:r>
                        <a:rPr kumimoji="0" lang="de-DE" sz="2000" b="1" i="0" u="none" strike="noStrike" cap="none" normalizeH="0" baseline="0" dirty="0" err="1" smtClean="0">
                          <a:ln>
                            <a:noFill/>
                          </a:ln>
                          <a:solidFill>
                            <a:schemeClr val="tx1"/>
                          </a:solidFill>
                          <a:effectLst/>
                          <a:latin typeface="Arial" pitchFamily="34" charset="0"/>
                        </a:rPr>
                        <a:t>companies</a:t>
                      </a:r>
                      <a:r>
                        <a:rPr kumimoji="0" lang="de-DE" sz="2000" b="1" i="0" u="none" strike="noStrike" cap="none" normalizeH="0" baseline="0" dirty="0" smtClean="0">
                          <a:ln>
                            <a:noFill/>
                          </a:ln>
                          <a:solidFill>
                            <a:schemeClr val="tx1"/>
                          </a:solidFill>
                          <a:effectLst/>
                          <a:latin typeface="Arial" pitchFamily="34" charset="0"/>
                        </a:rPr>
                        <a:t> (Bewirtungsbetriebe)</a:t>
                      </a:r>
                    </a:p>
                  </a:txBody>
                  <a:tcPr marL="450000" marR="450000" marT="46800" marB="46800"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de-DE" sz="2000" b="1" i="0" u="none" strike="noStrike" cap="none" normalizeH="0" baseline="0" dirty="0" smtClean="0">
                          <a:ln>
                            <a:noFill/>
                          </a:ln>
                          <a:solidFill>
                            <a:schemeClr val="tx1"/>
                          </a:solidFill>
                          <a:effectLst/>
                          <a:latin typeface="Arial" pitchFamily="34" charset="0"/>
                        </a:rPr>
                        <a:t>Entertainment </a:t>
                      </a:r>
                      <a:r>
                        <a:rPr kumimoji="0" lang="de-DE" sz="2000" b="1" i="0" u="none" strike="noStrike" cap="none" normalizeH="0" baseline="0" dirty="0" err="1" smtClean="0">
                          <a:ln>
                            <a:noFill/>
                          </a:ln>
                          <a:solidFill>
                            <a:schemeClr val="tx1"/>
                          </a:solidFill>
                          <a:effectLst/>
                          <a:latin typeface="Arial" pitchFamily="34" charset="0"/>
                        </a:rPr>
                        <a:t>companies</a:t>
                      </a:r>
                      <a:r>
                        <a:rPr kumimoji="0" lang="de-DE" sz="2000" b="1" i="0" u="none" strike="noStrike" cap="none" normalizeH="0" baseline="0" dirty="0" smtClean="0">
                          <a:ln>
                            <a:noFill/>
                          </a:ln>
                          <a:solidFill>
                            <a:schemeClr val="tx1"/>
                          </a:solidFill>
                          <a:effectLst/>
                          <a:latin typeface="Arial" pitchFamily="34" charset="0"/>
                        </a:rPr>
                        <a:t> (Unterhaltungsbetriebe)</a:t>
                      </a:r>
                    </a:p>
                  </a:txBody>
                  <a:tcPr marL="450000" marR="450000" marT="46800" marB="46800"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0300">
                <a:tc>
                  <a:txBody>
                    <a:bodyPr/>
                    <a:lstStyle/>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Non-</a:t>
                      </a:r>
                      <a:r>
                        <a:rPr kumimoji="0" lang="de-DE" sz="1600" b="0" i="0" u="none" strike="noStrike" cap="none" normalizeH="0" baseline="0" dirty="0" err="1" smtClean="0">
                          <a:ln>
                            <a:noFill/>
                          </a:ln>
                          <a:solidFill>
                            <a:schemeClr val="tx1"/>
                          </a:solidFill>
                          <a:effectLst/>
                          <a:latin typeface="Arial" pitchFamily="34" charset="0"/>
                        </a:rPr>
                        <a:t>licenced</a:t>
                      </a:r>
                      <a:r>
                        <a:rPr kumimoji="0" lang="de-DE" sz="1600" b="0" i="0" u="none" strike="noStrike" cap="none" normalizeH="0" baseline="0" dirty="0" smtClean="0">
                          <a:ln>
                            <a:noFill/>
                          </a:ln>
                          <a:solidFill>
                            <a:schemeClr val="tx1"/>
                          </a:solidFill>
                          <a:effectLst/>
                          <a:latin typeface="Arial" pitchFamily="34" charset="0"/>
                        </a:rPr>
                        <a:t> 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Vegetarian</a:t>
                      </a:r>
                      <a:r>
                        <a:rPr kumimoji="0" lang="de-DE" sz="1600" b="0" i="0" u="none" strike="noStrike" cap="none" normalizeH="0" baseline="0" dirty="0" smtClean="0">
                          <a:ln>
                            <a:noFill/>
                          </a:ln>
                          <a:solidFill>
                            <a:schemeClr val="tx1"/>
                          </a:solidFill>
                          <a:effectLst/>
                          <a:latin typeface="Arial" pitchFamily="34" charset="0"/>
                        </a:rPr>
                        <a:t> / </a:t>
                      </a:r>
                      <a:r>
                        <a:rPr kumimoji="0" lang="de-DE" sz="1600" b="0" i="0" u="none" strike="noStrike" cap="none" normalizeH="0" baseline="0" dirty="0" err="1" smtClean="0">
                          <a:ln>
                            <a:noFill/>
                          </a:ln>
                          <a:solidFill>
                            <a:schemeClr val="tx1"/>
                          </a:solidFill>
                          <a:effectLst/>
                          <a:latin typeface="Arial" pitchFamily="34" charset="0"/>
                        </a:rPr>
                        <a:t>Vegan</a:t>
                      </a:r>
                      <a:r>
                        <a:rPr kumimoji="0" lang="de-DE" sz="1600" b="0" i="0" u="none" strike="noStrike" cap="none" normalizeH="0" baseline="0" dirty="0" smtClean="0">
                          <a:ln>
                            <a:noFill/>
                          </a:ln>
                          <a:solidFill>
                            <a:schemeClr val="tx1"/>
                          </a:solidFill>
                          <a:effectLst/>
                          <a:latin typeface="Arial" pitchFamily="34" charset="0"/>
                        </a:rPr>
                        <a:t> 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Pub (Wirtshaus)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Café</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Railway</a:t>
                      </a:r>
                      <a:r>
                        <a:rPr kumimoji="0" lang="de-DE" sz="1600" b="0" i="0" u="none" strike="noStrike" cap="none" normalizeH="0" baseline="0" dirty="0" smtClean="0">
                          <a:ln>
                            <a:noFill/>
                          </a:ln>
                          <a:solidFill>
                            <a:schemeClr val="tx1"/>
                          </a:solidFill>
                          <a:effectLst/>
                          <a:latin typeface="Arial" pitchFamily="34" charset="0"/>
                        </a:rPr>
                        <a:t> </a:t>
                      </a:r>
                      <a:r>
                        <a:rPr kumimoji="0" lang="de-DE" sz="1600" b="0" i="0" u="none" strike="noStrike" cap="none" normalizeH="0" baseline="0" dirty="0" err="1" smtClean="0">
                          <a:ln>
                            <a:noFill/>
                          </a:ln>
                          <a:solidFill>
                            <a:schemeClr val="tx1"/>
                          </a:solidFill>
                          <a:effectLst/>
                          <a:latin typeface="Arial" pitchFamily="34" charset="0"/>
                        </a:rPr>
                        <a:t>station</a:t>
                      </a:r>
                      <a:r>
                        <a:rPr kumimoji="0" lang="de-DE" sz="1600" b="0" i="0" u="none" strike="noStrike" cap="none" normalizeH="0" baseline="0" dirty="0" smtClean="0">
                          <a:ln>
                            <a:noFill/>
                          </a:ln>
                          <a:solidFill>
                            <a:schemeClr val="tx1"/>
                          </a:solidFill>
                          <a:effectLst/>
                          <a:latin typeface="Arial" pitchFamily="34" charset="0"/>
                        </a:rPr>
                        <a:t> 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Highway 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Fastfood Restaurant</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System </a:t>
                      </a:r>
                      <a:r>
                        <a:rPr kumimoji="0" lang="de-DE" sz="1600" b="0" i="0" u="none" strike="noStrike" cap="none" normalizeH="0" baseline="0" dirty="0" err="1" smtClean="0">
                          <a:ln>
                            <a:noFill/>
                          </a:ln>
                          <a:solidFill>
                            <a:schemeClr val="tx1"/>
                          </a:solidFill>
                          <a:effectLst/>
                          <a:latin typeface="Arial" pitchFamily="34" charset="0"/>
                        </a:rPr>
                        <a:t>gastronomy</a:t>
                      </a:r>
                      <a:endParaRPr kumimoji="0" lang="de-DE" sz="1600" b="0" i="0" u="none" strike="noStrike" cap="none" normalizeH="0" baseline="0" dirty="0" smtClean="0">
                        <a:ln>
                          <a:noFill/>
                        </a:ln>
                        <a:solidFill>
                          <a:schemeClr val="tx1"/>
                        </a:solidFill>
                        <a:effectLst/>
                        <a:latin typeface="Arial" pitchFamily="34" charset="0"/>
                      </a:endParaRPr>
                    </a:p>
                  </a:txBody>
                  <a:tcPr marL="90000" marR="90000" marT="72000" marB="72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Bars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Dance Clubs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Discotheks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err="1" smtClean="0">
                          <a:ln>
                            <a:noFill/>
                          </a:ln>
                          <a:solidFill>
                            <a:schemeClr val="tx1"/>
                          </a:solidFill>
                          <a:effectLst/>
                          <a:latin typeface="Arial" pitchFamily="34" charset="0"/>
                        </a:rPr>
                        <a:t>Night</a:t>
                      </a:r>
                      <a:r>
                        <a:rPr kumimoji="0" lang="de-DE" sz="1600" b="0" i="0" u="none" strike="noStrike" cap="none" normalizeH="0" baseline="0" dirty="0" smtClean="0">
                          <a:ln>
                            <a:noFill/>
                          </a:ln>
                          <a:solidFill>
                            <a:schemeClr val="tx1"/>
                          </a:solidFill>
                          <a:effectLst/>
                          <a:latin typeface="Arial" pitchFamily="34" charset="0"/>
                        </a:rPr>
                        <a:t> Clubs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Cabarets</a:t>
                      </a:r>
                    </a:p>
                    <a:p>
                      <a:pPr marL="762000" marR="0" lvl="1" indent="-304800" algn="l" defTabSz="914400" rtl="0" eaLnBrk="1" fontAlgn="base" latinLnBrk="0" hangingPunct="1">
                        <a:lnSpc>
                          <a:spcPct val="100000"/>
                        </a:lnSpc>
                        <a:spcBef>
                          <a:spcPct val="20000"/>
                        </a:spcBef>
                        <a:spcAft>
                          <a:spcPct val="0"/>
                        </a:spcAft>
                        <a:buClrTx/>
                        <a:buSzTx/>
                        <a:buFontTx/>
                        <a:buChar char="–"/>
                        <a:tabLst/>
                      </a:pPr>
                      <a:r>
                        <a:rPr kumimoji="0" lang="de-DE" sz="1600" b="0" i="0" u="none" strike="noStrike" cap="none" normalizeH="0" baseline="0" dirty="0" smtClean="0">
                          <a:ln>
                            <a:noFill/>
                          </a:ln>
                          <a:solidFill>
                            <a:schemeClr val="tx1"/>
                          </a:solidFill>
                          <a:effectLst/>
                          <a:latin typeface="Arial" pitchFamily="34" charset="0"/>
                        </a:rPr>
                        <a:t>Varietés</a:t>
                      </a:r>
                    </a:p>
                  </a:txBody>
                  <a:tcPr marL="90000" marR="90000" marT="72000" marB="72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CA3BD7B0-6D9D-4C62-9D28-5B3A007E0DC8}" type="slidenum">
              <a:rPr lang="de-DE"/>
              <a:pPr>
                <a:defRPr/>
              </a:pPr>
              <a:t>90</a:t>
            </a:fld>
            <a:endParaRPr lang="de-DE"/>
          </a:p>
        </p:txBody>
      </p:sp>
      <p:sp>
        <p:nvSpPr>
          <p:cNvPr id="111621" name="Rectangle 2"/>
          <p:cNvSpPr>
            <a:spLocks noGrp="1" noChangeArrowheads="1"/>
          </p:cNvSpPr>
          <p:nvPr>
            <p:ph type="title"/>
          </p:nvPr>
        </p:nvSpPr>
        <p:spPr>
          <a:xfrm>
            <a:off x="228600" y="685800"/>
            <a:ext cx="8304213" cy="533400"/>
          </a:xfrm>
        </p:spPr>
        <p:txBody>
          <a:bodyPr/>
          <a:lstStyle/>
          <a:p>
            <a:pPr eaLnBrk="1" hangingPunct="1"/>
            <a:r>
              <a:rPr lang="de-DE" sz="2800" smtClean="0"/>
              <a:t>Human Resource Management</a:t>
            </a:r>
          </a:p>
        </p:txBody>
      </p:sp>
      <p:sp>
        <p:nvSpPr>
          <p:cNvPr id="111622" name="Rectangle 3"/>
          <p:cNvSpPr>
            <a:spLocks noGrp="1" noChangeArrowheads="1"/>
          </p:cNvSpPr>
          <p:nvPr>
            <p:ph type="body" idx="1"/>
          </p:nvPr>
        </p:nvSpPr>
        <p:spPr/>
        <p:txBody>
          <a:bodyPr/>
          <a:lstStyle/>
          <a:p>
            <a:pPr eaLnBrk="1" hangingPunct="1"/>
            <a:r>
              <a:rPr lang="de-DE" smtClean="0"/>
              <a:t>Hospitality is a People industry</a:t>
            </a:r>
          </a:p>
          <a:p>
            <a:pPr eaLnBrk="1" hangingPunct="1"/>
            <a:r>
              <a:rPr lang="de-DE" smtClean="0"/>
              <a:t>Human Resource Management among the most important functions </a:t>
            </a:r>
          </a:p>
          <a:p>
            <a:pPr lvl="1" eaLnBrk="1" hangingPunct="1"/>
            <a:r>
              <a:rPr lang="de-DE" sz="1800" smtClean="0"/>
              <a:t>Finding and retaining staff</a:t>
            </a:r>
          </a:p>
          <a:p>
            <a:pPr lvl="1" eaLnBrk="1" hangingPunct="1"/>
            <a:r>
              <a:rPr lang="de-DE" sz="1800" smtClean="0"/>
              <a:t>Coordinating staff</a:t>
            </a:r>
          </a:p>
          <a:p>
            <a:pPr lvl="1" eaLnBrk="1" hangingPunct="1"/>
            <a:r>
              <a:rPr lang="de-DE" sz="1800" smtClean="0"/>
              <a:t>Controling staff</a:t>
            </a:r>
          </a:p>
          <a:p>
            <a:pPr lvl="1" eaLnBrk="1" hangingPunct="1"/>
            <a:r>
              <a:rPr lang="de-DE" sz="1800" smtClean="0"/>
              <a:t>Supporting staff</a:t>
            </a:r>
          </a:p>
          <a:p>
            <a:pPr lvl="1" eaLnBrk="1" hangingPunct="1"/>
            <a:r>
              <a:rPr lang="de-DE" sz="1800" smtClean="0"/>
              <a:t>Leading staff </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8A9D5723-7FC2-468B-930B-D35D45858A21}" type="slidenum">
              <a:rPr lang="de-DE"/>
              <a:pPr>
                <a:defRPr/>
              </a:pPr>
              <a:t>91</a:t>
            </a:fld>
            <a:endParaRPr lang="de-DE"/>
          </a:p>
        </p:txBody>
      </p:sp>
      <p:sp>
        <p:nvSpPr>
          <p:cNvPr id="112645" name="Rectangle 4"/>
          <p:cNvSpPr>
            <a:spLocks noGrp="1" noChangeArrowheads="1"/>
          </p:cNvSpPr>
          <p:nvPr>
            <p:ph type="title"/>
          </p:nvPr>
        </p:nvSpPr>
        <p:spPr>
          <a:xfrm>
            <a:off x="228600" y="685800"/>
            <a:ext cx="8520113" cy="533400"/>
          </a:xfrm>
        </p:spPr>
        <p:txBody>
          <a:bodyPr/>
          <a:lstStyle/>
          <a:p>
            <a:pPr eaLnBrk="1" hangingPunct="1"/>
            <a:r>
              <a:rPr lang="de-DE" sz="2800" smtClean="0"/>
              <a:t>Classical HR Organigram – Single hotel </a:t>
            </a:r>
            <a:br>
              <a:rPr lang="de-DE" sz="2800" smtClean="0"/>
            </a:br>
            <a:endParaRPr lang="de-DE" sz="2800" smtClean="0"/>
          </a:p>
        </p:txBody>
      </p:sp>
      <p:graphicFrame>
        <p:nvGraphicFramePr>
          <p:cNvPr id="7" name="Diagramm 6"/>
          <p:cNvGraphicFramePr/>
          <p:nvPr/>
        </p:nvGraphicFramePr>
        <p:xfrm>
          <a:off x="215900" y="1274763"/>
          <a:ext cx="8640763" cy="5106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006B5F92-F183-4D2C-8AE8-B5BEE140EC9B}" type="slidenum">
              <a:rPr lang="de-DE"/>
              <a:pPr>
                <a:defRPr/>
              </a:pPr>
              <a:t>92</a:t>
            </a:fld>
            <a:endParaRPr lang="de-DE"/>
          </a:p>
        </p:txBody>
      </p:sp>
      <p:sp>
        <p:nvSpPr>
          <p:cNvPr id="113669" name="Rectangle 2"/>
          <p:cNvSpPr>
            <a:spLocks noGrp="1" noChangeArrowheads="1"/>
          </p:cNvSpPr>
          <p:nvPr>
            <p:ph type="title"/>
          </p:nvPr>
        </p:nvSpPr>
        <p:spPr>
          <a:xfrm>
            <a:off x="228600" y="685800"/>
            <a:ext cx="8304213" cy="533400"/>
          </a:xfrm>
        </p:spPr>
        <p:txBody>
          <a:bodyPr/>
          <a:lstStyle/>
          <a:p>
            <a:pPr eaLnBrk="1" hangingPunct="1"/>
            <a:r>
              <a:rPr lang="de-DE" sz="2800" smtClean="0"/>
              <a:t>Customer orientated HR Management</a:t>
            </a:r>
            <a:br>
              <a:rPr lang="de-DE" sz="2800" smtClean="0"/>
            </a:br>
            <a:endParaRPr lang="de-DE" sz="2800" smtClean="0"/>
          </a:p>
        </p:txBody>
      </p:sp>
      <p:sp>
        <p:nvSpPr>
          <p:cNvPr id="113670" name="Rectangle 3"/>
          <p:cNvSpPr>
            <a:spLocks noGrp="1" noChangeArrowheads="1"/>
          </p:cNvSpPr>
          <p:nvPr>
            <p:ph type="body" idx="1"/>
          </p:nvPr>
        </p:nvSpPr>
        <p:spPr/>
        <p:txBody>
          <a:bodyPr/>
          <a:lstStyle/>
          <a:p>
            <a:pPr eaLnBrk="1" hangingPunct="1"/>
            <a:r>
              <a:rPr lang="de-DE" smtClean="0"/>
              <a:t>End of Column structure</a:t>
            </a:r>
          </a:p>
          <a:p>
            <a:pPr lvl="1" eaLnBrk="1" hangingPunct="1"/>
            <a:r>
              <a:rPr lang="de-DE" sz="1800" smtClean="0"/>
              <a:t>Process orientation</a:t>
            </a:r>
          </a:p>
          <a:p>
            <a:pPr lvl="1" eaLnBrk="1" hangingPunct="1"/>
            <a:r>
              <a:rPr lang="de-DE" sz="1800" smtClean="0"/>
              <a:t>Problem solving instead of Zuständigkeit</a:t>
            </a:r>
          </a:p>
          <a:p>
            <a:pPr lvl="1" eaLnBrk="1" hangingPunct="1"/>
            <a:r>
              <a:rPr lang="de-DE" sz="1800" smtClean="0"/>
              <a:t>Empowerment</a:t>
            </a:r>
          </a:p>
          <a:p>
            <a:pPr lvl="1" eaLnBrk="1" hangingPunct="1"/>
            <a:r>
              <a:rPr lang="de-DE" sz="1800" smtClean="0"/>
              <a:t>Moments of Truth Concept </a:t>
            </a:r>
          </a:p>
          <a:p>
            <a:pPr lvl="1" eaLnBrk="1" hangingPunct="1"/>
            <a:endParaRPr lang="de-DE" sz="1800" smtClean="0"/>
          </a:p>
          <a:p>
            <a:pPr eaLnBrk="1" hangingPunct="1"/>
            <a:r>
              <a:rPr lang="de-DE" smtClean="0"/>
              <a:t>Abilities Matrix  </a:t>
            </a:r>
          </a:p>
          <a:p>
            <a:pPr lvl="1" eaLnBrk="1" hangingPunct="1"/>
            <a:r>
              <a:rPr lang="de-DE" sz="1800" smtClean="0"/>
              <a:t>Data Mining of abilities of staff</a:t>
            </a:r>
          </a:p>
          <a:p>
            <a:pPr lvl="1" eaLnBrk="1" hangingPunct="1"/>
            <a:r>
              <a:rPr lang="de-DE" sz="1800" smtClean="0"/>
              <a:t>Competence cluster</a:t>
            </a:r>
          </a:p>
          <a:p>
            <a:pPr lvl="1" eaLnBrk="1" hangingPunct="1"/>
            <a:r>
              <a:rPr lang="de-DE" sz="1800" smtClean="0"/>
              <a:t>Example Accor Ibis Hotels: </a:t>
            </a:r>
            <a:r>
              <a:rPr lang="de-DE" sz="1800" b="1" smtClean="0"/>
              <a:t>15 Minutes Total Zen</a:t>
            </a:r>
            <a:r>
              <a:rPr lang="de-DE" sz="1800" smtClean="0"/>
              <a:t>: How can it work?</a:t>
            </a:r>
          </a:p>
          <a:p>
            <a:pPr lvl="2" eaLnBrk="1" hangingPunct="1">
              <a:buFontTx/>
              <a:buNone/>
            </a:pPr>
            <a:r>
              <a:rPr lang="de-DE" smtClean="0"/>
              <a:t> </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6092D75C-140A-4E20-A55F-23F8C8BE7D06}" type="slidenum">
              <a:rPr lang="de-DE"/>
              <a:pPr>
                <a:defRPr/>
              </a:pPr>
              <a:t>93</a:t>
            </a:fld>
            <a:endParaRPr lang="de-DE"/>
          </a:p>
        </p:txBody>
      </p:sp>
      <p:sp>
        <p:nvSpPr>
          <p:cNvPr id="114693" name="Rectangle 2"/>
          <p:cNvSpPr>
            <a:spLocks noGrp="1" noChangeArrowheads="1"/>
          </p:cNvSpPr>
          <p:nvPr>
            <p:ph type="title"/>
          </p:nvPr>
        </p:nvSpPr>
        <p:spPr>
          <a:xfrm>
            <a:off x="228600" y="685800"/>
            <a:ext cx="8520113" cy="533400"/>
          </a:xfrm>
        </p:spPr>
        <p:txBody>
          <a:bodyPr/>
          <a:lstStyle/>
          <a:p>
            <a:pPr eaLnBrk="1" hangingPunct="1"/>
            <a:r>
              <a:rPr lang="de-DE" sz="2800" smtClean="0"/>
              <a:t>Quality management</a:t>
            </a:r>
          </a:p>
        </p:txBody>
      </p:sp>
      <p:sp>
        <p:nvSpPr>
          <p:cNvPr id="114694" name="Rectangle 3"/>
          <p:cNvSpPr>
            <a:spLocks noGrp="1" noChangeArrowheads="1"/>
          </p:cNvSpPr>
          <p:nvPr>
            <p:ph type="body" idx="1"/>
          </p:nvPr>
        </p:nvSpPr>
        <p:spPr>
          <a:xfrm>
            <a:off x="228600" y="1295400"/>
            <a:ext cx="8686800" cy="5373688"/>
          </a:xfrm>
        </p:spPr>
        <p:txBody>
          <a:bodyPr/>
          <a:lstStyle/>
          <a:p>
            <a:pPr eaLnBrk="1" hangingPunct="1"/>
            <a:endParaRPr lang="de-DE" sz="2800" smtClean="0"/>
          </a:p>
          <a:p>
            <a:pPr eaLnBrk="1" hangingPunct="1"/>
            <a:r>
              <a:rPr lang="de-DE" sz="2800" smtClean="0"/>
              <a:t>Quality ≠ Expensive</a:t>
            </a:r>
          </a:p>
          <a:p>
            <a:pPr eaLnBrk="1" hangingPunct="1"/>
            <a:endParaRPr lang="de-DE" sz="1800" smtClean="0"/>
          </a:p>
          <a:p>
            <a:pPr eaLnBrk="1" hangingPunct="1"/>
            <a:r>
              <a:rPr lang="de-DE" sz="2800" smtClean="0"/>
              <a:t>Quality: Hardware, Surroundings, Software</a:t>
            </a:r>
          </a:p>
          <a:p>
            <a:pPr eaLnBrk="1" hangingPunct="1"/>
            <a:endParaRPr lang="de-DE" sz="2800" smtClean="0"/>
          </a:p>
          <a:p>
            <a:pPr eaLnBrk="1" hangingPunct="1"/>
            <a:r>
              <a:rPr lang="de-DE" sz="2800" smtClean="0"/>
              <a:t>Quality: Ongoing process</a:t>
            </a:r>
            <a:endParaRPr lang="de-DE" sz="3200"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F4A46072-9F84-438B-885F-C2050B3FAB31}" type="slidenum">
              <a:rPr lang="de-DE"/>
              <a:pPr>
                <a:defRPr/>
              </a:pPr>
              <a:t>94</a:t>
            </a:fld>
            <a:endParaRPr lang="de-DE"/>
          </a:p>
        </p:txBody>
      </p:sp>
      <p:sp>
        <p:nvSpPr>
          <p:cNvPr id="115717" name="Rectangle 2"/>
          <p:cNvSpPr>
            <a:spLocks noGrp="1" noChangeArrowheads="1"/>
          </p:cNvSpPr>
          <p:nvPr>
            <p:ph type="title"/>
          </p:nvPr>
        </p:nvSpPr>
        <p:spPr>
          <a:xfrm>
            <a:off x="228600" y="685800"/>
            <a:ext cx="7986713" cy="533400"/>
          </a:xfrm>
        </p:spPr>
        <p:txBody>
          <a:bodyPr/>
          <a:lstStyle/>
          <a:p>
            <a:pPr eaLnBrk="1" hangingPunct="1"/>
            <a:r>
              <a:rPr lang="de-DE" sz="2800" smtClean="0"/>
              <a:t>TQM – Total Quality Management</a:t>
            </a:r>
          </a:p>
        </p:txBody>
      </p:sp>
      <p:sp>
        <p:nvSpPr>
          <p:cNvPr id="115718" name="Rectangle 3"/>
          <p:cNvSpPr>
            <a:spLocks noGrp="1" noChangeArrowheads="1"/>
          </p:cNvSpPr>
          <p:nvPr>
            <p:ph type="body" idx="1"/>
          </p:nvPr>
        </p:nvSpPr>
        <p:spPr>
          <a:xfrm>
            <a:off x="228600" y="1295400"/>
            <a:ext cx="8686800" cy="5229225"/>
          </a:xfrm>
        </p:spPr>
        <p:txBody>
          <a:bodyPr/>
          <a:lstStyle/>
          <a:p>
            <a:pPr eaLnBrk="1" hangingPunct="1"/>
            <a:r>
              <a:rPr lang="de-DE" sz="2400" smtClean="0"/>
              <a:t>Customer point of view: How important is the service offered and how was the quality of the service perceived?</a:t>
            </a:r>
          </a:p>
          <a:p>
            <a:pPr eaLnBrk="1" hangingPunct="1"/>
            <a:r>
              <a:rPr lang="de-DE" sz="2400" smtClean="0"/>
              <a:t>Producers point of view: How good was the quality management?</a:t>
            </a:r>
          </a:p>
          <a:p>
            <a:pPr eaLnBrk="1" hangingPunct="1"/>
            <a:r>
              <a:rPr lang="de-DE" sz="2400" smtClean="0"/>
              <a:t>TQM as a never-ending upward spiral (Kaizen)</a:t>
            </a:r>
          </a:p>
          <a:p>
            <a:pPr eaLnBrk="1" hangingPunct="1"/>
            <a:endParaRPr lang="de-DE" sz="2400" smtClean="0"/>
          </a:p>
          <a:p>
            <a:pPr eaLnBrk="1" hangingPunct="1"/>
            <a:endParaRPr lang="de-DE" smtClean="0"/>
          </a:p>
        </p:txBody>
      </p:sp>
      <p:pic>
        <p:nvPicPr>
          <p:cNvPr id="115719" name="Grafik 6" descr="kaizen.gif"/>
          <p:cNvPicPr>
            <a:picLocks noChangeAspect="1"/>
          </p:cNvPicPr>
          <p:nvPr/>
        </p:nvPicPr>
        <p:blipFill>
          <a:blip r:embed="rId2"/>
          <a:srcRect/>
          <a:stretch>
            <a:fillRect/>
          </a:stretch>
        </p:blipFill>
        <p:spPr bwMode="auto">
          <a:xfrm>
            <a:off x="285750" y="3714750"/>
            <a:ext cx="2357438" cy="1343025"/>
          </a:xfrm>
          <a:prstGeom prst="rect">
            <a:avLst/>
          </a:prstGeom>
          <a:noFill/>
          <a:ln w="9525">
            <a:noFill/>
            <a:miter lim="800000"/>
            <a:headEnd/>
            <a:tailEnd/>
          </a:ln>
        </p:spPr>
      </p:pic>
      <p:pic>
        <p:nvPicPr>
          <p:cNvPr id="115720" name="Grafik 7" descr="kaizen.png"/>
          <p:cNvPicPr>
            <a:picLocks noChangeAspect="1"/>
          </p:cNvPicPr>
          <p:nvPr/>
        </p:nvPicPr>
        <p:blipFill>
          <a:blip r:embed="rId3"/>
          <a:srcRect/>
          <a:stretch>
            <a:fillRect/>
          </a:stretch>
        </p:blipFill>
        <p:spPr bwMode="auto">
          <a:xfrm>
            <a:off x="3429000" y="3786188"/>
            <a:ext cx="487045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3E45C8CF-1243-4570-AA94-591A60A8916C}" type="slidenum">
              <a:rPr lang="de-DE"/>
              <a:pPr>
                <a:defRPr/>
              </a:pPr>
              <a:t>95</a:t>
            </a:fld>
            <a:endParaRPr lang="de-DE"/>
          </a:p>
        </p:txBody>
      </p:sp>
      <p:sp>
        <p:nvSpPr>
          <p:cNvPr id="116741" name="Rectangle 2"/>
          <p:cNvSpPr>
            <a:spLocks noGrp="1" noChangeArrowheads="1"/>
          </p:cNvSpPr>
          <p:nvPr>
            <p:ph type="title"/>
          </p:nvPr>
        </p:nvSpPr>
        <p:spPr>
          <a:xfrm>
            <a:off x="228600" y="685800"/>
            <a:ext cx="8664575" cy="533400"/>
          </a:xfrm>
        </p:spPr>
        <p:txBody>
          <a:bodyPr/>
          <a:lstStyle/>
          <a:p>
            <a:pPr eaLnBrk="1" hangingPunct="1"/>
            <a:r>
              <a:rPr lang="de-DE" sz="2800" smtClean="0"/>
              <a:t>Ecology management </a:t>
            </a:r>
          </a:p>
        </p:txBody>
      </p:sp>
      <p:sp>
        <p:nvSpPr>
          <p:cNvPr id="116742" name="Rectangle 3"/>
          <p:cNvSpPr>
            <a:spLocks noGrp="1" noChangeArrowheads="1"/>
          </p:cNvSpPr>
          <p:nvPr>
            <p:ph type="body" idx="1"/>
          </p:nvPr>
        </p:nvSpPr>
        <p:spPr>
          <a:xfrm>
            <a:off x="228600" y="1295400"/>
            <a:ext cx="8686800" cy="5229225"/>
          </a:xfrm>
        </p:spPr>
        <p:txBody>
          <a:bodyPr/>
          <a:lstStyle/>
          <a:p>
            <a:pPr eaLnBrk="1" hangingPunct="1">
              <a:lnSpc>
                <a:spcPct val="90000"/>
              </a:lnSpc>
            </a:pPr>
            <a:r>
              <a:rPr lang="de-DE" smtClean="0"/>
              <a:t>Based on: </a:t>
            </a:r>
          </a:p>
          <a:p>
            <a:pPr eaLnBrk="1" hangingPunct="1">
              <a:lnSpc>
                <a:spcPct val="90000"/>
              </a:lnSpc>
            </a:pPr>
            <a:r>
              <a:rPr lang="de-DE" smtClean="0"/>
              <a:t>Laws and regulations</a:t>
            </a:r>
          </a:p>
          <a:p>
            <a:pPr eaLnBrk="1" hangingPunct="1">
              <a:lnSpc>
                <a:spcPct val="90000"/>
              </a:lnSpc>
            </a:pPr>
            <a:r>
              <a:rPr lang="de-DE" smtClean="0"/>
              <a:t>Customer demand</a:t>
            </a:r>
          </a:p>
          <a:p>
            <a:pPr eaLnBrk="1" hangingPunct="1">
              <a:lnSpc>
                <a:spcPct val="90000"/>
              </a:lnSpc>
            </a:pPr>
            <a:r>
              <a:rPr lang="de-DE" smtClean="0"/>
              <a:t>Staff demand</a:t>
            </a:r>
          </a:p>
          <a:p>
            <a:pPr eaLnBrk="1" hangingPunct="1">
              <a:lnSpc>
                <a:spcPct val="90000"/>
              </a:lnSpc>
            </a:pPr>
            <a:endParaRPr lang="de-DE" smtClean="0"/>
          </a:p>
          <a:p>
            <a:pPr eaLnBrk="1" hangingPunct="1">
              <a:lnSpc>
                <a:spcPct val="90000"/>
              </a:lnSpc>
            </a:pPr>
            <a:r>
              <a:rPr lang="de-DE" smtClean="0"/>
              <a:t>In Germany: </a:t>
            </a:r>
          </a:p>
          <a:p>
            <a:pPr eaLnBrk="1" hangingPunct="1">
              <a:lnSpc>
                <a:spcPct val="90000"/>
              </a:lnSpc>
            </a:pPr>
            <a:r>
              <a:rPr lang="de-DE" smtClean="0"/>
              <a:t>DeHoGa Eco Criteria</a:t>
            </a:r>
          </a:p>
          <a:p>
            <a:pPr eaLnBrk="1" hangingPunct="1">
              <a:lnSpc>
                <a:spcPct val="90000"/>
              </a:lnSpc>
            </a:pPr>
            <a:r>
              <a:rPr lang="de-DE" smtClean="0"/>
              <a:t>Government subsidies from</a:t>
            </a:r>
          </a:p>
          <a:p>
            <a:pPr lvl="1" eaLnBrk="1" hangingPunct="1">
              <a:lnSpc>
                <a:spcPct val="90000"/>
              </a:lnSpc>
            </a:pPr>
            <a:r>
              <a:rPr lang="de-DE" sz="1800" smtClean="0"/>
              <a:t>European Recovery Program (ERP) </a:t>
            </a:r>
          </a:p>
          <a:p>
            <a:pPr lvl="1" eaLnBrk="1" hangingPunct="1">
              <a:lnSpc>
                <a:spcPct val="90000"/>
              </a:lnSpc>
            </a:pPr>
            <a:r>
              <a:rPr lang="de-DE" sz="1800" smtClean="0"/>
              <a:t>Deutsche Ausgleichsbank (DtA) </a:t>
            </a:r>
          </a:p>
          <a:p>
            <a:pPr lvl="1" eaLnBrk="1" hangingPunct="1">
              <a:lnSpc>
                <a:spcPct val="90000"/>
              </a:lnSpc>
            </a:pPr>
            <a:r>
              <a:rPr lang="de-DE" sz="1800" smtClean="0"/>
              <a:t>Kreditanstalt für Wiederaufbau (KfW)</a:t>
            </a:r>
          </a:p>
          <a:p>
            <a:pPr lvl="1" eaLnBrk="1" hangingPunct="1">
              <a:lnSpc>
                <a:spcPct val="90000"/>
              </a:lnSpc>
            </a:pPr>
            <a:r>
              <a:rPr lang="de-DE" sz="1800" smtClean="0"/>
              <a:t>Bundesländer Subsidies</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355463A5-CB1E-4415-8A05-0F8BD75C0910}" type="slidenum">
              <a:rPr lang="de-DE"/>
              <a:pPr>
                <a:defRPr/>
              </a:pPr>
              <a:t>96</a:t>
            </a:fld>
            <a:endParaRPr lang="de-DE"/>
          </a:p>
        </p:txBody>
      </p:sp>
      <p:sp>
        <p:nvSpPr>
          <p:cNvPr id="117765" name="Rectangle 2"/>
          <p:cNvSpPr>
            <a:spLocks noGrp="1" noChangeArrowheads="1"/>
          </p:cNvSpPr>
          <p:nvPr>
            <p:ph type="title"/>
          </p:nvPr>
        </p:nvSpPr>
        <p:spPr/>
        <p:txBody>
          <a:bodyPr/>
          <a:lstStyle/>
          <a:p>
            <a:pPr eaLnBrk="1" hangingPunct="1"/>
            <a:r>
              <a:rPr lang="de-DE" sz="2800" smtClean="0"/>
              <a:t>Ecology management</a:t>
            </a:r>
          </a:p>
        </p:txBody>
      </p:sp>
      <p:sp>
        <p:nvSpPr>
          <p:cNvPr id="117766" name="Rectangle 3"/>
          <p:cNvSpPr>
            <a:spLocks noGrp="1" noChangeArrowheads="1"/>
          </p:cNvSpPr>
          <p:nvPr>
            <p:ph type="body" idx="1"/>
          </p:nvPr>
        </p:nvSpPr>
        <p:spPr/>
        <p:txBody>
          <a:bodyPr/>
          <a:lstStyle/>
          <a:p>
            <a:pPr marL="381000" indent="-381000" eaLnBrk="1" hangingPunct="1"/>
            <a:r>
              <a:rPr lang="de-DE" smtClean="0"/>
              <a:t>Labels:</a:t>
            </a:r>
          </a:p>
          <a:p>
            <a:pPr marL="381000" indent="-381000" eaLnBrk="1" hangingPunct="1"/>
            <a:endParaRPr lang="de-DE" smtClean="0"/>
          </a:p>
          <a:p>
            <a:pPr marL="381000" indent="-381000" eaLnBrk="1" hangingPunct="1"/>
            <a:r>
              <a:rPr lang="de-DE" smtClean="0"/>
              <a:t>Many Ecology labels worldwide on different levels</a:t>
            </a:r>
          </a:p>
          <a:p>
            <a:pPr marL="381000" indent="-381000" eaLnBrk="1" hangingPunct="1"/>
            <a:endParaRPr lang="de-DE" smtClean="0"/>
          </a:p>
          <a:p>
            <a:pPr marL="381000" indent="-381000" eaLnBrk="1" hangingPunct="1"/>
            <a:r>
              <a:rPr lang="de-DE" smtClean="0"/>
              <a:t>Example Bavaria: </a:t>
            </a:r>
            <a:r>
              <a:rPr lang="de-DE" smtClean="0">
                <a:hlinkClick r:id="rId2"/>
              </a:rPr>
              <a:t>http://www.stmugv.bayern.de/umwelt/wirtschaft/siegel/index.htm</a:t>
            </a:r>
            <a:endParaRPr lang="de-DE" smtClean="0"/>
          </a:p>
          <a:p>
            <a:pPr marL="381000" indent="-381000" eaLnBrk="1" hangingPunct="1"/>
            <a:endParaRPr lang="de-DE" smtClean="0"/>
          </a:p>
          <a:p>
            <a:pPr marL="381000" indent="-381000" eaLnBrk="1" hangingPunct="1"/>
            <a:r>
              <a:rPr lang="de-DE" smtClean="0"/>
              <a:t> Other examples:</a:t>
            </a:r>
          </a:p>
          <a:p>
            <a:pPr marL="381000" indent="-381000" eaLnBrk="1" hangingPunct="1"/>
            <a:r>
              <a:rPr lang="de-DE" smtClean="0"/>
              <a:t>Blaue Flagge, Grüner Koffer</a:t>
            </a:r>
          </a:p>
          <a:p>
            <a:pPr marL="381000" indent="-381000" eaLnBrk="1" hangingPunct="1"/>
            <a:r>
              <a:rPr lang="de-DE" smtClean="0"/>
              <a:t>Top label in Germany: Viabono</a:t>
            </a:r>
          </a:p>
        </p:txBody>
      </p:sp>
      <p:pic>
        <p:nvPicPr>
          <p:cNvPr id="117767" name="Grafik 6" descr="logo-umwelt.jpg"/>
          <p:cNvPicPr>
            <a:picLocks noChangeAspect="1"/>
          </p:cNvPicPr>
          <p:nvPr/>
        </p:nvPicPr>
        <p:blipFill>
          <a:blip r:embed="rId3"/>
          <a:srcRect/>
          <a:stretch>
            <a:fillRect/>
          </a:stretch>
        </p:blipFill>
        <p:spPr bwMode="auto">
          <a:xfrm>
            <a:off x="5000625" y="3571875"/>
            <a:ext cx="2690813" cy="29067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4294967295"/>
          </p:nvPr>
        </p:nvSpPr>
        <p:spPr/>
        <p:txBody>
          <a:bodyPr/>
          <a:lstStyle/>
          <a:p>
            <a:pPr>
              <a:defRPr/>
            </a:pPr>
            <a:endParaRPr lang="de-DE"/>
          </a:p>
        </p:txBody>
      </p:sp>
      <p:sp>
        <p:nvSpPr>
          <p:cNvPr id="5" name="Fußzeilenplatzhalter 4"/>
          <p:cNvSpPr>
            <a:spLocks noGrp="1"/>
          </p:cNvSpPr>
          <p:nvPr>
            <p:ph type="ftr" sz="quarter" idx="4294967295"/>
          </p:nvPr>
        </p:nvSpPr>
        <p:spPr/>
        <p:txBody>
          <a:bodyPr/>
          <a:lstStyle/>
          <a:p>
            <a:pPr>
              <a:defRPr/>
            </a:pPr>
            <a:r>
              <a:rPr lang="de-DE" smtClean="0"/>
              <a:t>                 </a:t>
            </a:r>
            <a:endParaRPr lang="de-DE"/>
          </a:p>
        </p:txBody>
      </p:sp>
      <p:sp>
        <p:nvSpPr>
          <p:cNvPr id="6" name="Foliennummernplatzhalter 5"/>
          <p:cNvSpPr>
            <a:spLocks noGrp="1"/>
          </p:cNvSpPr>
          <p:nvPr>
            <p:ph type="sldNum" sz="quarter" idx="4294967295"/>
          </p:nvPr>
        </p:nvSpPr>
        <p:spPr/>
        <p:txBody>
          <a:bodyPr/>
          <a:lstStyle/>
          <a:p>
            <a:pPr>
              <a:defRPr/>
            </a:pPr>
            <a:fld id="{2176EB43-7CE1-4F9A-874C-137A994D3B39}" type="slidenum">
              <a:rPr lang="de-DE"/>
              <a:pPr>
                <a:defRPr/>
              </a:pPr>
              <a:t>97</a:t>
            </a:fld>
            <a:endParaRPr lang="de-DE"/>
          </a:p>
        </p:txBody>
      </p:sp>
      <p:sp>
        <p:nvSpPr>
          <p:cNvPr id="118789" name="Rectangle 2"/>
          <p:cNvSpPr>
            <a:spLocks noGrp="1" noChangeArrowheads="1"/>
          </p:cNvSpPr>
          <p:nvPr>
            <p:ph type="title"/>
          </p:nvPr>
        </p:nvSpPr>
        <p:spPr/>
        <p:txBody>
          <a:bodyPr/>
          <a:lstStyle/>
          <a:p>
            <a:pPr eaLnBrk="1" hangingPunct="1"/>
            <a:r>
              <a:rPr lang="de-DE" sz="2800" smtClean="0"/>
              <a:t>Ecology management</a:t>
            </a:r>
          </a:p>
        </p:txBody>
      </p:sp>
      <p:sp>
        <p:nvSpPr>
          <p:cNvPr id="118790" name="Rectangle 3"/>
          <p:cNvSpPr>
            <a:spLocks noGrp="1" noChangeArrowheads="1"/>
          </p:cNvSpPr>
          <p:nvPr>
            <p:ph type="body" idx="1"/>
          </p:nvPr>
        </p:nvSpPr>
        <p:spPr/>
        <p:txBody>
          <a:bodyPr/>
          <a:lstStyle/>
          <a:p>
            <a:pPr eaLnBrk="1" hangingPunct="1"/>
            <a:endParaRPr lang="de-DE" smtClean="0"/>
          </a:p>
          <a:p>
            <a:pPr eaLnBrk="1" hangingPunct="1"/>
            <a:r>
              <a:rPr lang="de-DE" smtClean="0"/>
              <a:t>Discussion:</a:t>
            </a:r>
          </a:p>
          <a:p>
            <a:pPr eaLnBrk="1" hangingPunct="1">
              <a:buFontTx/>
              <a:buNone/>
            </a:pPr>
            <a:r>
              <a:rPr lang="de-DE" smtClean="0"/>
              <a:t>In the 1990s the hospitality companies in Germany </a:t>
            </a:r>
          </a:p>
          <a:p>
            <a:pPr eaLnBrk="1" hangingPunct="1">
              <a:buFontTx/>
              <a:buNone/>
            </a:pPr>
            <a:r>
              <a:rPr lang="de-DE" smtClean="0"/>
              <a:t>could not agree on a label like „Grüner Koffer“. </a:t>
            </a:r>
          </a:p>
          <a:p>
            <a:pPr eaLnBrk="1" hangingPunct="1">
              <a:buFontTx/>
              <a:buNone/>
            </a:pPr>
            <a:r>
              <a:rPr lang="de-DE" smtClean="0"/>
              <a:t>Today Viabono is supported by  DeHoGa etc.</a:t>
            </a:r>
          </a:p>
          <a:p>
            <a:pPr eaLnBrk="1" hangingPunct="1">
              <a:buFontTx/>
              <a:buNone/>
            </a:pPr>
            <a:endParaRPr lang="de-DE" smtClean="0"/>
          </a:p>
          <a:p>
            <a:pPr eaLnBrk="1" hangingPunct="1">
              <a:buFontTx/>
              <a:buNone/>
            </a:pPr>
            <a:r>
              <a:rPr lang="de-DE" smtClean="0"/>
              <a:t>Is ecological engagement in hotels just a marketing </a:t>
            </a:r>
          </a:p>
          <a:p>
            <a:pPr eaLnBrk="1" hangingPunct="1">
              <a:buFontTx/>
              <a:buNone/>
            </a:pPr>
            <a:r>
              <a:rPr lang="de-DE" smtClean="0"/>
              <a:t>gag or will we see a real „greening“ of the hospitality </a:t>
            </a:r>
          </a:p>
          <a:p>
            <a:pPr eaLnBrk="1" hangingPunct="1">
              <a:buFontTx/>
              <a:buNone/>
            </a:pPr>
            <a:r>
              <a:rPr lang="de-DE" smtClean="0"/>
              <a:t>industry?</a:t>
            </a:r>
          </a:p>
          <a:p>
            <a:pPr eaLnBrk="1" hangingPunct="1">
              <a:buFontTx/>
              <a:buNone/>
            </a:pPr>
            <a:endParaRPr lang="de-DE" smtClean="0"/>
          </a:p>
        </p:txBody>
      </p:sp>
      <p:pic>
        <p:nvPicPr>
          <p:cNvPr id="118791" name="Grafik 6" descr="towelrack.gif"/>
          <p:cNvPicPr>
            <a:picLocks noChangeAspect="1"/>
          </p:cNvPicPr>
          <p:nvPr/>
        </p:nvPicPr>
        <p:blipFill>
          <a:blip r:embed="rId2"/>
          <a:srcRect/>
          <a:stretch>
            <a:fillRect/>
          </a:stretch>
        </p:blipFill>
        <p:spPr bwMode="auto">
          <a:xfrm>
            <a:off x="6715125" y="1347788"/>
            <a:ext cx="2270125" cy="5510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9810" name="Titel 1"/>
          <p:cNvSpPr>
            <a:spLocks noGrp="1"/>
          </p:cNvSpPr>
          <p:nvPr>
            <p:ph type="title"/>
          </p:nvPr>
        </p:nvSpPr>
        <p:spPr/>
        <p:txBody>
          <a:bodyPr/>
          <a:lstStyle/>
          <a:p>
            <a:pPr eaLnBrk="1" hangingPunct="1"/>
            <a:endParaRPr lang="de-DE" smtClean="0"/>
          </a:p>
        </p:txBody>
      </p:sp>
      <p:pic>
        <p:nvPicPr>
          <p:cNvPr id="4" name="Inhaltsplatzhalter 3" descr="nomadpolaroid2.jpg"/>
          <p:cNvPicPr>
            <a:picLocks noGrp="1" noChangeAspect="1"/>
          </p:cNvPicPr>
          <p:nvPr>
            <p:ph idx="1"/>
          </p:nvPr>
        </p:nvPicPr>
        <p:blipFill>
          <a:blip r:embed="rId2"/>
          <a:stretch>
            <a:fillRect/>
          </a:stretch>
        </p:blipFill>
        <p:spPr>
          <a:xfrm>
            <a:off x="941388" y="1295400"/>
            <a:ext cx="7261225" cy="4800600"/>
          </a:xfrm>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ntwurfsvorlage">
  <a:themeElements>
    <a:clrScheme name="Entwurfsvorla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ntwurfsvorlage">
      <a:majorFont>
        <a:latin typeface="Tahoma"/>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ntwurfsvorlag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ntwurfsvorla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ntwurfsvorlag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ntwurfsvorlag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ntwurfsvorlag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ntwurfsvorlag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ntwurfsvorlag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C:\Dokumente und Einstellungen\waldemarb\Anwendungsdaten\Microsoft\Vorlagen\Entwurfsvorlage.pot</Template>
  <TotalTime>0</TotalTime>
  <Words>6510</Words>
  <Application>Microsoft PowerPoint</Application>
  <PresentationFormat>Bildschirmpräsentation (4:3)</PresentationFormat>
  <Paragraphs>1578</Paragraphs>
  <Slides>98</Slides>
  <Notes>0</Notes>
  <HiddenSlides>51</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98</vt:i4>
      </vt:variant>
    </vt:vector>
  </HeadingPairs>
  <TitlesOfParts>
    <vt:vector size="100" baseType="lpstr">
      <vt:lpstr>Entwurfsvorlage</vt:lpstr>
      <vt:lpstr>Document</vt:lpstr>
      <vt:lpstr>Introduction – Hospitality</vt:lpstr>
      <vt:lpstr>Content </vt:lpstr>
      <vt:lpstr>Knowledge – Experiences - Expectations</vt:lpstr>
      <vt:lpstr>1. Everchanging Tourism – Basics of hospitality  </vt:lpstr>
      <vt:lpstr>Cowboys</vt:lpstr>
      <vt:lpstr>General development Tourism market </vt:lpstr>
      <vt:lpstr>Economic importance of hospitality</vt:lpstr>
      <vt:lpstr>Segmentation hospitality</vt:lpstr>
      <vt:lpstr> Segmentation Food and beverages </vt:lpstr>
      <vt:lpstr>Segmentation Catering/Restaurants</vt:lpstr>
      <vt:lpstr>Segmentation Accomodation companies </vt:lpstr>
      <vt:lpstr>Segmentation Accomodation companies</vt:lpstr>
      <vt:lpstr>Definition Accomodation companies </vt:lpstr>
      <vt:lpstr>1.6 Minimum requirements Hotel room</vt:lpstr>
      <vt:lpstr>Actors in the accomodation market </vt:lpstr>
      <vt:lpstr>Systematic view on company forms</vt:lpstr>
      <vt:lpstr>Branded hotels </vt:lpstr>
      <vt:lpstr>Folie 18</vt:lpstr>
      <vt:lpstr>Folie 19</vt:lpstr>
      <vt:lpstr>Folie 20</vt:lpstr>
      <vt:lpstr>1.7. continued</vt:lpstr>
      <vt:lpstr>Brand cooperations </vt:lpstr>
      <vt:lpstr>Folie 23</vt:lpstr>
      <vt:lpstr>Forms of segmentation of hotels</vt:lpstr>
      <vt:lpstr>Different types of accomodation</vt:lpstr>
      <vt:lpstr>Folie 26</vt:lpstr>
      <vt:lpstr>Folie 27</vt:lpstr>
      <vt:lpstr>1.10 DeHoGa German Hotel Association</vt:lpstr>
      <vt:lpstr>Hotel classification – a critical view</vt:lpstr>
      <vt:lpstr>System of German hotel classification </vt:lpstr>
      <vt:lpstr>Folie 31</vt:lpstr>
      <vt:lpstr>Folie 32</vt:lpstr>
      <vt:lpstr>1.11 Tourist * - einfache Ansprüche </vt:lpstr>
      <vt:lpstr>1.11 Standard * * - mittlere Ansprüche </vt:lpstr>
      <vt:lpstr>1.11 Komfort * * * - gehobene Ansprüche </vt:lpstr>
      <vt:lpstr>1.11 First Class * * * * - hohe Ansprüche </vt:lpstr>
      <vt:lpstr>1.11 Luxus * * * * * - höchste Ansprüche </vt:lpstr>
      <vt:lpstr>1.11 Sonderformen </vt:lpstr>
      <vt:lpstr>1.11 Sonderformen – Superior </vt:lpstr>
      <vt:lpstr>1.11 Klassifizierung Parahotellerie (DTV)</vt:lpstr>
      <vt:lpstr>1.11 Klassifizierung Parahotellerie (DTV)</vt:lpstr>
      <vt:lpstr>1.11 Klassifizierung Parahotellerie (DTV)</vt:lpstr>
      <vt:lpstr>1.11 Klassifizierung Parahotellerie (DTV)</vt:lpstr>
      <vt:lpstr>1.11 Klassifizierung Parahotellerie (DTV)</vt:lpstr>
      <vt:lpstr>1.11 Klassifizierung Parahotellerie (DTV)</vt:lpstr>
      <vt:lpstr>Discussion</vt:lpstr>
      <vt:lpstr>Folie 47</vt:lpstr>
      <vt:lpstr>Folie 48</vt:lpstr>
      <vt:lpstr>Folie 49</vt:lpstr>
      <vt:lpstr>Folie 50</vt:lpstr>
      <vt:lpstr>2. Expansion strategies of big hotel groups </vt:lpstr>
      <vt:lpstr>2.1 Facts and Figures</vt:lpstr>
      <vt:lpstr> </vt:lpstr>
      <vt:lpstr>2.1 Some examples of the best hotels in the world  </vt:lpstr>
      <vt:lpstr>2.2 Reasons for Expansion</vt:lpstr>
      <vt:lpstr>2.3 Preconditions of expansion</vt:lpstr>
      <vt:lpstr>2.4 Branding &amp; Diversification </vt:lpstr>
      <vt:lpstr>2.4 Branding &amp; Diversification</vt:lpstr>
      <vt:lpstr>2.5 Expansion as management policy</vt:lpstr>
      <vt:lpstr>2.5 Expansion as management policy</vt:lpstr>
      <vt:lpstr>2.5 Contract forms </vt:lpstr>
      <vt:lpstr>2.5 Contract forms </vt:lpstr>
      <vt:lpstr>2.5 Contract forms </vt:lpstr>
      <vt:lpstr>2 Discussion</vt:lpstr>
      <vt:lpstr>Folie 65</vt:lpstr>
      <vt:lpstr>3. Introduction: Law and hospitality </vt:lpstr>
      <vt:lpstr>3. Introduction: Law and hospitality </vt:lpstr>
      <vt:lpstr>3. Introduction: Law and hospitality </vt:lpstr>
      <vt:lpstr>3. Introduction: Law and hospitality </vt:lpstr>
      <vt:lpstr>3. Introduction: Law and hospitality </vt:lpstr>
      <vt:lpstr>3.1 Recht im deutschen Hotel- und Gaststättengewerbe </vt:lpstr>
      <vt:lpstr>3.1 Recht im Hotelgewerbe </vt:lpstr>
      <vt:lpstr>3.2 Haftung aus Gesetz und Vertrag</vt:lpstr>
      <vt:lpstr>3.3 Bewirtungsvertrag </vt:lpstr>
      <vt:lpstr>3.3 Bewirtungsvertrag </vt:lpstr>
      <vt:lpstr>3.4 Beherbergungs- und Pensionsvertrag </vt:lpstr>
      <vt:lpstr>3.4 Beherbergungs- und Pensionsvertrag</vt:lpstr>
      <vt:lpstr>3.4 Beherbergungs- und Pensionsvertrag</vt:lpstr>
      <vt:lpstr>3.5 Kündigung des Beherbergungsvertrages</vt:lpstr>
      <vt:lpstr>3.5 Kündigung des Beherbergungsvertrages</vt:lpstr>
      <vt:lpstr>3.5 Weitere Vertragsarten im Hotelgewerbe </vt:lpstr>
      <vt:lpstr>3.5 Weitere Vertragsarten im Hotelgewerbe</vt:lpstr>
      <vt:lpstr>3.6 Konzessionsrecht</vt:lpstr>
      <vt:lpstr>3.7 Versicherungen im Hotelgewerbe </vt:lpstr>
      <vt:lpstr>3.7 Versicherungen im Hotelgewerbe</vt:lpstr>
      <vt:lpstr>3 Discussion</vt:lpstr>
      <vt:lpstr>Folie 87</vt:lpstr>
      <vt:lpstr>Management in the hospitality sector</vt:lpstr>
      <vt:lpstr>Management or improvisation </vt:lpstr>
      <vt:lpstr>Human Resource Management</vt:lpstr>
      <vt:lpstr>Classical HR Organigram – Single hotel  </vt:lpstr>
      <vt:lpstr>Customer orientated HR Management </vt:lpstr>
      <vt:lpstr>Quality management</vt:lpstr>
      <vt:lpstr>TQM – Total Quality Management</vt:lpstr>
      <vt:lpstr>Ecology management </vt:lpstr>
      <vt:lpstr>Ecology management</vt:lpstr>
      <vt:lpstr>Ecology management</vt:lpstr>
      <vt:lpstr>Folie 98</vt:lpstr>
    </vt:vector>
  </TitlesOfParts>
  <Company>Institut für Berufsbildung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waldemarB</dc:creator>
  <cp:lastModifiedBy>Arlt</cp:lastModifiedBy>
  <cp:revision>1093</cp:revision>
  <dcterms:created xsi:type="dcterms:W3CDTF">2004-02-23T15:13:01Z</dcterms:created>
  <dcterms:modified xsi:type="dcterms:W3CDTF">2007-12-08T12:19:52Z</dcterms:modified>
</cp:coreProperties>
</file>