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9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9" r:id="rId7"/>
    <p:sldId id="270" r:id="rId8"/>
    <p:sldId id="261" r:id="rId9"/>
    <p:sldId id="262" r:id="rId10"/>
    <p:sldId id="264" r:id="rId11"/>
    <p:sldId id="265" r:id="rId12"/>
    <p:sldId id="263" r:id="rId13"/>
    <p:sldId id="266" r:id="rId14"/>
    <p:sldId id="267" r:id="rId15"/>
    <p:sldId id="268" r:id="rId1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endParaRPr lang="de-DE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endParaRPr lang="de-DE"/>
          </a:p>
        </p:txBody>
      </p:sp>
      <p:sp>
        <p:nvSpPr>
          <p:cNvPr id="512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endParaRPr lang="de-DE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fld id="{3069754B-FF08-4EF5-BC1B-2CF08B81DA82}" type="slidenum">
              <a:rPr lang="de-DE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002C03E-4225-4797-823F-6B614EC6748E}" type="slidenum">
              <a:rPr lang="de-DE"/>
              <a:pPr/>
              <a:t>1</a:t>
            </a:fld>
            <a:endParaRPr lang="de-DE"/>
          </a:p>
        </p:txBody>
      </p:sp>
      <p:sp>
        <p:nvSpPr>
          <p:cNvPr id="614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199E9E1-0853-472D-B3AE-A71AAAC7C48C}" type="slidenum">
              <a:rPr lang="de-DE"/>
              <a:pPr/>
              <a:t>10</a:t>
            </a:fld>
            <a:endParaRPr lang="de-DE"/>
          </a:p>
        </p:txBody>
      </p:sp>
      <p:sp>
        <p:nvSpPr>
          <p:cNvPr id="4198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8C1B11D-0BB8-42E7-8559-6980DEEC2F76}" type="slidenum">
              <a:rPr lang="de-DE"/>
              <a:pPr/>
              <a:t>11</a:t>
            </a:fld>
            <a:endParaRPr lang="de-DE"/>
          </a:p>
        </p:txBody>
      </p:sp>
      <p:sp>
        <p:nvSpPr>
          <p:cNvPr id="4301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C12F454-E957-4B09-9375-9C8F312A2EC3}" type="slidenum">
              <a:rPr lang="de-DE"/>
              <a:pPr/>
              <a:t>12</a:t>
            </a:fld>
            <a:endParaRPr lang="de-DE"/>
          </a:p>
        </p:txBody>
      </p:sp>
      <p:sp>
        <p:nvSpPr>
          <p:cNvPr id="4403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B71E9D5-57A7-483C-BDFD-85E0BC3BD2F6}" type="slidenum">
              <a:rPr lang="de-DE"/>
              <a:pPr/>
              <a:t>13</a:t>
            </a:fld>
            <a:endParaRPr lang="de-DE"/>
          </a:p>
        </p:txBody>
      </p:sp>
      <p:sp>
        <p:nvSpPr>
          <p:cNvPr id="4505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096AC6-A9A8-4F90-80B0-D13639C4FED5}" type="slidenum">
              <a:rPr lang="de-DE"/>
              <a:pPr/>
              <a:t>14</a:t>
            </a:fld>
            <a:endParaRPr lang="de-DE"/>
          </a:p>
        </p:txBody>
      </p:sp>
      <p:sp>
        <p:nvSpPr>
          <p:cNvPr id="4608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485071F-5CD1-4768-9E5A-F3C115EE9C8F}" type="slidenum">
              <a:rPr lang="de-DE"/>
              <a:pPr/>
              <a:t>15</a:t>
            </a:fld>
            <a:endParaRPr lang="de-DE"/>
          </a:p>
        </p:txBody>
      </p:sp>
      <p:sp>
        <p:nvSpPr>
          <p:cNvPr id="4710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BB65A48-9BCD-4E2D-8DC9-B89A748CC345}" type="slidenum">
              <a:rPr lang="de-DE"/>
              <a:pPr/>
              <a:t>2</a:t>
            </a:fld>
            <a:endParaRPr lang="de-DE"/>
          </a:p>
        </p:txBody>
      </p:sp>
      <p:sp>
        <p:nvSpPr>
          <p:cNvPr id="3584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5B183E9-8507-4E66-9D5F-350E40CBD190}" type="slidenum">
              <a:rPr lang="de-DE"/>
              <a:pPr/>
              <a:t>3</a:t>
            </a:fld>
            <a:endParaRPr lang="de-DE"/>
          </a:p>
        </p:txBody>
      </p:sp>
      <p:sp>
        <p:nvSpPr>
          <p:cNvPr id="3686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AC999AD-8BDB-46BC-8701-56D7763DD5B4}" type="slidenum">
              <a:rPr lang="de-DE"/>
              <a:pPr/>
              <a:t>4</a:t>
            </a:fld>
            <a:endParaRPr lang="de-DE"/>
          </a:p>
        </p:txBody>
      </p:sp>
      <p:sp>
        <p:nvSpPr>
          <p:cNvPr id="378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9E4795F-65D9-4C23-903A-1A4A1B8EE3DC}" type="slidenum">
              <a:rPr lang="de-DE"/>
              <a:pPr/>
              <a:t>5</a:t>
            </a:fld>
            <a:endParaRPr lang="de-DE"/>
          </a:p>
        </p:txBody>
      </p:sp>
      <p:sp>
        <p:nvSpPr>
          <p:cNvPr id="3891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79E2C11-F930-4BD8-9914-5DBB33433E52}" type="slidenum">
              <a:rPr lang="de-DE"/>
              <a:pPr/>
              <a:t>6</a:t>
            </a:fld>
            <a:endParaRPr lang="de-DE"/>
          </a:p>
        </p:txBody>
      </p:sp>
      <p:sp>
        <p:nvSpPr>
          <p:cNvPr id="32770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44588" y="685800"/>
            <a:ext cx="4573587" cy="3430588"/>
          </a:xfrm>
          <a:solidFill>
            <a:srgbClr val="FFFFFF"/>
          </a:solidFill>
          <a:ln/>
        </p:spPr>
      </p:sp>
      <p:sp>
        <p:nvSpPr>
          <p:cNvPr id="32771" name="Rectangle 3"/>
          <p:cNvSpPr txBox="1">
            <a:spLocks noChangeArrowheads="1"/>
          </p:cNvSpPr>
          <p:nvPr>
            <p:ph type="body" idx="1"/>
          </p:nvPr>
        </p:nvSpPr>
        <p:spPr>
          <a:xfrm>
            <a:off x="914400" y="4343400"/>
            <a:ext cx="5030788" cy="4116388"/>
          </a:xfrm>
          <a:ln/>
        </p:spPr>
        <p:txBody>
          <a:bodyPr wrap="none" lIns="87810" tIns="43905" rIns="87810" bIns="43905" anchor="ctr"/>
          <a:lstStyle/>
          <a:p>
            <a:endParaRPr lang="de-DE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CFE6960-6CAA-41D7-8A1E-862336901C87}" type="slidenum">
              <a:rPr lang="de-DE"/>
              <a:pPr/>
              <a:t>7</a:t>
            </a:fld>
            <a:endParaRPr lang="de-DE"/>
          </a:p>
        </p:txBody>
      </p:sp>
      <p:sp>
        <p:nvSpPr>
          <p:cNvPr id="34818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44588" y="685800"/>
            <a:ext cx="4573587" cy="3430588"/>
          </a:xfrm>
          <a:solidFill>
            <a:srgbClr val="FFFFFF"/>
          </a:solidFill>
          <a:ln/>
        </p:spPr>
      </p:sp>
      <p:sp>
        <p:nvSpPr>
          <p:cNvPr id="34819" name="Rectangle 3"/>
          <p:cNvSpPr txBox="1">
            <a:spLocks noChangeArrowheads="1"/>
          </p:cNvSpPr>
          <p:nvPr>
            <p:ph type="body" idx="1"/>
          </p:nvPr>
        </p:nvSpPr>
        <p:spPr>
          <a:xfrm>
            <a:off x="914400" y="4343400"/>
            <a:ext cx="5030788" cy="4116388"/>
          </a:xfrm>
          <a:ln/>
        </p:spPr>
        <p:txBody>
          <a:bodyPr wrap="none" lIns="87810" tIns="43905" rIns="87810" bIns="43905" anchor="ctr"/>
          <a:lstStyle/>
          <a:p>
            <a:endParaRPr lang="de-DE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AD02B98-DA6E-43E0-90E1-0FCFE2A4E912}" type="slidenum">
              <a:rPr lang="de-DE"/>
              <a:pPr/>
              <a:t>8</a:t>
            </a:fld>
            <a:endParaRPr lang="de-DE"/>
          </a:p>
        </p:txBody>
      </p:sp>
      <p:sp>
        <p:nvSpPr>
          <p:cNvPr id="3993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9514C53-A914-4117-804B-921CEF1CD953}" type="slidenum">
              <a:rPr lang="de-DE"/>
              <a:pPr/>
              <a:t>9</a:t>
            </a:fld>
            <a:endParaRPr lang="de-DE"/>
          </a:p>
        </p:txBody>
      </p:sp>
      <p:sp>
        <p:nvSpPr>
          <p:cNvPr id="4096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698" name="Group 2"/>
          <p:cNvGrpSpPr>
            <a:grpSpLocks/>
          </p:cNvGrpSpPr>
          <p:nvPr/>
        </p:nvGrpSpPr>
        <p:grpSpPr bwMode="auto">
          <a:xfrm>
            <a:off x="0" y="0"/>
            <a:ext cx="5867400" cy="6858000"/>
            <a:chOff x="0" y="0"/>
            <a:chExt cx="3696" cy="4320"/>
          </a:xfrm>
        </p:grpSpPr>
        <p:sp>
          <p:nvSpPr>
            <p:cNvPr id="29699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880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kumimoji="1" lang="de-DE" sz="2400">
                <a:latin typeface="Times New Roman" pitchFamily="18" charset="0"/>
              </a:endParaRPr>
            </a:p>
          </p:txBody>
        </p:sp>
        <p:sp>
          <p:nvSpPr>
            <p:cNvPr id="29700" name="AutoShape 4"/>
            <p:cNvSpPr>
              <a:spLocks noChangeArrowheads="1"/>
            </p:cNvSpPr>
            <p:nvPr/>
          </p:nvSpPr>
          <p:spPr bwMode="white">
            <a:xfrm>
              <a:off x="432" y="624"/>
              <a:ext cx="3264" cy="12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kumimoji="1" lang="de-DE" sz="2400">
                <a:latin typeface="Times New Roman" pitchFamily="18" charset="0"/>
              </a:endParaRPr>
            </a:p>
          </p:txBody>
        </p:sp>
      </p:grpSp>
      <p:grpSp>
        <p:nvGrpSpPr>
          <p:cNvPr id="29701" name="Group 5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29702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29703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de-DE"/>
            </a:p>
          </p:txBody>
        </p:sp>
      </p:grpSp>
      <p:sp>
        <p:nvSpPr>
          <p:cNvPr id="29704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40132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29705" name="Rectangle 9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de-DE"/>
          </a:p>
        </p:txBody>
      </p:sp>
      <p:sp>
        <p:nvSpPr>
          <p:cNvPr id="29706" name="Rectangle 1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de-DE"/>
              <a:t>Richard Hartmann Juni 2006</a:t>
            </a:r>
          </a:p>
        </p:txBody>
      </p:sp>
      <p:sp>
        <p:nvSpPr>
          <p:cNvPr id="29707" name="Rectangle 11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6200" y="6248400"/>
            <a:ext cx="587375" cy="488950"/>
          </a:xfrm>
        </p:spPr>
        <p:txBody>
          <a:bodyPr anchorCtr="0"/>
          <a:lstStyle>
            <a:lvl1pPr>
              <a:defRPr/>
            </a:lvl1pPr>
          </a:lstStyle>
          <a:p>
            <a:fld id="{7D8A7B30-E080-4181-B86D-D1F500A785E9}" type="slidenum">
              <a:rPr lang="de-DE"/>
              <a:pPr/>
              <a:t>‹Nr.›</a:t>
            </a:fld>
            <a:endParaRPr lang="de-DE"/>
          </a:p>
        </p:txBody>
      </p:sp>
      <p:sp>
        <p:nvSpPr>
          <p:cNvPr id="29708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990600"/>
            <a:ext cx="8229600" cy="1905000"/>
          </a:xfrm>
          <a:prstGeom prst="roundRect">
            <a:avLst>
              <a:gd name="adj" fmla="val 50000"/>
            </a:avLst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de-DE"/>
              <a:t>Titelmasterformat durch Klicken bearbeiten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Richard Hartmann Juni 2006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9A5509-D8BB-49C1-9B14-79503546813E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705600" y="762000"/>
            <a:ext cx="1981200" cy="532447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762000" y="762000"/>
            <a:ext cx="5791200" cy="532447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Richard Hartmann Juni 2006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CAFD40-A41F-4189-9CBE-BF956E7D84F9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Richard Hartmann Juni 2006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B1F98B-AEFD-450D-BD68-9D0394FF29AA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Richard Hartmann Juni 2006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5C8CFD-2ED3-4F55-8FFF-C485BAE9BDEC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Richard Hartmann Juni 2006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01DE19-A651-45D2-A254-C8264052DCA1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Richard Hartmann Juni 2006</a:t>
            </a: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46C05E-21B4-4E11-BC69-518AE87D35F1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Richard Hartmann Juni 2006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683BDA-7D48-40F5-841F-CC0C993844C2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Richard Hartmann Juni 2006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BA76AD-1FC5-4442-9456-B6DBF0AFB3A2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Richard Hartmann Juni 2006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F63608-602A-4F9B-B9E3-F797BCAF136C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Richard Hartmann Juni 2006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B90B29-EF16-4E26-85CA-0E8A785DE7C2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674" name="Group 2"/>
          <p:cNvGrpSpPr>
            <a:grpSpLocks/>
          </p:cNvGrpSpPr>
          <p:nvPr/>
        </p:nvGrpSpPr>
        <p:grpSpPr bwMode="auto">
          <a:xfrm>
            <a:off x="0" y="0"/>
            <a:ext cx="7620000" cy="6858000"/>
            <a:chOff x="0" y="0"/>
            <a:chExt cx="4800" cy="4320"/>
          </a:xfrm>
        </p:grpSpPr>
        <p:grpSp>
          <p:nvGrpSpPr>
            <p:cNvPr id="28675" name="Group 3"/>
            <p:cNvGrpSpPr>
              <a:grpSpLocks/>
            </p:cNvGrpSpPr>
            <p:nvPr userDrawn="1"/>
          </p:nvGrpSpPr>
          <p:grpSpPr bwMode="auto">
            <a:xfrm>
              <a:off x="0" y="0"/>
              <a:ext cx="2016" cy="4320"/>
              <a:chOff x="0" y="0"/>
              <a:chExt cx="2016" cy="4320"/>
            </a:xfrm>
          </p:grpSpPr>
          <p:sp>
            <p:nvSpPr>
              <p:cNvPr id="28676" name="Rectangle 4"/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480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28677" name="Freeform 5"/>
              <p:cNvSpPr>
                <a:spLocks/>
              </p:cNvSpPr>
              <p:nvPr userDrawn="1"/>
            </p:nvSpPr>
            <p:spPr bwMode="auto">
              <a:xfrm>
                <a:off x="288" y="0"/>
                <a:ext cx="1728" cy="735"/>
              </a:xfrm>
              <a:custGeom>
                <a:avLst/>
                <a:gdLst/>
                <a:ahLst/>
                <a:cxnLst>
                  <a:cxn ang="0">
                    <a:pos x="1728" y="0"/>
                  </a:cxn>
                  <a:cxn ang="0">
                    <a:pos x="1728" y="480"/>
                  </a:cxn>
                  <a:cxn ang="0">
                    <a:pos x="380" y="482"/>
                  </a:cxn>
                  <a:cxn ang="0">
                    <a:pos x="354" y="480"/>
                  </a:cxn>
                  <a:cxn ang="0">
                    <a:pos x="308" y="489"/>
                  </a:cxn>
                  <a:cxn ang="0">
                    <a:pos x="246" y="531"/>
                  </a:cxn>
                  <a:cxn ang="0">
                    <a:pos x="206" y="597"/>
                  </a:cxn>
                  <a:cxn ang="0">
                    <a:pos x="192" y="666"/>
                  </a:cxn>
                  <a:cxn ang="0">
                    <a:pos x="192" y="735"/>
                  </a:cxn>
                  <a:cxn ang="0">
                    <a:pos x="0" y="735"/>
                  </a:cxn>
                  <a:cxn ang="0">
                    <a:pos x="0" y="480"/>
                  </a:cxn>
                  <a:cxn ang="0">
                    <a:pos x="0" y="0"/>
                  </a:cxn>
                  <a:cxn ang="0">
                    <a:pos x="1728" y="0"/>
                  </a:cxn>
                </a:cxnLst>
                <a:rect l="0" t="0" r="r" b="b"/>
                <a:pathLst>
                  <a:path w="1728" h="735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 cap="flat" cmpd="sng">
                <a:noFill/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wrap="none"/>
              <a:lstStyle/>
              <a:p>
                <a:endParaRPr lang="de-DE"/>
              </a:p>
            </p:txBody>
          </p:sp>
        </p:grpSp>
        <p:grpSp>
          <p:nvGrpSpPr>
            <p:cNvPr id="28678" name="Group 6"/>
            <p:cNvGrpSpPr>
              <a:grpSpLocks/>
            </p:cNvGrpSpPr>
            <p:nvPr/>
          </p:nvGrpSpPr>
          <p:grpSpPr bwMode="auto">
            <a:xfrm>
              <a:off x="144" y="1248"/>
              <a:ext cx="4656" cy="201"/>
              <a:chOff x="144" y="1248"/>
              <a:chExt cx="4656" cy="201"/>
            </a:xfrm>
          </p:grpSpPr>
          <p:sp>
            <p:nvSpPr>
              <p:cNvPr id="28679" name="AutoShape 7"/>
              <p:cNvSpPr>
                <a:spLocks noChangeArrowheads="1"/>
              </p:cNvSpPr>
              <p:nvPr/>
            </p:nvSpPr>
            <p:spPr bwMode="auto">
              <a:xfrm>
                <a:off x="384" y="1248"/>
                <a:ext cx="4416" cy="200"/>
              </a:xfrm>
              <a:prstGeom prst="roundRect">
                <a:avLst>
                  <a:gd name="adj" fmla="val 0"/>
                </a:avLst>
              </a:pr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28680" name="AutoShape 8"/>
              <p:cNvSpPr>
                <a:spLocks noChangeArrowheads="1"/>
              </p:cNvSpPr>
              <p:nvPr/>
            </p:nvSpPr>
            <p:spPr bwMode="auto">
              <a:xfrm flipH="1">
                <a:off x="144" y="1248"/>
                <a:ext cx="248" cy="201"/>
              </a:xfrm>
              <a:prstGeom prst="flowChartDelay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de-DE"/>
              </a:p>
            </p:txBody>
          </p:sp>
        </p:grpSp>
      </p:grpSp>
      <p:sp>
        <p:nvSpPr>
          <p:cNvPr id="28681" name="AutoShape 9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762000"/>
            <a:ext cx="7924800" cy="1143000"/>
          </a:xfrm>
          <a:prstGeom prst="roundRect">
            <a:avLst>
              <a:gd name="adj" fmla="val 21667"/>
            </a:avLst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Titelmasterformat durch Klicken bearbeiten</a:t>
            </a:r>
          </a:p>
        </p:txBody>
      </p:sp>
      <p:sp>
        <p:nvSpPr>
          <p:cNvPr id="2868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2362200"/>
            <a:ext cx="7693025" cy="372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2868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endParaRPr lang="de-DE"/>
          </a:p>
        </p:txBody>
      </p:sp>
      <p:sp>
        <p:nvSpPr>
          <p:cNvPr id="2868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6248400"/>
            <a:ext cx="2897188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de-DE"/>
              <a:t>Richard Hartmann Juni 2006</a:t>
            </a:r>
          </a:p>
        </p:txBody>
      </p:sp>
      <p:sp>
        <p:nvSpPr>
          <p:cNvPr id="2868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>
              <a:defRPr sz="2600" b="1">
                <a:solidFill>
                  <a:schemeClr val="bg1"/>
                </a:solidFill>
              </a:defRPr>
            </a:lvl1pPr>
          </a:lstStyle>
          <a:p>
            <a:fld id="{E16CD0C6-DE37-47FF-9F91-A5C277B6E21E}" type="slidenum">
              <a:rPr lang="de-DE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hd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dg-online.de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/>
              <a:t>Spirituality of young university students and graduates :</a:t>
            </a:r>
            <a:endParaRPr lang="de-DE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/>
              <a:t>Problems an Insights</a:t>
            </a:r>
            <a:endParaRPr lang="de-DE"/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0" y="5373688"/>
            <a:ext cx="4427538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>
                <a:solidFill>
                  <a:schemeClr val="tx2"/>
                </a:solidFill>
              </a:rPr>
              <a:t>Drinking from our own wells</a:t>
            </a:r>
          </a:p>
          <a:p>
            <a:r>
              <a:rPr lang="en-US" sz="2400">
                <a:solidFill>
                  <a:schemeClr val="tx2"/>
                </a:solidFill>
              </a:rPr>
              <a:t>CEUC Frauenchiemsee</a:t>
            </a:r>
            <a:br>
              <a:rPr lang="en-US" sz="2400">
                <a:solidFill>
                  <a:schemeClr val="tx2"/>
                </a:solidFill>
              </a:rPr>
            </a:br>
            <a:r>
              <a:rPr lang="en-US" sz="2400">
                <a:solidFill>
                  <a:schemeClr val="tx2"/>
                </a:solidFill>
              </a:rPr>
              <a:t>6. - 11. June 2006</a:t>
            </a:r>
            <a:endParaRPr lang="de-DE" sz="2400"/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158750" y="134938"/>
            <a:ext cx="401637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de-DE" sz="2400">
                <a:solidFill>
                  <a:schemeClr val="tx2"/>
                </a:solidFill>
              </a:rPr>
              <a:t>Prof. Dr. Richard Hartmann</a:t>
            </a:r>
          </a:p>
          <a:p>
            <a:r>
              <a:rPr lang="de-DE" sz="2400">
                <a:solidFill>
                  <a:schemeClr val="tx2"/>
                </a:solidFill>
              </a:rPr>
              <a:t>Theologische Fakultät Fulda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Richard Hartmann Juni 2006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C4AF5-15F3-4A00-9A8C-6D5428FB9D98}" type="slidenum">
              <a:rPr lang="de-DE"/>
              <a:pPr/>
              <a:t>10</a:t>
            </a:fld>
            <a:endParaRPr lang="de-DE"/>
          </a:p>
        </p:txBody>
      </p:sp>
      <p:sp>
        <p:nvSpPr>
          <p:cNvPr id="1843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3200"/>
              <a:t>Modern Performers: </a:t>
            </a:r>
            <a:r>
              <a:rPr lang="en-GB" sz="3200"/>
              <a:t>Longing and Religion</a:t>
            </a:r>
            <a:r>
              <a:rPr lang="de-DE"/>
              <a:t> </a:t>
            </a:r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GB" sz="1800"/>
              <a:t>realistic dreams</a:t>
            </a:r>
            <a:endParaRPr lang="de-DE" sz="1800"/>
          </a:p>
          <a:p>
            <a:pPr>
              <a:lnSpc>
                <a:spcPct val="80000"/>
              </a:lnSpc>
            </a:pPr>
            <a:r>
              <a:rPr lang="en-GB" sz="1800"/>
              <a:t>solve problems of our present world</a:t>
            </a:r>
            <a:endParaRPr lang="de-DE" sz="1800"/>
          </a:p>
          <a:p>
            <a:pPr>
              <a:lnSpc>
                <a:spcPct val="80000"/>
              </a:lnSpc>
            </a:pPr>
            <a:r>
              <a:rPr lang="en-GB" sz="1800">
                <a:solidFill>
                  <a:schemeClr val="accent1"/>
                </a:solidFill>
              </a:rPr>
              <a:t>r</a:t>
            </a:r>
            <a:r>
              <a:rPr lang="en-GB" sz="1800"/>
              <a:t>elax, much time at their own disposal</a:t>
            </a:r>
            <a:endParaRPr lang="de-DE" sz="1800"/>
          </a:p>
          <a:p>
            <a:pPr>
              <a:lnSpc>
                <a:spcPct val="80000"/>
              </a:lnSpc>
            </a:pPr>
            <a:r>
              <a:rPr lang="en-GB" sz="1800"/>
              <a:t>search for roots and a home.</a:t>
            </a:r>
            <a:endParaRPr lang="de-DE" sz="1800"/>
          </a:p>
          <a:p>
            <a:pPr>
              <a:lnSpc>
                <a:spcPct val="80000"/>
              </a:lnSpc>
            </a:pPr>
            <a:r>
              <a:rPr lang="en-GB" sz="1800"/>
              <a:t>energy centred on themselves: I am too complex for any single particular religion.</a:t>
            </a:r>
            <a:br>
              <a:rPr lang="en-GB" sz="1800"/>
            </a:br>
            <a:r>
              <a:rPr lang="en-GB" sz="1800"/>
              <a:t>Adaptation of many construction sites.</a:t>
            </a:r>
            <a:endParaRPr lang="de-DE" sz="1800"/>
          </a:p>
          <a:p>
            <a:pPr>
              <a:lnSpc>
                <a:spcPct val="80000"/>
              </a:lnSpc>
            </a:pPr>
            <a:r>
              <a:rPr lang="en-GB" sz="1800"/>
              <a:t>"I am trying to be or to become a good man or woman in some sense."</a:t>
            </a:r>
            <a:endParaRPr lang="de-DE" sz="1800"/>
          </a:p>
          <a:p>
            <a:pPr>
              <a:lnSpc>
                <a:spcPct val="80000"/>
              </a:lnSpc>
            </a:pPr>
            <a:r>
              <a:rPr lang="en-GB" sz="1800"/>
              <a:t>many open doors</a:t>
            </a:r>
            <a:endParaRPr lang="de-DE" sz="1800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GB" sz="1400"/>
              <a:t>A </a:t>
            </a:r>
            <a:r>
              <a:rPr lang="en-GB" sz="1400" i="1"/>
              <a:t>Weltanschauung</a:t>
            </a:r>
            <a:r>
              <a:rPr lang="en-GB" sz="1400"/>
              <a:t>  and a religion must be useful, they ought to promote my life, to get me further.</a:t>
            </a:r>
            <a:endParaRPr lang="de-DE" sz="1400"/>
          </a:p>
          <a:p>
            <a:pPr>
              <a:lnSpc>
                <a:spcPct val="80000"/>
              </a:lnSpc>
            </a:pPr>
            <a:r>
              <a:rPr lang="en-GB" sz="1400"/>
              <a:t>They want to know them in order to adapt them to their individual needs.</a:t>
            </a:r>
            <a:endParaRPr lang="de-DE" sz="1400"/>
          </a:p>
          <a:p>
            <a:pPr>
              <a:lnSpc>
                <a:spcPct val="80000"/>
              </a:lnSpc>
            </a:pPr>
            <a:r>
              <a:rPr lang="en-GB" sz="1400"/>
              <a:t>They reflect upon, but do not commit themselves to a Higher Power.</a:t>
            </a:r>
            <a:endParaRPr lang="de-DE" sz="1400"/>
          </a:p>
          <a:p>
            <a:pPr>
              <a:lnSpc>
                <a:spcPct val="80000"/>
              </a:lnSpc>
            </a:pPr>
            <a:r>
              <a:rPr lang="en-GB" sz="1400"/>
              <a:t>Travel</a:t>
            </a:r>
            <a:br>
              <a:rPr lang="en-GB" sz="1400"/>
            </a:br>
            <a:r>
              <a:rPr lang="en-GB" sz="1400"/>
              <a:t>fill themselves with new impressions</a:t>
            </a:r>
            <a:endParaRPr lang="de-DE" sz="1400"/>
          </a:p>
          <a:p>
            <a:pPr>
              <a:lnSpc>
                <a:spcPct val="80000"/>
              </a:lnSpc>
            </a:pPr>
            <a:r>
              <a:rPr lang="en-GB" sz="1400"/>
              <a:t>Church is not part of what really matters in life.</a:t>
            </a:r>
            <a:endParaRPr lang="de-DE" sz="1400"/>
          </a:p>
          <a:p>
            <a:pPr>
              <a:lnSpc>
                <a:spcPct val="80000"/>
              </a:lnSpc>
            </a:pPr>
            <a:r>
              <a:rPr lang="en-GB" sz="1400"/>
              <a:t>Religion is a real concern in the peer group, but not with regard to an institution</a:t>
            </a:r>
            <a:endParaRPr lang="de-DE" sz="1400"/>
          </a:p>
          <a:p>
            <a:pPr>
              <a:lnSpc>
                <a:spcPct val="80000"/>
              </a:lnSpc>
            </a:pPr>
            <a:r>
              <a:rPr lang="en-GB" sz="1400"/>
              <a:t>Church exercises some fascination on them, but only from a distance</a:t>
            </a:r>
            <a:endParaRPr lang="de-DE" sz="14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Richard Hartmann Juni 2006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C3FE0-5728-49C2-AAB2-B1243CFB04C7}" type="slidenum">
              <a:rPr lang="de-DE"/>
              <a:pPr/>
              <a:t>11</a:t>
            </a:fld>
            <a:endParaRPr lang="de-DE"/>
          </a:p>
        </p:txBody>
      </p:sp>
      <p:sp>
        <p:nvSpPr>
          <p:cNvPr id="2048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3200"/>
              <a:t>Modern Performers: </a:t>
            </a:r>
            <a:r>
              <a:rPr lang="en-GB"/>
              <a:t>Church and Belief</a:t>
            </a:r>
            <a:r>
              <a:rPr lang="de-DE"/>
              <a:t> </a:t>
            </a:r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GB" sz="1800"/>
              <a:t>They rarely attend church servic</a:t>
            </a:r>
            <a:r>
              <a:rPr lang="en-GB" sz="1800">
                <a:solidFill>
                  <a:schemeClr val="accent1"/>
                </a:solidFill>
              </a:rPr>
              <a:t>e</a:t>
            </a:r>
            <a:r>
              <a:rPr lang="en-GB" sz="1800"/>
              <a:t>, but if they do, they take part  with great awareness.</a:t>
            </a:r>
            <a:endParaRPr lang="de-DE" sz="1800"/>
          </a:p>
          <a:p>
            <a:pPr>
              <a:lnSpc>
                <a:spcPct val="80000"/>
              </a:lnSpc>
            </a:pPr>
            <a:r>
              <a:rPr lang="en-GB" sz="1800"/>
              <a:t>Not much willingness to confront themselves with the Bible - if they do, this is mainly through movies and literature</a:t>
            </a:r>
            <a:endParaRPr lang="de-DE" sz="1800"/>
          </a:p>
          <a:p>
            <a:pPr>
              <a:lnSpc>
                <a:spcPct val="80000"/>
              </a:lnSpc>
            </a:pPr>
            <a:r>
              <a:rPr lang="en-GB" sz="1800"/>
              <a:t>They know the parables of Jesus, but these texts appear strange to them.</a:t>
            </a:r>
            <a:endParaRPr lang="de-DE" sz="1800"/>
          </a:p>
          <a:p>
            <a:pPr>
              <a:lnSpc>
                <a:spcPct val="80000"/>
              </a:lnSpc>
            </a:pPr>
            <a:r>
              <a:rPr lang="en-GB" sz="1800"/>
              <a:t>Church belongs to a bygone epoch, is rigid and inflexible. Church doesn’t touch their own roots and desires</a:t>
            </a:r>
            <a:endParaRPr lang="de-DE" sz="1800"/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GB" sz="1400"/>
              <a:t>So church is not even perceived by them</a:t>
            </a:r>
            <a:endParaRPr lang="de-DE" sz="1400"/>
          </a:p>
          <a:p>
            <a:pPr>
              <a:lnSpc>
                <a:spcPct val="80000"/>
              </a:lnSpc>
            </a:pPr>
            <a:r>
              <a:rPr lang="en-GB" sz="1400"/>
              <a:t>However, the public presence of the church appeals to them as something marvellous (for instance an orthodox priest in a city café)</a:t>
            </a:r>
            <a:endParaRPr lang="de-DE" sz="1400"/>
          </a:p>
          <a:p>
            <a:pPr>
              <a:lnSpc>
                <a:spcPct val="80000"/>
              </a:lnSpc>
            </a:pPr>
            <a:r>
              <a:rPr lang="en-GB" sz="1400"/>
              <a:t>They perceive German priests as lacking joy of life</a:t>
            </a:r>
            <a:endParaRPr lang="de-DE" sz="1400"/>
          </a:p>
          <a:p>
            <a:pPr>
              <a:lnSpc>
                <a:spcPct val="80000"/>
              </a:lnSpc>
            </a:pPr>
            <a:r>
              <a:rPr lang="en-GB" sz="1400"/>
              <a:t>The Church has to pass on values to the society and defend the weak, but she should not interfere in the individual's life. </a:t>
            </a:r>
            <a:endParaRPr lang="de-DE" sz="1400"/>
          </a:p>
          <a:p>
            <a:pPr>
              <a:lnSpc>
                <a:spcPct val="80000"/>
              </a:lnSpc>
            </a:pPr>
            <a:r>
              <a:rPr lang="en-GB" sz="1400"/>
              <a:t>The Church should not stick to traditions but open up new horizons and act as a mediator</a:t>
            </a:r>
            <a:endParaRPr lang="de-DE" sz="1400"/>
          </a:p>
          <a:p>
            <a:pPr>
              <a:lnSpc>
                <a:spcPct val="80000"/>
              </a:lnSpc>
            </a:pPr>
            <a:r>
              <a:rPr lang="en-GB" sz="1400"/>
              <a:t>Less may be more</a:t>
            </a:r>
            <a:endParaRPr lang="de-DE" sz="1400"/>
          </a:p>
          <a:p>
            <a:pPr>
              <a:lnSpc>
                <a:spcPct val="80000"/>
              </a:lnSpc>
            </a:pPr>
            <a:r>
              <a:rPr lang="en-GB" sz="1400"/>
              <a:t>Transparency</a:t>
            </a:r>
            <a:endParaRPr lang="de-DE" sz="1400"/>
          </a:p>
          <a:p>
            <a:pPr>
              <a:lnSpc>
                <a:spcPct val="80000"/>
              </a:lnSpc>
            </a:pPr>
            <a:r>
              <a:rPr lang="en-GB" sz="1400"/>
              <a:t>Worship is a kind of performance</a:t>
            </a:r>
            <a:endParaRPr lang="de-DE" sz="14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Richard Hartmann Juni 2006</a:t>
            </a:r>
          </a:p>
        </p:txBody>
      </p:sp>
      <p:sp>
        <p:nvSpPr>
          <p:cNvPr id="8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3B477-A9A4-46E1-A98A-34F2A1A04318}" type="slidenum">
              <a:rPr lang="de-DE"/>
              <a:pPr/>
              <a:t>12</a:t>
            </a:fld>
            <a:endParaRPr lang="de-DE"/>
          </a:p>
        </p:txBody>
      </p:sp>
      <p:sp>
        <p:nvSpPr>
          <p:cNvPr id="1638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3200"/>
              <a:t>Experimentalists</a:t>
            </a:r>
            <a:r>
              <a:rPr lang="en-GB" sz="3200"/>
              <a:t>: Attitudes towards life</a:t>
            </a:r>
            <a:r>
              <a:rPr lang="de-DE" sz="3200"/>
              <a:t> </a:t>
            </a:r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GB" sz="1800"/>
              <a:t>Practically-minded and relaxed, but down-to-earth due to crisis</a:t>
            </a:r>
            <a:endParaRPr lang="de-DE" sz="1800"/>
          </a:p>
          <a:p>
            <a:pPr>
              <a:lnSpc>
                <a:spcPct val="80000"/>
              </a:lnSpc>
            </a:pPr>
            <a:r>
              <a:rPr lang="en-GB" sz="1800"/>
              <a:t>„To escape“ is a way of life.</a:t>
            </a:r>
            <a:endParaRPr lang="de-DE" sz="1800"/>
          </a:p>
          <a:p>
            <a:pPr>
              <a:lnSpc>
                <a:spcPct val="80000"/>
              </a:lnSpc>
            </a:pPr>
            <a:r>
              <a:rPr lang="en-GB" sz="1800"/>
              <a:t>A low opinion of external force and of routine</a:t>
            </a:r>
            <a:endParaRPr lang="de-DE" sz="1800"/>
          </a:p>
          <a:p>
            <a:pPr>
              <a:lnSpc>
                <a:spcPct val="80000"/>
              </a:lnSpc>
            </a:pPr>
            <a:r>
              <a:rPr lang="en-GB" sz="1800"/>
              <a:t>Living intensely until the very limit</a:t>
            </a:r>
            <a:endParaRPr lang="de-DE" sz="1800"/>
          </a:p>
          <a:p>
            <a:pPr>
              <a:lnSpc>
                <a:spcPct val="80000"/>
              </a:lnSpc>
            </a:pPr>
            <a:r>
              <a:rPr lang="en-GB" sz="1800"/>
              <a:t>The strategy of life is self-centred.</a:t>
            </a:r>
            <a:br>
              <a:rPr lang="en-GB" sz="1800"/>
            </a:br>
            <a:r>
              <a:rPr lang="en-GB" sz="1800"/>
              <a:t>Contradiction is a way of life (not a problem),</a:t>
            </a:r>
            <a:br>
              <a:rPr lang="en-GB" sz="1800"/>
            </a:br>
            <a:r>
              <a:rPr lang="en-GB" sz="1800"/>
              <a:t>a great need to communicate.</a:t>
            </a:r>
            <a:br>
              <a:rPr lang="en-GB" sz="1800"/>
            </a:br>
            <a:r>
              <a:rPr lang="en-GB" sz="1800"/>
              <a:t>They look at themselves as the avant-garde in life-style. Their style is meant to provoke.</a:t>
            </a:r>
            <a:endParaRPr lang="de-DE" sz="1800"/>
          </a:p>
          <a:p>
            <a:pPr>
              <a:lnSpc>
                <a:spcPct val="80000"/>
              </a:lnSpc>
            </a:pPr>
            <a:endParaRPr lang="de-DE" sz="1800"/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GB" sz="1600"/>
              <a:t>finding the inner centre of things.</a:t>
            </a:r>
            <a:endParaRPr lang="de-DE" sz="1600"/>
          </a:p>
          <a:p>
            <a:pPr>
              <a:lnSpc>
                <a:spcPct val="80000"/>
              </a:lnSpc>
            </a:pPr>
            <a:r>
              <a:rPr lang="en-GB" sz="1600"/>
              <a:t>Creativity is important</a:t>
            </a:r>
            <a:endParaRPr lang="de-DE" sz="1600"/>
          </a:p>
          <a:p>
            <a:pPr>
              <a:lnSpc>
                <a:spcPct val="80000"/>
              </a:lnSpc>
            </a:pPr>
            <a:r>
              <a:rPr lang="en-GB" sz="1600"/>
              <a:t>They oppose themselves to rigid structures and an exaggerated quest for security.</a:t>
            </a:r>
            <a:endParaRPr lang="de-DE" sz="1600"/>
          </a:p>
          <a:p>
            <a:pPr>
              <a:lnSpc>
                <a:spcPct val="80000"/>
              </a:lnSpc>
            </a:pPr>
            <a:r>
              <a:rPr lang="en-GB" sz="1600"/>
              <a:t>Leitmotiv: To discover the different aspects of life, develop their own talents and possibilities. To design one's own life, to become an expert in the art of living</a:t>
            </a:r>
            <a:endParaRPr lang="de-DE" sz="1600"/>
          </a:p>
          <a:p>
            <a:pPr>
              <a:lnSpc>
                <a:spcPct val="80000"/>
              </a:lnSpc>
            </a:pPr>
            <a:r>
              <a:rPr lang="en-GB" sz="1600"/>
              <a:t>need time for themselves</a:t>
            </a:r>
            <a:br>
              <a:rPr lang="en-GB" sz="1600"/>
            </a:br>
            <a:r>
              <a:rPr lang="en-GB" sz="1600"/>
              <a:t>lov</a:t>
            </a:r>
            <a:r>
              <a:rPr lang="en-GB" sz="1600">
                <a:solidFill>
                  <a:schemeClr val="accent1"/>
                </a:solidFill>
              </a:rPr>
              <a:t>e</a:t>
            </a:r>
            <a:r>
              <a:rPr lang="en-GB" sz="1600"/>
              <a:t> loneliness</a:t>
            </a:r>
            <a:endParaRPr lang="de-DE" sz="1600"/>
          </a:p>
          <a:p>
            <a:pPr>
              <a:lnSpc>
                <a:spcPct val="80000"/>
              </a:lnSpc>
            </a:pPr>
            <a:r>
              <a:rPr lang="en-GB" sz="1600"/>
              <a:t>Raves, exotic cultures, events</a:t>
            </a:r>
            <a:endParaRPr lang="de-DE" sz="1600"/>
          </a:p>
          <a:p>
            <a:pPr>
              <a:lnSpc>
                <a:spcPct val="80000"/>
              </a:lnSpc>
            </a:pPr>
            <a:r>
              <a:rPr lang="en-GB" sz="1600"/>
              <a:t>Travelling individually</a:t>
            </a:r>
            <a:endParaRPr lang="de-DE" sz="1600"/>
          </a:p>
          <a:p>
            <a:pPr>
              <a:lnSpc>
                <a:spcPct val="80000"/>
              </a:lnSpc>
            </a:pPr>
            <a:r>
              <a:rPr lang="en-GB" sz="1600"/>
              <a:t>To feel oneself, to come to the ground, meditation</a:t>
            </a:r>
            <a:endParaRPr lang="de-DE" sz="1600"/>
          </a:p>
          <a:p>
            <a:pPr>
              <a:lnSpc>
                <a:spcPct val="80000"/>
              </a:lnSpc>
            </a:pPr>
            <a:r>
              <a:rPr lang="de-DE" sz="1600"/>
              <a:t>extreme sports</a:t>
            </a:r>
          </a:p>
        </p:txBody>
      </p:sp>
      <p:sp>
        <p:nvSpPr>
          <p:cNvPr id="16390" name="Text Box 6"/>
          <p:cNvSpPr txBox="1">
            <a:spLocks noChangeArrowheads="1"/>
          </p:cNvSpPr>
          <p:nvPr/>
        </p:nvSpPr>
        <p:spPr bwMode="auto">
          <a:xfrm>
            <a:off x="971550" y="6092825"/>
            <a:ext cx="81264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de-DE" sz="2000">
                <a:latin typeface="Times New Roman" pitchFamily="18" charset="0"/>
              </a:rPr>
              <a:t>Dead ends for communication: Absolutist points of view; nothing is closed-up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Richard Hartmann Juni 2006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A03AB-10E8-494C-8BD7-E942B8838D60}" type="slidenum">
              <a:rPr lang="de-DE"/>
              <a:pPr/>
              <a:t>13</a:t>
            </a:fld>
            <a:endParaRPr lang="de-DE"/>
          </a:p>
        </p:txBody>
      </p:sp>
      <p:sp>
        <p:nvSpPr>
          <p:cNvPr id="2253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Experimentalists: </a:t>
            </a:r>
            <a:r>
              <a:rPr lang="en-GB" sz="3200"/>
              <a:t>Longing and Religion</a:t>
            </a:r>
            <a:endParaRPr lang="de-DE"/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GB" sz="1600"/>
              <a:t>Curiosity, breaking up the borders of space and time</a:t>
            </a:r>
            <a:endParaRPr lang="de-DE" sz="1600"/>
          </a:p>
          <a:p>
            <a:pPr>
              <a:lnSpc>
                <a:spcPct val="80000"/>
              </a:lnSpc>
            </a:pPr>
            <a:r>
              <a:rPr lang="en-GB" sz="1600"/>
              <a:t>Living in a virtual world</a:t>
            </a:r>
            <a:br>
              <a:rPr lang="en-GB" sz="1600"/>
            </a:br>
            <a:r>
              <a:rPr lang="en-GB" sz="1600"/>
              <a:t>Finding the whole in the smallest part</a:t>
            </a:r>
            <a:endParaRPr lang="de-DE" sz="1600"/>
          </a:p>
          <a:p>
            <a:pPr>
              <a:lnSpc>
                <a:spcPct val="80000"/>
              </a:lnSpc>
            </a:pPr>
            <a:r>
              <a:rPr lang="en-GB" sz="1600"/>
              <a:t>Feeling the need for meaning</a:t>
            </a:r>
            <a:br>
              <a:rPr lang="en-GB" sz="1600"/>
            </a:br>
            <a:r>
              <a:rPr lang="en-GB" sz="1600"/>
              <a:t>to free themselves from the prison of their own consciousness</a:t>
            </a:r>
            <a:endParaRPr lang="de-DE" sz="1600"/>
          </a:p>
          <a:p>
            <a:pPr>
              <a:lnSpc>
                <a:spcPct val="80000"/>
              </a:lnSpc>
            </a:pPr>
            <a:r>
              <a:rPr lang="en-GB" sz="1600"/>
              <a:t>Vigorous, optimistic,</a:t>
            </a:r>
            <a:br>
              <a:rPr lang="en-GB" sz="1600"/>
            </a:br>
            <a:r>
              <a:rPr lang="en-GB" sz="1600"/>
              <a:t>our life is a journey to create sense </a:t>
            </a:r>
            <a:endParaRPr lang="de-DE" sz="1600"/>
          </a:p>
          <a:p>
            <a:pPr>
              <a:lnSpc>
                <a:spcPct val="80000"/>
              </a:lnSpc>
            </a:pPr>
            <a:r>
              <a:rPr lang="en-GB" sz="1600"/>
              <a:t>Finding, but not defining the topographic of life.</a:t>
            </a:r>
            <a:endParaRPr lang="de-DE" sz="1600"/>
          </a:p>
          <a:p>
            <a:pPr>
              <a:lnSpc>
                <a:spcPct val="80000"/>
              </a:lnSpc>
            </a:pPr>
            <a:r>
              <a:rPr lang="en-GB" sz="1600"/>
              <a:t>problem of the Church:</a:t>
            </a:r>
            <a:br>
              <a:rPr lang="en-GB" sz="1600"/>
            </a:br>
            <a:r>
              <a:rPr lang="en-GB" sz="1600"/>
              <a:t>distinguishes between good and evil</a:t>
            </a:r>
            <a:endParaRPr lang="de-DE" sz="1600"/>
          </a:p>
          <a:p>
            <a:pPr>
              <a:lnSpc>
                <a:spcPct val="80000"/>
              </a:lnSpc>
            </a:pPr>
            <a:r>
              <a:rPr lang="en-GB" sz="1600"/>
              <a:t>They like the alteration between having a relation and being alone</a:t>
            </a:r>
            <a:endParaRPr lang="de-DE" sz="1000"/>
          </a:p>
        </p:txBody>
      </p:sp>
      <p:sp>
        <p:nvSpPr>
          <p:cNvPr id="22533" name="Rectangle 5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GB" sz="1600"/>
              <a:t>Sense </a:t>
            </a:r>
            <a:r>
              <a:rPr lang="en-GB" sz="1600">
                <a:solidFill>
                  <a:schemeClr val="accent1"/>
                </a:solidFill>
              </a:rPr>
              <a:t>cannot be reduced</a:t>
            </a:r>
            <a:r>
              <a:rPr lang="en-GB" sz="1600"/>
              <a:t> to a formula: The centre is the presence and to try new ways</a:t>
            </a:r>
            <a:endParaRPr lang="de-DE" sz="1600"/>
          </a:p>
          <a:p>
            <a:pPr>
              <a:lnSpc>
                <a:spcPct val="80000"/>
              </a:lnSpc>
            </a:pPr>
            <a:r>
              <a:rPr lang="en-GB" sz="1600"/>
              <a:t>Everyone is to look for his own points of orientation, which may be like heterogeneous pillars in landscape </a:t>
            </a:r>
            <a:endParaRPr lang="de-DE" sz="1600"/>
          </a:p>
          <a:p>
            <a:pPr>
              <a:lnSpc>
                <a:spcPct val="80000"/>
              </a:lnSpc>
            </a:pPr>
            <a:r>
              <a:rPr lang="en-GB" sz="1600"/>
              <a:t>a positive spiritual Power in this world</a:t>
            </a:r>
            <a:endParaRPr lang="de-DE" sz="1600"/>
          </a:p>
          <a:p>
            <a:pPr>
              <a:lnSpc>
                <a:spcPct val="80000"/>
              </a:lnSpc>
            </a:pPr>
            <a:r>
              <a:rPr lang="en-GB" sz="1600"/>
              <a:t>Fragments bear possibilities for adaptation</a:t>
            </a:r>
            <a:endParaRPr lang="de-DE" sz="1600"/>
          </a:p>
          <a:p>
            <a:pPr>
              <a:lnSpc>
                <a:spcPct val="80000"/>
              </a:lnSpc>
            </a:pPr>
            <a:r>
              <a:rPr lang="en-GB" sz="1600"/>
              <a:t>The principle behind reality (God,…) can be experienced in the world: God is an artist.</a:t>
            </a:r>
            <a:endParaRPr lang="de-DE" sz="1600"/>
          </a:p>
          <a:p>
            <a:pPr>
              <a:lnSpc>
                <a:spcPct val="80000"/>
              </a:lnSpc>
            </a:pPr>
            <a:r>
              <a:rPr lang="en-GB" sz="1600"/>
              <a:t>Restrictive norms make them take their distance to their source</a:t>
            </a:r>
            <a:endParaRPr lang="de-DE" sz="1600"/>
          </a:p>
          <a:p>
            <a:pPr>
              <a:lnSpc>
                <a:spcPct val="80000"/>
              </a:lnSpc>
            </a:pPr>
            <a:r>
              <a:rPr lang="en-GB" sz="1600"/>
              <a:t>This world is good in this way: death is the definite end.</a:t>
            </a:r>
            <a:endParaRPr lang="de-DE" sz="16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Richard Hartmann Juni 2006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A2FA6-2A7A-4A07-8998-0EAA80F41520}" type="slidenum">
              <a:rPr lang="de-DE"/>
              <a:pPr/>
              <a:t>14</a:t>
            </a:fld>
            <a:endParaRPr lang="de-DE"/>
          </a:p>
        </p:txBody>
      </p:sp>
      <p:sp>
        <p:nvSpPr>
          <p:cNvPr id="2355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Experimentalists</a:t>
            </a:r>
            <a:r>
              <a:rPr lang="de-DE" sz="3200"/>
              <a:t>: </a:t>
            </a:r>
            <a:r>
              <a:rPr lang="en-GB" sz="3200"/>
              <a:t>Church and Belief</a:t>
            </a:r>
            <a:r>
              <a:rPr lang="de-DE" sz="3200"/>
              <a:t> </a:t>
            </a: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GB" sz="1600"/>
              <a:t>Searching  for spiritual depth</a:t>
            </a:r>
            <a:endParaRPr lang="de-DE" sz="1600"/>
          </a:p>
          <a:p>
            <a:pPr>
              <a:lnSpc>
                <a:spcPct val="80000"/>
              </a:lnSpc>
            </a:pPr>
            <a:r>
              <a:rPr lang="en-GB" sz="1600"/>
              <a:t>They constantly set off to search God in new ways</a:t>
            </a:r>
            <a:endParaRPr lang="de-DE" sz="1600"/>
          </a:p>
          <a:p>
            <a:pPr>
              <a:lnSpc>
                <a:spcPct val="80000"/>
              </a:lnSpc>
            </a:pPr>
            <a:r>
              <a:rPr lang="en-GB" sz="1600"/>
              <a:t>finding the divine in details and in persons </a:t>
            </a:r>
            <a:br>
              <a:rPr lang="en-GB" sz="1600"/>
            </a:br>
            <a:r>
              <a:rPr lang="en-GB" sz="1600"/>
              <a:t>Trying to get to the bottom of things</a:t>
            </a:r>
            <a:endParaRPr lang="de-DE" sz="1600"/>
          </a:p>
          <a:p>
            <a:pPr>
              <a:lnSpc>
                <a:spcPct val="80000"/>
              </a:lnSpc>
            </a:pPr>
            <a:r>
              <a:rPr lang="en-GB" sz="1600"/>
              <a:t>Staging sensual and mystical rituals </a:t>
            </a:r>
            <a:endParaRPr lang="de-DE" sz="1600"/>
          </a:p>
          <a:p>
            <a:pPr>
              <a:lnSpc>
                <a:spcPct val="80000"/>
              </a:lnSpc>
            </a:pPr>
            <a:r>
              <a:rPr lang="en-GB" sz="1600"/>
              <a:t>Jesus i</a:t>
            </a:r>
            <a:r>
              <a:rPr lang="en-GB" sz="1600">
                <a:solidFill>
                  <a:schemeClr val="accent1"/>
                </a:solidFill>
              </a:rPr>
              <a:t>s</a:t>
            </a:r>
            <a:r>
              <a:rPr lang="en-GB" sz="1600"/>
              <a:t> not a sacrifice but an avant-garde unconventional.</a:t>
            </a:r>
            <a:endParaRPr lang="de-DE" sz="1600"/>
          </a:p>
          <a:p>
            <a:pPr>
              <a:lnSpc>
                <a:spcPct val="80000"/>
              </a:lnSpc>
            </a:pPr>
            <a:r>
              <a:rPr lang="en-GB" sz="1600"/>
              <a:t>The Church is an object of indifference, is not important, just an important cultural fund</a:t>
            </a:r>
            <a:br>
              <a:rPr lang="en-GB" sz="1600"/>
            </a:br>
            <a:r>
              <a:rPr lang="en-GB" sz="1600"/>
              <a:t>She is utterly conservative, but possesses a great potential</a:t>
            </a:r>
            <a:endParaRPr lang="de-DE" sz="1000"/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GB" sz="1600"/>
              <a:t>The Church is engaging in white magic in her ceremonies, which is interesting</a:t>
            </a:r>
            <a:endParaRPr lang="de-DE" sz="1600"/>
          </a:p>
          <a:p>
            <a:pPr>
              <a:lnSpc>
                <a:spcPct val="80000"/>
              </a:lnSpc>
            </a:pPr>
            <a:r>
              <a:rPr lang="en-GB" sz="1600"/>
              <a:t>Representing a different point of view which you can argue with</a:t>
            </a:r>
            <a:endParaRPr lang="de-DE" sz="1600"/>
          </a:p>
          <a:p>
            <a:pPr>
              <a:lnSpc>
                <a:spcPct val="80000"/>
              </a:lnSpc>
            </a:pPr>
            <a:r>
              <a:rPr lang="en-GB" sz="1600"/>
              <a:t>more interesting is Esotericism: there are no ethical laws to it.</a:t>
            </a:r>
            <a:endParaRPr lang="de-DE" sz="1600"/>
          </a:p>
          <a:p>
            <a:pPr>
              <a:lnSpc>
                <a:spcPct val="80000"/>
              </a:lnSpc>
            </a:pPr>
            <a:r>
              <a:rPr lang="en-GB" sz="1600"/>
              <a:t>The Holy Bible often seems to „simple“</a:t>
            </a:r>
            <a:br>
              <a:rPr lang="en-GB" sz="1600"/>
            </a:br>
            <a:r>
              <a:rPr lang="en-GB" sz="1600"/>
              <a:t>We have to look for deeper truths, not just for moral and rational insights</a:t>
            </a:r>
            <a:endParaRPr lang="de-DE" sz="1600"/>
          </a:p>
          <a:p>
            <a:pPr>
              <a:lnSpc>
                <a:spcPct val="80000"/>
              </a:lnSpc>
            </a:pPr>
            <a:r>
              <a:rPr lang="en-GB" sz="1600"/>
              <a:t>New Rituals, new music, experience of the mysterious are important: authenticity, not modernism.</a:t>
            </a:r>
            <a:endParaRPr lang="de-DE" sz="1600"/>
          </a:p>
          <a:p>
            <a:pPr>
              <a:lnSpc>
                <a:spcPct val="80000"/>
              </a:lnSpc>
            </a:pPr>
            <a:r>
              <a:rPr lang="en-GB" sz="1600"/>
              <a:t>religious services that link up with their everyday life</a:t>
            </a:r>
            <a:endParaRPr lang="de-DE" sz="16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Richard Hartmann Juni 2006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4A3FE-618C-4535-9932-81BCA07DF900}" type="slidenum">
              <a:rPr lang="de-DE"/>
              <a:pPr/>
              <a:t>15</a:t>
            </a:fld>
            <a:endParaRPr lang="de-DE"/>
          </a:p>
        </p:txBody>
      </p:sp>
      <p:sp>
        <p:nvSpPr>
          <p:cNvPr id="3072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What are we to do?</a:t>
            </a:r>
            <a:r>
              <a:rPr lang="de-DE"/>
              <a:t> 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We have to reflect upon our pastoral practice: What are we presently doing, and what type of people are we dealing with?</a:t>
            </a:r>
            <a:endParaRPr lang="de-DE"/>
          </a:p>
          <a:p>
            <a:r>
              <a:rPr lang="en-GB"/>
              <a:t>What chances are there for new adaptation, who is there to help us to cross our borders, and which projects do we need to develop for this purpose?</a:t>
            </a:r>
            <a:endParaRPr lang="de-DE"/>
          </a:p>
          <a:p>
            <a:r>
              <a:rPr lang="en-GB"/>
              <a:t>Creating an open space!</a:t>
            </a:r>
            <a:endParaRPr lang="de-DE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Richard Hartmann Juni 2006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FBB9B-CB6E-4F75-9C4F-CD182D09D2D3}" type="slidenum">
              <a:rPr lang="de-DE"/>
              <a:pPr/>
              <a:t>2</a:t>
            </a:fld>
            <a:endParaRPr lang="de-DE"/>
          </a:p>
        </p:txBody>
      </p:sp>
      <p:sp>
        <p:nvSpPr>
          <p:cNvPr id="409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Youth</a:t>
            </a:r>
            <a:r>
              <a:rPr lang="de-DE"/>
              <a:t>: </a:t>
            </a:r>
            <a:r>
              <a:rPr lang="en-GB"/>
              <a:t>culturally</a:t>
            </a:r>
            <a:r>
              <a:rPr lang="de-DE"/>
              <a:t> different 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GB" sz="2400" dirty="0"/>
              <a:t>differences between the European countries</a:t>
            </a:r>
            <a:r>
              <a:rPr lang="de-DE" dirty="0"/>
              <a:t> </a:t>
            </a:r>
            <a:r>
              <a:rPr lang="de-DE" sz="2400" dirty="0">
                <a:solidFill>
                  <a:srgbClr val="000000"/>
                </a:solidFill>
              </a:rPr>
              <a:t/>
            </a:r>
            <a:br>
              <a:rPr lang="de-DE" sz="2400" dirty="0">
                <a:solidFill>
                  <a:srgbClr val="000000"/>
                </a:solidFill>
              </a:rPr>
            </a:br>
            <a:r>
              <a:rPr lang="de-DE" sz="2400" dirty="0">
                <a:solidFill>
                  <a:srgbClr val="000000"/>
                </a:solidFill>
              </a:rPr>
              <a:t>    Malta # Schweden # Deutschland</a:t>
            </a:r>
          </a:p>
          <a:p>
            <a:pPr>
              <a:lnSpc>
                <a:spcPct val="80000"/>
              </a:lnSpc>
            </a:pPr>
            <a:r>
              <a:rPr lang="en-GB" dirty="0"/>
              <a:t>Differences are rooted in the general character of the cultures</a:t>
            </a:r>
            <a:r>
              <a:rPr lang="de-DE" dirty="0"/>
              <a:t> </a:t>
            </a:r>
            <a:r>
              <a:rPr lang="de-DE" sz="2400" dirty="0">
                <a:solidFill>
                  <a:srgbClr val="000000"/>
                </a:solidFill>
              </a:rPr>
              <a:t>. </a:t>
            </a:r>
          </a:p>
          <a:p>
            <a:pPr>
              <a:lnSpc>
                <a:spcPct val="80000"/>
              </a:lnSpc>
            </a:pPr>
            <a:r>
              <a:rPr lang="en-GB" sz="2400" dirty="0"/>
              <a:t>Germany of course is marked by a dramatic drop in the influence of the Christian churches</a:t>
            </a:r>
            <a:r>
              <a:rPr lang="de-DE" sz="2400" dirty="0"/>
              <a:t> </a:t>
            </a:r>
            <a:r>
              <a:rPr lang="de-DE" sz="2400" dirty="0" err="1">
                <a:solidFill>
                  <a:schemeClr val="accent1"/>
                </a:solidFill>
              </a:rPr>
              <a:t>and</a:t>
            </a:r>
            <a:r>
              <a:rPr lang="de-DE" sz="2400" dirty="0"/>
              <a:t>, </a:t>
            </a:r>
            <a:r>
              <a:rPr lang="en-GB" sz="2400" dirty="0"/>
              <a:t>at the same time, by an openness towards religion and a quest for religious experience</a:t>
            </a:r>
            <a:r>
              <a:rPr lang="de-DE" sz="2400" dirty="0"/>
              <a:t> </a:t>
            </a:r>
          </a:p>
          <a:p>
            <a:pPr>
              <a:lnSpc>
                <a:spcPct val="80000"/>
              </a:lnSpc>
            </a:pPr>
            <a:r>
              <a:rPr lang="en-GB" sz="2400" dirty="0"/>
              <a:t>From an international point of view, my focus on Germany can only be a case of learning from an example</a:t>
            </a:r>
            <a:r>
              <a:rPr lang="de-DE" sz="2400" dirty="0"/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Richard Hartmann Juni 2006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FDE5E-3921-475F-89C9-D841CCE28AC0}" type="slidenum">
              <a:rPr lang="de-DE"/>
              <a:pPr/>
              <a:t>3</a:t>
            </a:fld>
            <a:endParaRPr lang="de-DE"/>
          </a:p>
        </p:txBody>
      </p:sp>
      <p:sp>
        <p:nvSpPr>
          <p:cNvPr id="717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/>
              <a:t>University chaplaincies may develop different attitudes in face of these differences</a:t>
            </a:r>
            <a:r>
              <a:rPr lang="de-DE" sz="3200"/>
              <a:t> 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a closed system of the convinced engaging in a rite and an intellectual discourse </a:t>
            </a:r>
            <a:endParaRPr lang="de-DE">
              <a:solidFill>
                <a:srgbClr val="000000"/>
              </a:solidFill>
            </a:endParaRPr>
          </a:p>
          <a:p>
            <a:r>
              <a:rPr lang="en-GB"/>
              <a:t>chiefly offering cultural and leisure orientated points of contact</a:t>
            </a:r>
            <a:r>
              <a:rPr lang="de-DE"/>
              <a:t> </a:t>
            </a:r>
            <a:endParaRPr lang="de-DE">
              <a:solidFill>
                <a:srgbClr val="000000"/>
              </a:solidFill>
            </a:endParaRPr>
          </a:p>
          <a:p>
            <a:r>
              <a:rPr lang="en-GB"/>
              <a:t>caring for other people: with a deaconal or missionary outlook</a:t>
            </a:r>
            <a:r>
              <a:rPr lang="de-DE"/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Richard Hartmann Juni 2006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7CF38-B819-49FB-BCC9-524E1A5FDA5A}" type="slidenum">
              <a:rPr lang="de-DE"/>
              <a:pPr/>
              <a:t>4</a:t>
            </a:fld>
            <a:endParaRPr lang="de-DE"/>
          </a:p>
        </p:txBody>
      </p:sp>
      <p:sp>
        <p:nvSpPr>
          <p:cNvPr id="921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basic problem</a:t>
            </a:r>
            <a:r>
              <a:rPr lang="de-DE"/>
              <a:t>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University chaplaincies – like the church as such – are self-referential and thus limited in their capacity to communicate.</a:t>
            </a:r>
            <a:r>
              <a:rPr lang="de-DE"/>
              <a:t> </a:t>
            </a:r>
          </a:p>
          <a:p>
            <a:r>
              <a:rPr lang="en-GB"/>
              <a:t>social origin of its members.</a:t>
            </a:r>
            <a:r>
              <a:rPr lang="de-DE"/>
              <a:t> </a:t>
            </a:r>
          </a:p>
          <a:p>
            <a:r>
              <a:rPr lang="en-GB"/>
              <a:t>limited perspectives of the participants </a:t>
            </a:r>
          </a:p>
          <a:p>
            <a:r>
              <a:rPr lang="en-GB"/>
              <a:t>limitation of the community's local social environment</a:t>
            </a:r>
            <a:endParaRPr lang="de-DE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Richard Hartmann Juni 2006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CBEA9-BADC-48F6-B83F-034C55A4B8E5}" type="slidenum">
              <a:rPr lang="de-DE"/>
              <a:pPr/>
              <a:t>5</a:t>
            </a:fld>
            <a:endParaRPr lang="de-DE"/>
          </a:p>
        </p:txBody>
      </p:sp>
      <p:sp>
        <p:nvSpPr>
          <p:cNvPr id="1024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>
                <a:solidFill>
                  <a:srgbClr val="000000"/>
                </a:solidFill>
              </a:rPr>
              <a:t>Sinus-Milieustudie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de-DE" dirty="0"/>
              <a:t>A sample </a:t>
            </a:r>
            <a:r>
              <a:rPr lang="de-DE" dirty="0" err="1"/>
              <a:t>of</a:t>
            </a:r>
            <a:r>
              <a:rPr lang="de-DE" dirty="0"/>
              <a:t> 30 000 </a:t>
            </a:r>
            <a:r>
              <a:rPr lang="de-DE" dirty="0" err="1"/>
              <a:t>participants</a:t>
            </a:r>
            <a:r>
              <a:rPr lang="de-DE" dirty="0"/>
              <a:t>. </a:t>
            </a:r>
          </a:p>
          <a:p>
            <a:pPr>
              <a:lnSpc>
                <a:spcPct val="80000"/>
              </a:lnSpc>
            </a:pPr>
            <a:r>
              <a:rPr lang="en-GB" dirty="0"/>
              <a:t>long experience in market and media research. </a:t>
            </a:r>
          </a:p>
          <a:p>
            <a:pPr>
              <a:lnSpc>
                <a:spcPct val="80000"/>
              </a:lnSpc>
            </a:pPr>
            <a:r>
              <a:rPr lang="en-GB" dirty="0"/>
              <a:t>A special study about religion and church  (2006)</a:t>
            </a:r>
          </a:p>
          <a:p>
            <a:pPr>
              <a:lnSpc>
                <a:spcPct val="80000"/>
              </a:lnSpc>
            </a:pPr>
            <a:r>
              <a:rPr lang="en-GB" dirty="0"/>
              <a:t>This study analyses the "</a:t>
            </a:r>
            <a:r>
              <a:rPr lang="en-GB" dirty="0" err="1"/>
              <a:t>Lebenswelt</a:t>
            </a:r>
            <a:r>
              <a:rPr lang="en-GB" dirty="0"/>
              <a:t>" [of different social environments] by various criteria, namely:</a:t>
            </a:r>
            <a:r>
              <a:rPr lang="de-DE" sz="1800" dirty="0"/>
              <a:t>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de-DE" sz="1800" dirty="0"/>
              <a:t>[Medien-Dienstleistung GmbH (</a:t>
            </a:r>
            <a:r>
              <a:rPr lang="de-DE" sz="1800" dirty="0" err="1"/>
              <a:t>Hg</a:t>
            </a:r>
            <a:r>
              <a:rPr lang="de-DE" sz="1800" dirty="0"/>
              <a:t>.): Milieuhandbuch: „Religiöse und kirchliche Orientierungen“ : Ein Projekt der Medien-Dienstleistung GmbH in Kooperation mit der Katholischen Sozialethischen Arbeitsstelle e. V. München: 2006 </a:t>
            </a:r>
            <a:r>
              <a:rPr lang="de-DE" sz="1800" dirty="0">
                <a:hlinkClick r:id="rId3"/>
              </a:rPr>
              <a:t>www.mdg-online.de</a:t>
            </a:r>
            <a:r>
              <a:rPr lang="de-DE" sz="1800" dirty="0"/>
              <a:t>]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Richard Hartmann Juni 2006</a:t>
            </a:r>
          </a:p>
        </p:txBody>
      </p:sp>
      <p:sp>
        <p:nvSpPr>
          <p:cNvPr id="113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AEA7D-879F-4245-82D7-2D3A341EC249}" type="slidenum">
              <a:rPr lang="de-DE"/>
              <a:pPr/>
              <a:t>6</a:t>
            </a:fld>
            <a:endParaRPr lang="de-DE"/>
          </a:p>
        </p:txBody>
      </p:sp>
      <p:sp>
        <p:nvSpPr>
          <p:cNvPr id="31746" name="AutoShape 2"/>
          <p:cNvSpPr>
            <a:spLocks noChangeArrowheads="1"/>
          </p:cNvSpPr>
          <p:nvPr/>
        </p:nvSpPr>
        <p:spPr bwMode="auto">
          <a:xfrm>
            <a:off x="762000" y="1524000"/>
            <a:ext cx="7302500" cy="4719638"/>
          </a:xfrm>
          <a:prstGeom prst="roundRect">
            <a:avLst>
              <a:gd name="adj" fmla="val 32"/>
            </a:avLst>
          </a:prstGeom>
          <a:solidFill>
            <a:srgbClr val="D0DFDF"/>
          </a:solidFill>
          <a:ln w="1260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31747" name="AutoShape 3"/>
          <p:cNvSpPr>
            <a:spLocks noChangeArrowheads="1"/>
          </p:cNvSpPr>
          <p:nvPr/>
        </p:nvSpPr>
        <p:spPr bwMode="auto">
          <a:xfrm>
            <a:off x="762000" y="5427663"/>
            <a:ext cx="1054100" cy="819150"/>
          </a:xfrm>
          <a:prstGeom prst="roundRect">
            <a:avLst>
              <a:gd name="adj" fmla="val 190"/>
            </a:avLst>
          </a:prstGeom>
          <a:solidFill>
            <a:srgbClr val="B9CECE"/>
          </a:solidFill>
          <a:ln w="1260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31748" name="AutoShape 4"/>
          <p:cNvSpPr>
            <a:spLocks noChangeArrowheads="1"/>
          </p:cNvSpPr>
          <p:nvPr/>
        </p:nvSpPr>
        <p:spPr bwMode="auto">
          <a:xfrm>
            <a:off x="762000" y="1527175"/>
            <a:ext cx="1054100" cy="3900488"/>
          </a:xfrm>
          <a:prstGeom prst="roundRect">
            <a:avLst>
              <a:gd name="adj" fmla="val 148"/>
            </a:avLst>
          </a:prstGeom>
          <a:solidFill>
            <a:srgbClr val="B9CECE"/>
          </a:solidFill>
          <a:ln w="1260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31749" name="AutoShape 5"/>
          <p:cNvSpPr>
            <a:spLocks noChangeArrowheads="1"/>
          </p:cNvSpPr>
          <p:nvPr/>
        </p:nvSpPr>
        <p:spPr bwMode="auto">
          <a:xfrm>
            <a:off x="1828800" y="5410200"/>
            <a:ext cx="6248400" cy="819150"/>
          </a:xfrm>
          <a:prstGeom prst="roundRect">
            <a:avLst>
              <a:gd name="adj" fmla="val 190"/>
            </a:avLst>
          </a:prstGeom>
          <a:solidFill>
            <a:srgbClr val="B9CECE"/>
          </a:solidFill>
          <a:ln w="1260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31750" name="Line 6"/>
          <p:cNvSpPr>
            <a:spLocks noChangeShapeType="1"/>
          </p:cNvSpPr>
          <p:nvPr/>
        </p:nvSpPr>
        <p:spPr bwMode="auto">
          <a:xfrm flipH="1">
            <a:off x="765175" y="5430838"/>
            <a:ext cx="1050925" cy="812800"/>
          </a:xfrm>
          <a:prstGeom prst="line">
            <a:avLst/>
          </a:prstGeom>
          <a:noFill/>
          <a:ln w="126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31751" name="Line 7"/>
          <p:cNvSpPr>
            <a:spLocks noChangeShapeType="1"/>
          </p:cNvSpPr>
          <p:nvPr/>
        </p:nvSpPr>
        <p:spPr bwMode="auto">
          <a:xfrm>
            <a:off x="760413" y="3979863"/>
            <a:ext cx="7307262" cy="1587"/>
          </a:xfrm>
          <a:prstGeom prst="line">
            <a:avLst/>
          </a:prstGeom>
          <a:noFill/>
          <a:ln w="126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31752" name="Line 8"/>
          <p:cNvSpPr>
            <a:spLocks noChangeShapeType="1"/>
          </p:cNvSpPr>
          <p:nvPr/>
        </p:nvSpPr>
        <p:spPr bwMode="auto">
          <a:xfrm flipV="1">
            <a:off x="6477000" y="1525588"/>
            <a:ext cx="1588" cy="4724400"/>
          </a:xfrm>
          <a:prstGeom prst="line">
            <a:avLst/>
          </a:prstGeom>
          <a:noFill/>
          <a:ln w="126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31753" name="Line 9"/>
          <p:cNvSpPr>
            <a:spLocks noChangeShapeType="1"/>
          </p:cNvSpPr>
          <p:nvPr/>
        </p:nvSpPr>
        <p:spPr bwMode="auto">
          <a:xfrm flipV="1">
            <a:off x="3429000" y="1525588"/>
            <a:ext cx="1588" cy="4724400"/>
          </a:xfrm>
          <a:prstGeom prst="line">
            <a:avLst/>
          </a:prstGeom>
          <a:noFill/>
          <a:ln w="126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31754" name="Line 10"/>
          <p:cNvSpPr>
            <a:spLocks noChangeShapeType="1"/>
          </p:cNvSpPr>
          <p:nvPr/>
        </p:nvSpPr>
        <p:spPr bwMode="auto">
          <a:xfrm>
            <a:off x="766763" y="2563813"/>
            <a:ext cx="7296150" cy="1587"/>
          </a:xfrm>
          <a:prstGeom prst="line">
            <a:avLst/>
          </a:prstGeom>
          <a:noFill/>
          <a:ln w="126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31755" name="Text Box 11"/>
          <p:cNvSpPr txBox="1">
            <a:spLocks noChangeArrowheads="1"/>
          </p:cNvSpPr>
          <p:nvPr/>
        </p:nvSpPr>
        <p:spPr bwMode="auto">
          <a:xfrm>
            <a:off x="6719888" y="5240338"/>
            <a:ext cx="1471612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46800" rIns="0" bIns="46800">
            <a:spAutoFit/>
          </a:bodyPr>
          <a:lstStyle/>
          <a:p>
            <a:pPr algn="ctr">
              <a:lnSpc>
                <a:spcPct val="93000"/>
              </a:lnSpc>
              <a:buClr>
                <a:srgbClr val="000000"/>
              </a:buClr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800"/>
              <a:t>© Sinus Sociovision 2004</a:t>
            </a:r>
          </a:p>
        </p:txBody>
      </p:sp>
      <p:sp>
        <p:nvSpPr>
          <p:cNvPr id="31756" name="Freeform 12"/>
          <p:cNvSpPr>
            <a:spLocks noChangeArrowheads="1"/>
          </p:cNvSpPr>
          <p:nvPr/>
        </p:nvSpPr>
        <p:spPr bwMode="auto">
          <a:xfrm>
            <a:off x="6099175" y="2832100"/>
            <a:ext cx="1700213" cy="1309688"/>
          </a:xfrm>
          <a:custGeom>
            <a:avLst/>
            <a:gdLst/>
            <a:ahLst/>
            <a:cxnLst>
              <a:cxn ang="0">
                <a:pos x="2672" y="3613"/>
              </a:cxn>
              <a:cxn ang="0">
                <a:pos x="4525" y="2374"/>
              </a:cxn>
              <a:cxn ang="0">
                <a:pos x="965" y="561"/>
              </a:cxn>
              <a:cxn ang="0">
                <a:pos x="185" y="2234"/>
              </a:cxn>
              <a:cxn ang="0">
                <a:pos x="2672" y="3613"/>
              </a:cxn>
              <a:cxn ang="0">
                <a:pos x="2672" y="3613"/>
              </a:cxn>
            </a:cxnLst>
            <a:rect l="0" t="0" r="r" b="b"/>
            <a:pathLst>
              <a:path w="4725" h="3640">
                <a:moveTo>
                  <a:pt x="2672" y="3613"/>
                </a:moveTo>
                <a:cubicBezTo>
                  <a:pt x="3625" y="3639"/>
                  <a:pt x="4724" y="3345"/>
                  <a:pt x="4525" y="2374"/>
                </a:cubicBezTo>
                <a:cubicBezTo>
                  <a:pt x="4327" y="1404"/>
                  <a:pt x="2117" y="0"/>
                  <a:pt x="965" y="561"/>
                </a:cubicBezTo>
                <a:cubicBezTo>
                  <a:pt x="352" y="855"/>
                  <a:pt x="0" y="1493"/>
                  <a:pt x="185" y="2234"/>
                </a:cubicBezTo>
                <a:cubicBezTo>
                  <a:pt x="370" y="2975"/>
                  <a:pt x="1720" y="3587"/>
                  <a:pt x="2672" y="3613"/>
                </a:cubicBezTo>
                <a:lnTo>
                  <a:pt x="2672" y="3613"/>
                </a:lnTo>
              </a:path>
            </a:pathLst>
          </a:custGeom>
          <a:solidFill>
            <a:srgbClr val="9BBEFF"/>
          </a:solidFill>
          <a:ln w="12600">
            <a:solidFill>
              <a:srgbClr val="6699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31757" name="Freeform 13"/>
          <p:cNvSpPr>
            <a:spLocks noChangeArrowheads="1"/>
          </p:cNvSpPr>
          <p:nvPr/>
        </p:nvSpPr>
        <p:spPr bwMode="auto">
          <a:xfrm>
            <a:off x="3646488" y="3979863"/>
            <a:ext cx="2359025" cy="1452562"/>
          </a:xfrm>
          <a:custGeom>
            <a:avLst/>
            <a:gdLst/>
            <a:ahLst/>
            <a:cxnLst>
              <a:cxn ang="0">
                <a:pos x="92" y="2249"/>
              </a:cxn>
              <a:cxn ang="0">
                <a:pos x="1878" y="3930"/>
              </a:cxn>
              <a:cxn ang="0">
                <a:pos x="5504" y="3189"/>
              </a:cxn>
              <a:cxn ang="0">
                <a:pos x="6417" y="1693"/>
              </a:cxn>
              <a:cxn ang="0">
                <a:pos x="3281" y="119"/>
              </a:cxn>
              <a:cxn ang="0">
                <a:pos x="92" y="2249"/>
              </a:cxn>
              <a:cxn ang="0">
                <a:pos x="92" y="2249"/>
              </a:cxn>
            </a:cxnLst>
            <a:rect l="0" t="0" r="r" b="b"/>
            <a:pathLst>
              <a:path w="6551" h="4033">
                <a:moveTo>
                  <a:pt x="92" y="2249"/>
                </a:moveTo>
                <a:cubicBezTo>
                  <a:pt x="0" y="3136"/>
                  <a:pt x="674" y="3829"/>
                  <a:pt x="1878" y="3930"/>
                </a:cubicBezTo>
                <a:cubicBezTo>
                  <a:pt x="3083" y="4032"/>
                  <a:pt x="4935" y="3586"/>
                  <a:pt x="5504" y="3189"/>
                </a:cubicBezTo>
                <a:cubicBezTo>
                  <a:pt x="6073" y="2792"/>
                  <a:pt x="6550" y="2183"/>
                  <a:pt x="6417" y="1693"/>
                </a:cubicBezTo>
                <a:cubicBezTo>
                  <a:pt x="6228" y="886"/>
                  <a:pt x="5081" y="0"/>
                  <a:pt x="3281" y="119"/>
                </a:cubicBezTo>
                <a:cubicBezTo>
                  <a:pt x="1482" y="238"/>
                  <a:pt x="198" y="1217"/>
                  <a:pt x="92" y="2249"/>
                </a:cubicBezTo>
                <a:lnTo>
                  <a:pt x="92" y="2249"/>
                </a:lnTo>
              </a:path>
            </a:pathLst>
          </a:custGeom>
          <a:solidFill>
            <a:srgbClr val="9BBEFF"/>
          </a:solidFill>
          <a:ln w="12600">
            <a:solidFill>
              <a:srgbClr val="6699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31758" name="Freeform 14"/>
          <p:cNvSpPr>
            <a:spLocks noChangeArrowheads="1"/>
          </p:cNvSpPr>
          <p:nvPr/>
        </p:nvSpPr>
        <p:spPr bwMode="auto">
          <a:xfrm>
            <a:off x="2819400" y="2667000"/>
            <a:ext cx="1479550" cy="1866900"/>
          </a:xfrm>
          <a:custGeom>
            <a:avLst/>
            <a:gdLst/>
            <a:ahLst/>
            <a:cxnLst>
              <a:cxn ang="0">
                <a:pos x="344" y="1442"/>
              </a:cxn>
              <a:cxn ang="0">
                <a:pos x="2289" y="4763"/>
              </a:cxn>
              <a:cxn ang="0">
                <a:pos x="4009" y="4247"/>
              </a:cxn>
              <a:cxn ang="0">
                <a:pos x="2090" y="1746"/>
              </a:cxn>
              <a:cxn ang="0">
                <a:pos x="1548" y="555"/>
              </a:cxn>
              <a:cxn ang="0">
                <a:pos x="754" y="0"/>
              </a:cxn>
              <a:cxn ang="0">
                <a:pos x="344" y="1442"/>
              </a:cxn>
              <a:cxn ang="0">
                <a:pos x="344" y="1442"/>
              </a:cxn>
            </a:cxnLst>
            <a:rect l="0" t="0" r="r" b="b"/>
            <a:pathLst>
              <a:path w="4112" h="5188">
                <a:moveTo>
                  <a:pt x="344" y="1442"/>
                </a:moveTo>
                <a:cubicBezTo>
                  <a:pt x="798" y="2650"/>
                  <a:pt x="1618" y="4132"/>
                  <a:pt x="2289" y="4763"/>
                </a:cubicBezTo>
                <a:cubicBezTo>
                  <a:pt x="2712" y="5187"/>
                  <a:pt x="3930" y="5094"/>
                  <a:pt x="4009" y="4247"/>
                </a:cubicBezTo>
                <a:cubicBezTo>
                  <a:pt x="4111" y="3162"/>
                  <a:pt x="2620" y="2487"/>
                  <a:pt x="2090" y="1746"/>
                </a:cubicBezTo>
                <a:cubicBezTo>
                  <a:pt x="1662" y="1133"/>
                  <a:pt x="1680" y="846"/>
                  <a:pt x="1548" y="555"/>
                </a:cubicBezTo>
                <a:cubicBezTo>
                  <a:pt x="1389" y="242"/>
                  <a:pt x="1045" y="0"/>
                  <a:pt x="754" y="0"/>
                </a:cubicBezTo>
                <a:cubicBezTo>
                  <a:pt x="463" y="0"/>
                  <a:pt x="0" y="489"/>
                  <a:pt x="344" y="1442"/>
                </a:cubicBezTo>
                <a:lnTo>
                  <a:pt x="344" y="1442"/>
                </a:lnTo>
              </a:path>
            </a:pathLst>
          </a:custGeom>
          <a:solidFill>
            <a:srgbClr val="9BBEFF"/>
          </a:solidFill>
          <a:ln w="12600">
            <a:solidFill>
              <a:srgbClr val="6699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31759" name="Freeform 15"/>
          <p:cNvSpPr>
            <a:spLocks noChangeArrowheads="1"/>
          </p:cNvSpPr>
          <p:nvPr/>
        </p:nvSpPr>
        <p:spPr bwMode="auto">
          <a:xfrm>
            <a:off x="5664200" y="1603375"/>
            <a:ext cx="1836738" cy="1795463"/>
          </a:xfrm>
          <a:custGeom>
            <a:avLst/>
            <a:gdLst/>
            <a:ahLst/>
            <a:cxnLst>
              <a:cxn ang="0">
                <a:pos x="463" y="172"/>
              </a:cxn>
              <a:cxn ang="0">
                <a:pos x="613" y="1336"/>
              </a:cxn>
              <a:cxn ang="0">
                <a:pos x="2280" y="2447"/>
              </a:cxn>
              <a:cxn ang="0">
                <a:pos x="3405" y="4048"/>
              </a:cxn>
              <a:cxn ang="0">
                <a:pos x="4344" y="4948"/>
              </a:cxn>
              <a:cxn ang="0">
                <a:pos x="5072" y="4061"/>
              </a:cxn>
              <a:cxn ang="0">
                <a:pos x="3916" y="1318"/>
              </a:cxn>
              <a:cxn ang="0">
                <a:pos x="1918" y="167"/>
              </a:cxn>
              <a:cxn ang="0">
                <a:pos x="463" y="172"/>
              </a:cxn>
              <a:cxn ang="0">
                <a:pos x="463" y="172"/>
              </a:cxn>
            </a:cxnLst>
            <a:rect l="0" t="0" r="r" b="b"/>
            <a:pathLst>
              <a:path w="5100" h="4989">
                <a:moveTo>
                  <a:pt x="463" y="172"/>
                </a:moveTo>
                <a:cubicBezTo>
                  <a:pt x="0" y="383"/>
                  <a:pt x="136" y="1098"/>
                  <a:pt x="613" y="1336"/>
                </a:cubicBezTo>
                <a:cubicBezTo>
                  <a:pt x="1089" y="1574"/>
                  <a:pt x="1627" y="1856"/>
                  <a:pt x="2280" y="2447"/>
                </a:cubicBezTo>
                <a:cubicBezTo>
                  <a:pt x="2761" y="2871"/>
                  <a:pt x="3167" y="3466"/>
                  <a:pt x="3405" y="4048"/>
                </a:cubicBezTo>
                <a:cubicBezTo>
                  <a:pt x="3643" y="4630"/>
                  <a:pt x="3775" y="4908"/>
                  <a:pt x="4344" y="4948"/>
                </a:cubicBezTo>
                <a:cubicBezTo>
                  <a:pt x="4913" y="4988"/>
                  <a:pt x="5046" y="4485"/>
                  <a:pt x="5072" y="4061"/>
                </a:cubicBezTo>
                <a:cubicBezTo>
                  <a:pt x="5099" y="3638"/>
                  <a:pt x="4754" y="2174"/>
                  <a:pt x="3916" y="1318"/>
                </a:cubicBezTo>
                <a:cubicBezTo>
                  <a:pt x="3321" y="701"/>
                  <a:pt x="2514" y="326"/>
                  <a:pt x="1918" y="167"/>
                </a:cubicBezTo>
                <a:cubicBezTo>
                  <a:pt x="1323" y="8"/>
                  <a:pt x="846" y="0"/>
                  <a:pt x="463" y="172"/>
                </a:cubicBezTo>
                <a:lnTo>
                  <a:pt x="463" y="172"/>
                </a:lnTo>
              </a:path>
            </a:pathLst>
          </a:custGeom>
          <a:solidFill>
            <a:srgbClr val="9BBEFF"/>
          </a:solidFill>
          <a:ln w="12600">
            <a:solidFill>
              <a:srgbClr val="6699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31760" name="Freeform 16"/>
          <p:cNvSpPr>
            <a:spLocks noChangeArrowheads="1"/>
          </p:cNvSpPr>
          <p:nvPr/>
        </p:nvSpPr>
        <p:spPr bwMode="auto">
          <a:xfrm>
            <a:off x="4375150" y="1685925"/>
            <a:ext cx="2420938" cy="1589088"/>
          </a:xfrm>
          <a:custGeom>
            <a:avLst/>
            <a:gdLst/>
            <a:ahLst/>
            <a:cxnLst>
              <a:cxn ang="0">
                <a:pos x="1279" y="2681"/>
              </a:cxn>
              <a:cxn ang="0">
                <a:pos x="3559" y="3850"/>
              </a:cxn>
              <a:cxn ang="0">
                <a:pos x="5729" y="4401"/>
              </a:cxn>
              <a:cxn ang="0">
                <a:pos x="6647" y="3259"/>
              </a:cxn>
              <a:cxn ang="0">
                <a:pos x="5575" y="1649"/>
              </a:cxn>
              <a:cxn ang="0">
                <a:pos x="3087" y="366"/>
              </a:cxn>
              <a:cxn ang="0">
                <a:pos x="361" y="917"/>
              </a:cxn>
              <a:cxn ang="0">
                <a:pos x="1279" y="2681"/>
              </a:cxn>
              <a:cxn ang="0">
                <a:pos x="1279" y="2681"/>
              </a:cxn>
            </a:cxnLst>
            <a:rect l="0" t="0" r="r" b="b"/>
            <a:pathLst>
              <a:path w="6723" h="4416">
                <a:moveTo>
                  <a:pt x="1279" y="2681"/>
                </a:moveTo>
                <a:cubicBezTo>
                  <a:pt x="1676" y="2990"/>
                  <a:pt x="2827" y="3568"/>
                  <a:pt x="3559" y="3850"/>
                </a:cubicBezTo>
                <a:cubicBezTo>
                  <a:pt x="4296" y="4132"/>
                  <a:pt x="5257" y="4415"/>
                  <a:pt x="5729" y="4401"/>
                </a:cubicBezTo>
                <a:cubicBezTo>
                  <a:pt x="6201" y="4388"/>
                  <a:pt x="6722" y="4088"/>
                  <a:pt x="6647" y="3259"/>
                </a:cubicBezTo>
                <a:cubicBezTo>
                  <a:pt x="6580" y="2540"/>
                  <a:pt x="6086" y="2028"/>
                  <a:pt x="5575" y="1649"/>
                </a:cubicBezTo>
                <a:cubicBezTo>
                  <a:pt x="5253" y="1402"/>
                  <a:pt x="3947" y="524"/>
                  <a:pt x="3087" y="366"/>
                </a:cubicBezTo>
                <a:cubicBezTo>
                  <a:pt x="1786" y="127"/>
                  <a:pt x="732" y="0"/>
                  <a:pt x="361" y="917"/>
                </a:cubicBezTo>
                <a:cubicBezTo>
                  <a:pt x="0" y="1795"/>
                  <a:pt x="1014" y="2469"/>
                  <a:pt x="1279" y="2681"/>
                </a:cubicBezTo>
                <a:lnTo>
                  <a:pt x="1279" y="2681"/>
                </a:lnTo>
              </a:path>
            </a:pathLst>
          </a:custGeom>
          <a:solidFill>
            <a:srgbClr val="9BBEFF"/>
          </a:solidFill>
          <a:ln w="12600">
            <a:solidFill>
              <a:srgbClr val="6699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31761" name="Freeform 17"/>
          <p:cNvSpPr>
            <a:spLocks noChangeArrowheads="1"/>
          </p:cNvSpPr>
          <p:nvPr/>
        </p:nvSpPr>
        <p:spPr bwMode="auto">
          <a:xfrm>
            <a:off x="5508625" y="3733800"/>
            <a:ext cx="1865313" cy="1685925"/>
          </a:xfrm>
          <a:custGeom>
            <a:avLst/>
            <a:gdLst/>
            <a:ahLst/>
            <a:cxnLst>
              <a:cxn ang="0">
                <a:pos x="119" y="2536"/>
              </a:cxn>
              <a:cxn ang="0">
                <a:pos x="1402" y="4375"/>
              </a:cxn>
              <a:cxn ang="0">
                <a:pos x="3545" y="4388"/>
              </a:cxn>
              <a:cxn ang="0">
                <a:pos x="5107" y="2311"/>
              </a:cxn>
              <a:cxn ang="0">
                <a:pos x="3995" y="432"/>
              </a:cxn>
              <a:cxn ang="0">
                <a:pos x="608" y="710"/>
              </a:cxn>
              <a:cxn ang="0">
                <a:pos x="119" y="2536"/>
              </a:cxn>
              <a:cxn ang="0">
                <a:pos x="119" y="2536"/>
              </a:cxn>
            </a:cxnLst>
            <a:rect l="0" t="0" r="r" b="b"/>
            <a:pathLst>
              <a:path w="5182" h="4685">
                <a:moveTo>
                  <a:pt x="119" y="2536"/>
                </a:moveTo>
                <a:cubicBezTo>
                  <a:pt x="238" y="3290"/>
                  <a:pt x="551" y="4066"/>
                  <a:pt x="1402" y="4375"/>
                </a:cubicBezTo>
                <a:cubicBezTo>
                  <a:pt x="2253" y="4684"/>
                  <a:pt x="2910" y="4670"/>
                  <a:pt x="3545" y="4388"/>
                </a:cubicBezTo>
                <a:cubicBezTo>
                  <a:pt x="4180" y="4101"/>
                  <a:pt x="5032" y="3422"/>
                  <a:pt x="5107" y="2311"/>
                </a:cubicBezTo>
                <a:cubicBezTo>
                  <a:pt x="5181" y="1199"/>
                  <a:pt x="4639" y="696"/>
                  <a:pt x="3995" y="432"/>
                </a:cubicBezTo>
                <a:cubicBezTo>
                  <a:pt x="3162" y="97"/>
                  <a:pt x="1495" y="0"/>
                  <a:pt x="608" y="710"/>
                </a:cubicBezTo>
                <a:cubicBezTo>
                  <a:pt x="92" y="1133"/>
                  <a:pt x="0" y="1795"/>
                  <a:pt x="119" y="2536"/>
                </a:cubicBezTo>
                <a:lnTo>
                  <a:pt x="119" y="2536"/>
                </a:lnTo>
              </a:path>
            </a:pathLst>
          </a:custGeom>
          <a:solidFill>
            <a:srgbClr val="9BBEFF"/>
          </a:solidFill>
          <a:ln w="12600">
            <a:solidFill>
              <a:srgbClr val="6699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31762" name="Freeform 18"/>
          <p:cNvSpPr>
            <a:spLocks noChangeArrowheads="1"/>
          </p:cNvSpPr>
          <p:nvPr/>
        </p:nvSpPr>
        <p:spPr bwMode="auto">
          <a:xfrm>
            <a:off x="3275013" y="2284413"/>
            <a:ext cx="3060700" cy="1895475"/>
          </a:xfrm>
          <a:custGeom>
            <a:avLst/>
            <a:gdLst/>
            <a:ahLst/>
            <a:cxnLst>
              <a:cxn ang="0">
                <a:pos x="1534" y="4048"/>
              </a:cxn>
              <a:cxn ang="0">
                <a:pos x="4075" y="5213"/>
              </a:cxn>
              <a:cxn ang="0">
                <a:pos x="7925" y="4419"/>
              </a:cxn>
              <a:cxn ang="0">
                <a:pos x="7316" y="2315"/>
              </a:cxn>
              <a:cxn ang="0">
                <a:pos x="3704" y="621"/>
              </a:cxn>
              <a:cxn ang="0">
                <a:pos x="449" y="1230"/>
              </a:cxn>
              <a:cxn ang="0">
                <a:pos x="1534" y="4048"/>
              </a:cxn>
              <a:cxn ang="0">
                <a:pos x="1534" y="4048"/>
              </a:cxn>
            </a:cxnLst>
            <a:rect l="0" t="0" r="r" b="b"/>
            <a:pathLst>
              <a:path w="8504" h="5267">
                <a:moveTo>
                  <a:pt x="1534" y="4048"/>
                </a:moveTo>
                <a:cubicBezTo>
                  <a:pt x="2200" y="4727"/>
                  <a:pt x="2738" y="5160"/>
                  <a:pt x="4075" y="5213"/>
                </a:cubicBezTo>
                <a:cubicBezTo>
                  <a:pt x="5411" y="5266"/>
                  <a:pt x="7347" y="5019"/>
                  <a:pt x="7925" y="4419"/>
                </a:cubicBezTo>
                <a:cubicBezTo>
                  <a:pt x="8503" y="3819"/>
                  <a:pt x="8242" y="2871"/>
                  <a:pt x="7316" y="2315"/>
                </a:cubicBezTo>
                <a:cubicBezTo>
                  <a:pt x="6390" y="1759"/>
                  <a:pt x="4829" y="1018"/>
                  <a:pt x="3704" y="621"/>
                </a:cubicBezTo>
                <a:cubicBezTo>
                  <a:pt x="1918" y="0"/>
                  <a:pt x="899" y="489"/>
                  <a:pt x="449" y="1230"/>
                </a:cubicBezTo>
                <a:cubicBezTo>
                  <a:pt x="0" y="1971"/>
                  <a:pt x="701" y="3188"/>
                  <a:pt x="1534" y="4048"/>
                </a:cubicBezTo>
                <a:lnTo>
                  <a:pt x="1534" y="4048"/>
                </a:lnTo>
              </a:path>
            </a:pathLst>
          </a:custGeom>
          <a:solidFill>
            <a:srgbClr val="9BBEFF"/>
          </a:solidFill>
          <a:ln w="12600">
            <a:solidFill>
              <a:srgbClr val="6699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31763" name="Freeform 19"/>
          <p:cNvSpPr>
            <a:spLocks noChangeArrowheads="1"/>
          </p:cNvSpPr>
          <p:nvPr/>
        </p:nvSpPr>
        <p:spPr bwMode="auto">
          <a:xfrm>
            <a:off x="2106613" y="1684338"/>
            <a:ext cx="1235075" cy="1717675"/>
          </a:xfrm>
          <a:custGeom>
            <a:avLst/>
            <a:gdLst/>
            <a:ahLst/>
            <a:cxnLst>
              <a:cxn ang="0">
                <a:pos x="3206" y="1609"/>
              </a:cxn>
              <a:cxn ang="0">
                <a:pos x="2663" y="101"/>
              </a:cxn>
              <a:cxn ang="0">
                <a:pos x="626" y="1720"/>
              </a:cxn>
              <a:cxn ang="0">
                <a:pos x="321" y="4300"/>
              </a:cxn>
              <a:cxn ang="0">
                <a:pos x="1653" y="3850"/>
              </a:cxn>
              <a:cxn ang="0">
                <a:pos x="3206" y="1609"/>
              </a:cxn>
              <a:cxn ang="0">
                <a:pos x="3206" y="1609"/>
              </a:cxn>
            </a:cxnLst>
            <a:rect l="0" t="0" r="r" b="b"/>
            <a:pathLst>
              <a:path w="3432" h="4773">
                <a:moveTo>
                  <a:pt x="3206" y="1609"/>
                </a:moveTo>
                <a:cubicBezTo>
                  <a:pt x="3431" y="1106"/>
                  <a:pt x="3351" y="172"/>
                  <a:pt x="2663" y="101"/>
                </a:cubicBezTo>
                <a:cubicBezTo>
                  <a:pt x="1644" y="0"/>
                  <a:pt x="1023" y="1071"/>
                  <a:pt x="626" y="1720"/>
                </a:cubicBezTo>
                <a:cubicBezTo>
                  <a:pt x="163" y="2505"/>
                  <a:pt x="0" y="3898"/>
                  <a:pt x="321" y="4300"/>
                </a:cubicBezTo>
                <a:cubicBezTo>
                  <a:pt x="710" y="4772"/>
                  <a:pt x="1296" y="4233"/>
                  <a:pt x="1653" y="3850"/>
                </a:cubicBezTo>
                <a:cubicBezTo>
                  <a:pt x="2010" y="3466"/>
                  <a:pt x="2963" y="2156"/>
                  <a:pt x="3206" y="1609"/>
                </a:cubicBezTo>
                <a:lnTo>
                  <a:pt x="3206" y="1609"/>
                </a:lnTo>
              </a:path>
            </a:pathLst>
          </a:custGeom>
          <a:solidFill>
            <a:srgbClr val="9BBEFF"/>
          </a:solidFill>
          <a:ln w="12600">
            <a:solidFill>
              <a:srgbClr val="6699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31764" name="Freeform 20"/>
          <p:cNvSpPr>
            <a:spLocks noChangeArrowheads="1"/>
          </p:cNvSpPr>
          <p:nvPr/>
        </p:nvSpPr>
        <p:spPr bwMode="auto">
          <a:xfrm>
            <a:off x="3032125" y="1528763"/>
            <a:ext cx="3014663" cy="1265237"/>
          </a:xfrm>
          <a:custGeom>
            <a:avLst/>
            <a:gdLst/>
            <a:ahLst/>
            <a:cxnLst>
              <a:cxn ang="0">
                <a:pos x="251" y="2998"/>
              </a:cxn>
              <a:cxn ang="0">
                <a:pos x="1203" y="3435"/>
              </a:cxn>
              <a:cxn ang="0">
                <a:pos x="3598" y="2284"/>
              </a:cxn>
              <a:cxn ang="0">
                <a:pos x="5887" y="1278"/>
              </a:cxn>
              <a:cxn ang="0">
                <a:pos x="7938" y="1424"/>
              </a:cxn>
              <a:cxn ang="0">
                <a:pos x="7594" y="498"/>
              </a:cxn>
              <a:cxn ang="0">
                <a:pos x="3122" y="74"/>
              </a:cxn>
              <a:cxn ang="0">
                <a:pos x="449" y="1067"/>
              </a:cxn>
              <a:cxn ang="0">
                <a:pos x="251" y="2998"/>
              </a:cxn>
              <a:cxn ang="0">
                <a:pos x="251" y="2998"/>
              </a:cxn>
            </a:cxnLst>
            <a:rect l="0" t="0" r="r" b="b"/>
            <a:pathLst>
              <a:path w="8376" h="3515">
                <a:moveTo>
                  <a:pt x="251" y="2998"/>
                </a:moveTo>
                <a:cubicBezTo>
                  <a:pt x="410" y="3263"/>
                  <a:pt x="648" y="3514"/>
                  <a:pt x="1203" y="3435"/>
                </a:cubicBezTo>
                <a:cubicBezTo>
                  <a:pt x="1759" y="3356"/>
                  <a:pt x="2818" y="2694"/>
                  <a:pt x="3598" y="2284"/>
                </a:cubicBezTo>
                <a:cubicBezTo>
                  <a:pt x="4379" y="1874"/>
                  <a:pt x="5146" y="1384"/>
                  <a:pt x="5887" y="1278"/>
                </a:cubicBezTo>
                <a:cubicBezTo>
                  <a:pt x="6628" y="1173"/>
                  <a:pt x="7726" y="1517"/>
                  <a:pt x="7938" y="1424"/>
                </a:cubicBezTo>
                <a:cubicBezTo>
                  <a:pt x="8150" y="1331"/>
                  <a:pt x="8375" y="873"/>
                  <a:pt x="7594" y="498"/>
                </a:cubicBezTo>
                <a:cubicBezTo>
                  <a:pt x="6813" y="123"/>
                  <a:pt x="4445" y="0"/>
                  <a:pt x="3122" y="74"/>
                </a:cubicBezTo>
                <a:cubicBezTo>
                  <a:pt x="1958" y="141"/>
                  <a:pt x="873" y="533"/>
                  <a:pt x="449" y="1067"/>
                </a:cubicBezTo>
                <a:cubicBezTo>
                  <a:pt x="0" y="1622"/>
                  <a:pt x="52" y="2694"/>
                  <a:pt x="251" y="2998"/>
                </a:cubicBezTo>
                <a:lnTo>
                  <a:pt x="251" y="2998"/>
                </a:lnTo>
              </a:path>
            </a:pathLst>
          </a:custGeom>
          <a:solidFill>
            <a:srgbClr val="9BBEFF"/>
          </a:solidFill>
          <a:ln w="12600">
            <a:solidFill>
              <a:srgbClr val="6699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31765" name="Freeform 21"/>
          <p:cNvSpPr>
            <a:spLocks noChangeArrowheads="1"/>
          </p:cNvSpPr>
          <p:nvPr/>
        </p:nvSpPr>
        <p:spPr bwMode="auto">
          <a:xfrm>
            <a:off x="1879600" y="2959100"/>
            <a:ext cx="2008188" cy="2471738"/>
          </a:xfrm>
          <a:custGeom>
            <a:avLst/>
            <a:gdLst/>
            <a:ahLst/>
            <a:cxnLst>
              <a:cxn ang="0">
                <a:pos x="180" y="2368"/>
              </a:cxn>
              <a:cxn ang="0">
                <a:pos x="1018" y="5402"/>
              </a:cxn>
              <a:cxn ang="0">
                <a:pos x="3753" y="6672"/>
              </a:cxn>
              <a:cxn ang="0">
                <a:pos x="5565" y="5124"/>
              </a:cxn>
              <a:cxn ang="0">
                <a:pos x="4128" y="2505"/>
              </a:cxn>
              <a:cxn ang="0">
                <a:pos x="2910" y="555"/>
              </a:cxn>
              <a:cxn ang="0">
                <a:pos x="1309" y="277"/>
              </a:cxn>
              <a:cxn ang="0">
                <a:pos x="180" y="2368"/>
              </a:cxn>
              <a:cxn ang="0">
                <a:pos x="180" y="2368"/>
              </a:cxn>
            </a:cxnLst>
            <a:rect l="0" t="0" r="r" b="b"/>
            <a:pathLst>
              <a:path w="5580" h="6868">
                <a:moveTo>
                  <a:pt x="180" y="2368"/>
                </a:moveTo>
                <a:cubicBezTo>
                  <a:pt x="0" y="3735"/>
                  <a:pt x="608" y="4895"/>
                  <a:pt x="1018" y="5402"/>
                </a:cubicBezTo>
                <a:cubicBezTo>
                  <a:pt x="1561" y="6064"/>
                  <a:pt x="2804" y="6867"/>
                  <a:pt x="3753" y="6672"/>
                </a:cubicBezTo>
                <a:cubicBezTo>
                  <a:pt x="4701" y="6478"/>
                  <a:pt x="5548" y="5843"/>
                  <a:pt x="5565" y="5124"/>
                </a:cubicBezTo>
                <a:cubicBezTo>
                  <a:pt x="5579" y="4472"/>
                  <a:pt x="4771" y="3453"/>
                  <a:pt x="4128" y="2505"/>
                </a:cubicBezTo>
                <a:cubicBezTo>
                  <a:pt x="3519" y="1592"/>
                  <a:pt x="3148" y="771"/>
                  <a:pt x="2910" y="555"/>
                </a:cubicBezTo>
                <a:cubicBezTo>
                  <a:pt x="2672" y="339"/>
                  <a:pt x="2130" y="0"/>
                  <a:pt x="1309" y="277"/>
                </a:cubicBezTo>
                <a:cubicBezTo>
                  <a:pt x="771" y="458"/>
                  <a:pt x="383" y="930"/>
                  <a:pt x="180" y="2368"/>
                </a:cubicBezTo>
                <a:lnTo>
                  <a:pt x="180" y="2368"/>
                </a:lnTo>
              </a:path>
            </a:pathLst>
          </a:custGeom>
          <a:solidFill>
            <a:srgbClr val="9BBEFF"/>
          </a:solidFill>
          <a:ln w="12600">
            <a:solidFill>
              <a:srgbClr val="6699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31766" name="Freeform 22"/>
          <p:cNvSpPr>
            <a:spLocks noChangeArrowheads="1"/>
          </p:cNvSpPr>
          <p:nvPr/>
        </p:nvSpPr>
        <p:spPr bwMode="auto">
          <a:xfrm>
            <a:off x="3413125" y="2390775"/>
            <a:ext cx="793750" cy="384175"/>
          </a:xfrm>
          <a:custGeom>
            <a:avLst/>
            <a:gdLst/>
            <a:ahLst/>
            <a:cxnLst>
              <a:cxn ang="0">
                <a:pos x="0" y="1064"/>
              </a:cxn>
              <a:cxn ang="0">
                <a:pos x="816" y="812"/>
              </a:cxn>
              <a:cxn ang="0">
                <a:pos x="2206" y="70"/>
              </a:cxn>
              <a:cxn ang="0">
                <a:pos x="736" y="300"/>
              </a:cxn>
              <a:cxn ang="0">
                <a:pos x="0" y="1064"/>
              </a:cxn>
              <a:cxn ang="0">
                <a:pos x="0" y="1064"/>
              </a:cxn>
            </a:cxnLst>
            <a:rect l="0" t="0" r="r" b="b"/>
            <a:pathLst>
              <a:path w="2207" h="1065">
                <a:moveTo>
                  <a:pt x="0" y="1064"/>
                </a:moveTo>
                <a:cubicBezTo>
                  <a:pt x="198" y="1041"/>
                  <a:pt x="366" y="1019"/>
                  <a:pt x="816" y="812"/>
                </a:cubicBezTo>
                <a:cubicBezTo>
                  <a:pt x="1191" y="640"/>
                  <a:pt x="1980" y="207"/>
                  <a:pt x="2206" y="70"/>
                </a:cubicBezTo>
                <a:cubicBezTo>
                  <a:pt x="1645" y="0"/>
                  <a:pt x="1160" y="61"/>
                  <a:pt x="736" y="300"/>
                </a:cubicBezTo>
                <a:cubicBezTo>
                  <a:pt x="383" y="503"/>
                  <a:pt x="185" y="724"/>
                  <a:pt x="0" y="1064"/>
                </a:cubicBezTo>
                <a:lnTo>
                  <a:pt x="0" y="1064"/>
                </a:lnTo>
              </a:path>
            </a:pathLst>
          </a:custGeom>
          <a:solidFill>
            <a:srgbClr val="C0C0C0"/>
          </a:solidFill>
          <a:ln w="12600">
            <a:solidFill>
              <a:srgbClr val="6699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31767" name="Freeform 23"/>
          <p:cNvSpPr>
            <a:spLocks noChangeArrowheads="1"/>
          </p:cNvSpPr>
          <p:nvPr/>
        </p:nvSpPr>
        <p:spPr bwMode="auto">
          <a:xfrm>
            <a:off x="5640388" y="3816350"/>
            <a:ext cx="534987" cy="268288"/>
          </a:xfrm>
          <a:custGeom>
            <a:avLst/>
            <a:gdLst/>
            <a:ahLst/>
            <a:cxnLst>
              <a:cxn ang="0">
                <a:pos x="639" y="238"/>
              </a:cxn>
              <a:cxn ang="0">
                <a:pos x="0" y="746"/>
              </a:cxn>
              <a:cxn ang="0">
                <a:pos x="983" y="428"/>
              </a:cxn>
              <a:cxn ang="0">
                <a:pos x="1487" y="0"/>
              </a:cxn>
              <a:cxn ang="0">
                <a:pos x="639" y="238"/>
              </a:cxn>
              <a:cxn ang="0">
                <a:pos x="639" y="238"/>
              </a:cxn>
            </a:cxnLst>
            <a:rect l="0" t="0" r="r" b="b"/>
            <a:pathLst>
              <a:path w="1488" h="747">
                <a:moveTo>
                  <a:pt x="639" y="238"/>
                </a:moveTo>
                <a:cubicBezTo>
                  <a:pt x="269" y="414"/>
                  <a:pt x="79" y="609"/>
                  <a:pt x="0" y="746"/>
                </a:cubicBezTo>
                <a:cubicBezTo>
                  <a:pt x="410" y="662"/>
                  <a:pt x="825" y="520"/>
                  <a:pt x="983" y="428"/>
                </a:cubicBezTo>
                <a:cubicBezTo>
                  <a:pt x="1142" y="335"/>
                  <a:pt x="1297" y="282"/>
                  <a:pt x="1487" y="0"/>
                </a:cubicBezTo>
                <a:cubicBezTo>
                  <a:pt x="1217" y="30"/>
                  <a:pt x="895" y="119"/>
                  <a:pt x="639" y="238"/>
                </a:cubicBezTo>
                <a:lnTo>
                  <a:pt x="639" y="238"/>
                </a:lnTo>
              </a:path>
            </a:pathLst>
          </a:custGeom>
          <a:solidFill>
            <a:srgbClr val="C0C0C0"/>
          </a:solidFill>
          <a:ln w="12600">
            <a:solidFill>
              <a:srgbClr val="6699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31768" name="Freeform 24"/>
          <p:cNvSpPr>
            <a:spLocks noChangeArrowheads="1"/>
          </p:cNvSpPr>
          <p:nvPr/>
        </p:nvSpPr>
        <p:spPr bwMode="auto">
          <a:xfrm>
            <a:off x="6145213" y="3365500"/>
            <a:ext cx="96837" cy="373063"/>
          </a:xfrm>
          <a:custGeom>
            <a:avLst/>
            <a:gdLst/>
            <a:ahLst/>
            <a:cxnLst>
              <a:cxn ang="0">
                <a:pos x="13" y="498"/>
              </a:cxn>
              <a:cxn ang="0">
                <a:pos x="194" y="1037"/>
              </a:cxn>
              <a:cxn ang="0">
                <a:pos x="243" y="498"/>
              </a:cxn>
              <a:cxn ang="0">
                <a:pos x="57" y="0"/>
              </a:cxn>
              <a:cxn ang="0">
                <a:pos x="13" y="498"/>
              </a:cxn>
              <a:cxn ang="0">
                <a:pos x="13" y="498"/>
              </a:cxn>
            </a:cxnLst>
            <a:rect l="0" t="0" r="r" b="b"/>
            <a:pathLst>
              <a:path w="271" h="1038">
                <a:moveTo>
                  <a:pt x="13" y="498"/>
                </a:moveTo>
                <a:cubicBezTo>
                  <a:pt x="26" y="670"/>
                  <a:pt x="66" y="869"/>
                  <a:pt x="194" y="1037"/>
                </a:cubicBezTo>
                <a:cubicBezTo>
                  <a:pt x="270" y="767"/>
                  <a:pt x="261" y="626"/>
                  <a:pt x="243" y="498"/>
                </a:cubicBezTo>
                <a:cubicBezTo>
                  <a:pt x="225" y="370"/>
                  <a:pt x="185" y="194"/>
                  <a:pt x="57" y="0"/>
                </a:cubicBezTo>
                <a:cubicBezTo>
                  <a:pt x="0" y="233"/>
                  <a:pt x="0" y="313"/>
                  <a:pt x="13" y="498"/>
                </a:cubicBezTo>
                <a:lnTo>
                  <a:pt x="13" y="498"/>
                </a:lnTo>
              </a:path>
            </a:pathLst>
          </a:custGeom>
          <a:solidFill>
            <a:srgbClr val="C0C0C0"/>
          </a:solidFill>
          <a:ln w="12600">
            <a:solidFill>
              <a:srgbClr val="6699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31769" name="Freeform 25"/>
          <p:cNvSpPr>
            <a:spLocks noChangeArrowheads="1"/>
          </p:cNvSpPr>
          <p:nvPr/>
        </p:nvSpPr>
        <p:spPr bwMode="auto">
          <a:xfrm>
            <a:off x="6218238" y="2974975"/>
            <a:ext cx="547687" cy="312738"/>
          </a:xfrm>
          <a:custGeom>
            <a:avLst/>
            <a:gdLst/>
            <a:ahLst/>
            <a:cxnLst>
              <a:cxn ang="0">
                <a:pos x="617" y="172"/>
              </a:cxn>
              <a:cxn ang="0">
                <a:pos x="0" y="741"/>
              </a:cxn>
              <a:cxn ang="0">
                <a:pos x="948" y="764"/>
              </a:cxn>
              <a:cxn ang="0">
                <a:pos x="1522" y="61"/>
              </a:cxn>
              <a:cxn ang="0">
                <a:pos x="617" y="172"/>
              </a:cxn>
              <a:cxn ang="0">
                <a:pos x="617" y="172"/>
              </a:cxn>
            </a:cxnLst>
            <a:rect l="0" t="0" r="r" b="b"/>
            <a:pathLst>
              <a:path w="1523" h="870">
                <a:moveTo>
                  <a:pt x="617" y="172"/>
                </a:moveTo>
                <a:cubicBezTo>
                  <a:pt x="361" y="291"/>
                  <a:pt x="101" y="529"/>
                  <a:pt x="0" y="741"/>
                </a:cubicBezTo>
                <a:cubicBezTo>
                  <a:pt x="211" y="794"/>
                  <a:pt x="648" y="869"/>
                  <a:pt x="948" y="764"/>
                </a:cubicBezTo>
                <a:cubicBezTo>
                  <a:pt x="1248" y="658"/>
                  <a:pt x="1477" y="393"/>
                  <a:pt x="1522" y="61"/>
                </a:cubicBezTo>
                <a:cubicBezTo>
                  <a:pt x="1173" y="0"/>
                  <a:pt x="882" y="52"/>
                  <a:pt x="617" y="172"/>
                </a:cubicBezTo>
                <a:lnTo>
                  <a:pt x="617" y="172"/>
                </a:lnTo>
              </a:path>
            </a:pathLst>
          </a:custGeom>
          <a:solidFill>
            <a:srgbClr val="C0C0C0"/>
          </a:solidFill>
          <a:ln w="12600">
            <a:solidFill>
              <a:srgbClr val="6699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31770" name="Freeform 26"/>
          <p:cNvSpPr>
            <a:spLocks noChangeArrowheads="1"/>
          </p:cNvSpPr>
          <p:nvPr/>
        </p:nvSpPr>
        <p:spPr bwMode="auto">
          <a:xfrm>
            <a:off x="6870700" y="3014663"/>
            <a:ext cx="557213" cy="3841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900" y="1023"/>
              </a:cxn>
              <a:cxn ang="0">
                <a:pos x="1549" y="776"/>
              </a:cxn>
              <a:cxn ang="0">
                <a:pos x="0" y="0"/>
              </a:cxn>
              <a:cxn ang="0">
                <a:pos x="0" y="0"/>
              </a:cxn>
            </a:cxnLst>
            <a:rect l="0" t="0" r="r" b="b"/>
            <a:pathLst>
              <a:path w="1550" h="1069">
                <a:moveTo>
                  <a:pt x="0" y="0"/>
                </a:moveTo>
                <a:cubicBezTo>
                  <a:pt x="185" y="432"/>
                  <a:pt x="313" y="962"/>
                  <a:pt x="900" y="1023"/>
                </a:cubicBezTo>
                <a:cubicBezTo>
                  <a:pt x="1345" y="1068"/>
                  <a:pt x="1451" y="882"/>
                  <a:pt x="1549" y="776"/>
                </a:cubicBezTo>
                <a:cubicBezTo>
                  <a:pt x="1240" y="534"/>
                  <a:pt x="684" y="176"/>
                  <a:pt x="0" y="0"/>
                </a:cubicBezTo>
                <a:lnTo>
                  <a:pt x="0" y="0"/>
                </a:lnTo>
              </a:path>
            </a:pathLst>
          </a:custGeom>
          <a:solidFill>
            <a:srgbClr val="C0C0C0"/>
          </a:solidFill>
          <a:ln w="12600">
            <a:solidFill>
              <a:srgbClr val="6699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31771" name="Freeform 27"/>
          <p:cNvSpPr>
            <a:spLocks noChangeArrowheads="1"/>
          </p:cNvSpPr>
          <p:nvPr/>
        </p:nvSpPr>
        <p:spPr bwMode="auto">
          <a:xfrm>
            <a:off x="4699000" y="2541588"/>
            <a:ext cx="1304925" cy="642937"/>
          </a:xfrm>
          <a:custGeom>
            <a:avLst/>
            <a:gdLst/>
            <a:ahLst/>
            <a:cxnLst>
              <a:cxn ang="0">
                <a:pos x="1887" y="829"/>
              </a:cxn>
              <a:cxn ang="0">
                <a:pos x="0" y="0"/>
              </a:cxn>
              <a:cxn ang="0">
                <a:pos x="2090" y="1239"/>
              </a:cxn>
              <a:cxn ang="0">
                <a:pos x="3625" y="1787"/>
              </a:cxn>
              <a:cxn ang="0">
                <a:pos x="1887" y="829"/>
              </a:cxn>
              <a:cxn ang="0">
                <a:pos x="1887" y="829"/>
              </a:cxn>
            </a:cxnLst>
            <a:rect l="0" t="0" r="r" b="b"/>
            <a:pathLst>
              <a:path w="3626" h="1788">
                <a:moveTo>
                  <a:pt x="1887" y="829"/>
                </a:moveTo>
                <a:cubicBezTo>
                  <a:pt x="1645" y="714"/>
                  <a:pt x="767" y="277"/>
                  <a:pt x="0" y="0"/>
                </a:cubicBezTo>
                <a:cubicBezTo>
                  <a:pt x="608" y="591"/>
                  <a:pt x="1848" y="1125"/>
                  <a:pt x="2090" y="1239"/>
                </a:cubicBezTo>
                <a:cubicBezTo>
                  <a:pt x="2333" y="1354"/>
                  <a:pt x="3303" y="1747"/>
                  <a:pt x="3625" y="1787"/>
                </a:cubicBezTo>
                <a:cubicBezTo>
                  <a:pt x="3149" y="1429"/>
                  <a:pt x="2161" y="948"/>
                  <a:pt x="1887" y="829"/>
                </a:cubicBezTo>
                <a:lnTo>
                  <a:pt x="1887" y="829"/>
                </a:lnTo>
              </a:path>
            </a:pathLst>
          </a:custGeom>
          <a:solidFill>
            <a:srgbClr val="C0C0C0"/>
          </a:solidFill>
          <a:ln w="12600">
            <a:solidFill>
              <a:srgbClr val="6699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31772" name="Freeform 28"/>
          <p:cNvSpPr>
            <a:spLocks noChangeArrowheads="1"/>
          </p:cNvSpPr>
          <p:nvPr/>
        </p:nvSpPr>
        <p:spPr bwMode="auto">
          <a:xfrm>
            <a:off x="3459163" y="3206750"/>
            <a:ext cx="735012" cy="828675"/>
          </a:xfrm>
          <a:custGeom>
            <a:avLst/>
            <a:gdLst/>
            <a:ahLst/>
            <a:cxnLst>
              <a:cxn ang="0">
                <a:pos x="886" y="1005"/>
              </a:cxn>
              <a:cxn ang="0">
                <a:pos x="0" y="0"/>
              </a:cxn>
              <a:cxn ang="0">
                <a:pos x="939" y="1394"/>
              </a:cxn>
              <a:cxn ang="0">
                <a:pos x="2042" y="2303"/>
              </a:cxn>
              <a:cxn ang="0">
                <a:pos x="886" y="1005"/>
              </a:cxn>
              <a:cxn ang="0">
                <a:pos x="886" y="1005"/>
              </a:cxn>
            </a:cxnLst>
            <a:rect l="0" t="0" r="r" b="b"/>
            <a:pathLst>
              <a:path w="2043" h="2304">
                <a:moveTo>
                  <a:pt x="886" y="1005"/>
                </a:moveTo>
                <a:cubicBezTo>
                  <a:pt x="696" y="847"/>
                  <a:pt x="357" y="626"/>
                  <a:pt x="0" y="0"/>
                </a:cubicBezTo>
                <a:cubicBezTo>
                  <a:pt x="163" y="516"/>
                  <a:pt x="767" y="1200"/>
                  <a:pt x="939" y="1394"/>
                </a:cubicBezTo>
                <a:cubicBezTo>
                  <a:pt x="1111" y="1588"/>
                  <a:pt x="1680" y="2157"/>
                  <a:pt x="2042" y="2303"/>
                </a:cubicBezTo>
                <a:cubicBezTo>
                  <a:pt x="1900" y="1919"/>
                  <a:pt x="1534" y="1552"/>
                  <a:pt x="886" y="1005"/>
                </a:cubicBezTo>
                <a:lnTo>
                  <a:pt x="886" y="1005"/>
                </a:lnTo>
              </a:path>
            </a:pathLst>
          </a:custGeom>
          <a:solidFill>
            <a:srgbClr val="C0C0C0"/>
          </a:solidFill>
          <a:ln w="12600">
            <a:solidFill>
              <a:srgbClr val="6699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31773" name="Freeform 29"/>
          <p:cNvSpPr>
            <a:spLocks noChangeArrowheads="1"/>
          </p:cNvSpPr>
          <p:nvPr/>
        </p:nvSpPr>
        <p:spPr bwMode="auto">
          <a:xfrm>
            <a:off x="5529263" y="4173538"/>
            <a:ext cx="457200" cy="900112"/>
          </a:xfrm>
          <a:custGeom>
            <a:avLst/>
            <a:gdLst/>
            <a:ahLst/>
            <a:cxnLst>
              <a:cxn ang="0">
                <a:pos x="30" y="1058"/>
              </a:cxn>
              <a:cxn ang="0">
                <a:pos x="485" y="2501"/>
              </a:cxn>
              <a:cxn ang="0">
                <a:pos x="1196" y="1208"/>
              </a:cxn>
              <a:cxn ang="0">
                <a:pos x="163" y="0"/>
              </a:cxn>
              <a:cxn ang="0">
                <a:pos x="30" y="1058"/>
              </a:cxn>
              <a:cxn ang="0">
                <a:pos x="30" y="1058"/>
              </a:cxn>
            </a:cxnLst>
            <a:rect l="0" t="0" r="r" b="b"/>
            <a:pathLst>
              <a:path w="1268" h="2502">
                <a:moveTo>
                  <a:pt x="30" y="1058"/>
                </a:moveTo>
                <a:cubicBezTo>
                  <a:pt x="83" y="1548"/>
                  <a:pt x="203" y="2104"/>
                  <a:pt x="485" y="2501"/>
                </a:cubicBezTo>
                <a:cubicBezTo>
                  <a:pt x="887" y="2139"/>
                  <a:pt x="1267" y="1711"/>
                  <a:pt x="1196" y="1208"/>
                </a:cubicBezTo>
                <a:cubicBezTo>
                  <a:pt x="1125" y="705"/>
                  <a:pt x="551" y="158"/>
                  <a:pt x="163" y="0"/>
                </a:cubicBezTo>
                <a:cubicBezTo>
                  <a:pt x="8" y="383"/>
                  <a:pt x="0" y="701"/>
                  <a:pt x="30" y="1058"/>
                </a:cubicBezTo>
                <a:lnTo>
                  <a:pt x="30" y="1058"/>
                </a:lnTo>
              </a:path>
            </a:pathLst>
          </a:custGeom>
          <a:solidFill>
            <a:srgbClr val="C0C0C0"/>
          </a:solidFill>
          <a:ln w="12600">
            <a:solidFill>
              <a:srgbClr val="6699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31774" name="Freeform 30"/>
          <p:cNvSpPr>
            <a:spLocks noChangeArrowheads="1"/>
          </p:cNvSpPr>
          <p:nvPr/>
        </p:nvSpPr>
        <p:spPr bwMode="auto">
          <a:xfrm>
            <a:off x="3794125" y="4168775"/>
            <a:ext cx="436563" cy="354013"/>
          </a:xfrm>
          <a:custGeom>
            <a:avLst/>
            <a:gdLst/>
            <a:ahLst/>
            <a:cxnLst>
              <a:cxn ang="0">
                <a:pos x="565" y="375"/>
              </a:cxn>
              <a:cxn ang="0">
                <a:pos x="0" y="926"/>
              </a:cxn>
              <a:cxn ang="0">
                <a:pos x="922" y="706"/>
              </a:cxn>
              <a:cxn ang="0">
                <a:pos x="1213" y="0"/>
              </a:cxn>
              <a:cxn ang="0">
                <a:pos x="565" y="375"/>
              </a:cxn>
              <a:cxn ang="0">
                <a:pos x="565" y="375"/>
              </a:cxn>
            </a:cxnLst>
            <a:rect l="0" t="0" r="r" b="b"/>
            <a:pathLst>
              <a:path w="1214" h="985">
                <a:moveTo>
                  <a:pt x="565" y="375"/>
                </a:moveTo>
                <a:cubicBezTo>
                  <a:pt x="313" y="564"/>
                  <a:pt x="105" y="763"/>
                  <a:pt x="0" y="926"/>
                </a:cubicBezTo>
                <a:cubicBezTo>
                  <a:pt x="207" y="984"/>
                  <a:pt x="684" y="917"/>
                  <a:pt x="922" y="706"/>
                </a:cubicBezTo>
                <a:cubicBezTo>
                  <a:pt x="1161" y="494"/>
                  <a:pt x="1205" y="344"/>
                  <a:pt x="1213" y="0"/>
                </a:cubicBezTo>
                <a:cubicBezTo>
                  <a:pt x="882" y="150"/>
                  <a:pt x="847" y="176"/>
                  <a:pt x="565" y="375"/>
                </a:cubicBezTo>
                <a:lnTo>
                  <a:pt x="565" y="375"/>
                </a:lnTo>
              </a:path>
            </a:pathLst>
          </a:custGeom>
          <a:solidFill>
            <a:srgbClr val="C0C0C0"/>
          </a:solidFill>
          <a:ln w="12600">
            <a:solidFill>
              <a:srgbClr val="6699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31775" name="Freeform 31"/>
          <p:cNvSpPr>
            <a:spLocks noChangeArrowheads="1"/>
          </p:cNvSpPr>
          <p:nvPr/>
        </p:nvSpPr>
        <p:spPr bwMode="auto">
          <a:xfrm>
            <a:off x="4379913" y="4016375"/>
            <a:ext cx="1095375" cy="147638"/>
          </a:xfrm>
          <a:custGeom>
            <a:avLst/>
            <a:gdLst/>
            <a:ahLst/>
            <a:cxnLst>
              <a:cxn ang="0">
                <a:pos x="1610" y="8"/>
              </a:cxn>
              <a:cxn ang="0">
                <a:pos x="0" y="265"/>
              </a:cxn>
              <a:cxn ang="0">
                <a:pos x="1398" y="410"/>
              </a:cxn>
              <a:cxn ang="0">
                <a:pos x="3040" y="278"/>
              </a:cxn>
              <a:cxn ang="0">
                <a:pos x="1610" y="8"/>
              </a:cxn>
              <a:cxn ang="0">
                <a:pos x="1610" y="8"/>
              </a:cxn>
            </a:cxnLst>
            <a:rect l="0" t="0" r="r" b="b"/>
            <a:pathLst>
              <a:path w="3041" h="411">
                <a:moveTo>
                  <a:pt x="1610" y="8"/>
                </a:moveTo>
                <a:cubicBezTo>
                  <a:pt x="1279" y="0"/>
                  <a:pt x="555" y="66"/>
                  <a:pt x="0" y="265"/>
                </a:cubicBezTo>
                <a:cubicBezTo>
                  <a:pt x="445" y="388"/>
                  <a:pt x="882" y="410"/>
                  <a:pt x="1398" y="410"/>
                </a:cubicBezTo>
                <a:cubicBezTo>
                  <a:pt x="1914" y="410"/>
                  <a:pt x="2664" y="349"/>
                  <a:pt x="3040" y="278"/>
                </a:cubicBezTo>
                <a:cubicBezTo>
                  <a:pt x="2523" y="57"/>
                  <a:pt x="2056" y="22"/>
                  <a:pt x="1610" y="8"/>
                </a:cubicBezTo>
                <a:lnTo>
                  <a:pt x="1610" y="8"/>
                </a:lnTo>
              </a:path>
            </a:pathLst>
          </a:custGeom>
          <a:solidFill>
            <a:srgbClr val="C0C0C0"/>
          </a:solidFill>
          <a:ln w="12600">
            <a:solidFill>
              <a:srgbClr val="6699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31776" name="Freeform 32"/>
          <p:cNvSpPr>
            <a:spLocks noChangeArrowheads="1"/>
          </p:cNvSpPr>
          <p:nvPr/>
        </p:nvSpPr>
        <p:spPr bwMode="auto">
          <a:xfrm>
            <a:off x="6265863" y="3779838"/>
            <a:ext cx="989012" cy="369887"/>
          </a:xfrm>
          <a:custGeom>
            <a:avLst/>
            <a:gdLst/>
            <a:ahLst/>
            <a:cxnLst>
              <a:cxn ang="0">
                <a:pos x="1521" y="180"/>
              </a:cxn>
              <a:cxn ang="0">
                <a:pos x="0" y="66"/>
              </a:cxn>
              <a:cxn ang="0">
                <a:pos x="1186" y="776"/>
              </a:cxn>
              <a:cxn ang="0">
                <a:pos x="2747" y="961"/>
              </a:cxn>
              <a:cxn ang="0">
                <a:pos x="1521" y="180"/>
              </a:cxn>
              <a:cxn ang="0">
                <a:pos x="1521" y="180"/>
              </a:cxn>
            </a:cxnLst>
            <a:rect l="0" t="0" r="r" b="b"/>
            <a:pathLst>
              <a:path w="2748" h="1029">
                <a:moveTo>
                  <a:pt x="1521" y="180"/>
                </a:moveTo>
                <a:cubicBezTo>
                  <a:pt x="1235" y="105"/>
                  <a:pt x="516" y="0"/>
                  <a:pt x="0" y="66"/>
                </a:cubicBezTo>
                <a:cubicBezTo>
                  <a:pt x="251" y="348"/>
                  <a:pt x="732" y="626"/>
                  <a:pt x="1186" y="776"/>
                </a:cubicBezTo>
                <a:cubicBezTo>
                  <a:pt x="1640" y="926"/>
                  <a:pt x="2064" y="1028"/>
                  <a:pt x="2747" y="961"/>
                </a:cubicBezTo>
                <a:cubicBezTo>
                  <a:pt x="2474" y="569"/>
                  <a:pt x="2037" y="313"/>
                  <a:pt x="1521" y="180"/>
                </a:cubicBezTo>
                <a:lnTo>
                  <a:pt x="1521" y="180"/>
                </a:lnTo>
              </a:path>
            </a:pathLst>
          </a:custGeom>
          <a:solidFill>
            <a:srgbClr val="C0C0C0"/>
          </a:solidFill>
          <a:ln w="12600">
            <a:solidFill>
              <a:srgbClr val="6699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31777" name="Freeform 33"/>
          <p:cNvSpPr>
            <a:spLocks noChangeArrowheads="1"/>
          </p:cNvSpPr>
          <p:nvPr/>
        </p:nvSpPr>
        <p:spPr bwMode="auto">
          <a:xfrm>
            <a:off x="3063875" y="1854200"/>
            <a:ext cx="252413" cy="692150"/>
          </a:xfrm>
          <a:custGeom>
            <a:avLst/>
            <a:gdLst/>
            <a:ahLst/>
            <a:cxnLst>
              <a:cxn ang="0">
                <a:pos x="83" y="1922"/>
              </a:cxn>
              <a:cxn ang="0">
                <a:pos x="626" y="899"/>
              </a:cxn>
              <a:cxn ang="0">
                <a:pos x="529" y="0"/>
              </a:cxn>
              <a:cxn ang="0">
                <a:pos x="70" y="820"/>
              </a:cxn>
              <a:cxn ang="0">
                <a:pos x="83" y="1922"/>
              </a:cxn>
              <a:cxn ang="0">
                <a:pos x="83" y="1922"/>
              </a:cxn>
            </a:cxnLst>
            <a:rect l="0" t="0" r="r" b="b"/>
            <a:pathLst>
              <a:path w="703" h="1923">
                <a:moveTo>
                  <a:pt x="83" y="1922"/>
                </a:moveTo>
                <a:cubicBezTo>
                  <a:pt x="286" y="1618"/>
                  <a:pt x="551" y="1212"/>
                  <a:pt x="626" y="899"/>
                </a:cubicBezTo>
                <a:cubicBezTo>
                  <a:pt x="702" y="586"/>
                  <a:pt x="657" y="224"/>
                  <a:pt x="529" y="0"/>
                </a:cubicBezTo>
                <a:cubicBezTo>
                  <a:pt x="291" y="163"/>
                  <a:pt x="119" y="564"/>
                  <a:pt x="70" y="820"/>
                </a:cubicBezTo>
                <a:cubicBezTo>
                  <a:pt x="0" y="1204"/>
                  <a:pt x="0" y="1561"/>
                  <a:pt x="83" y="1922"/>
                </a:cubicBezTo>
                <a:lnTo>
                  <a:pt x="83" y="1922"/>
                </a:lnTo>
              </a:path>
            </a:pathLst>
          </a:custGeom>
          <a:solidFill>
            <a:srgbClr val="C0C0C0"/>
          </a:solidFill>
          <a:ln w="12600">
            <a:solidFill>
              <a:srgbClr val="6699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31778" name="Freeform 34"/>
          <p:cNvSpPr>
            <a:spLocks noChangeArrowheads="1"/>
          </p:cNvSpPr>
          <p:nvPr/>
        </p:nvSpPr>
        <p:spPr bwMode="auto">
          <a:xfrm>
            <a:off x="2187575" y="3013075"/>
            <a:ext cx="538163" cy="303213"/>
          </a:xfrm>
          <a:custGeom>
            <a:avLst/>
            <a:gdLst/>
            <a:ahLst/>
            <a:cxnLst>
              <a:cxn ang="0">
                <a:pos x="718" y="52"/>
              </a:cxn>
              <a:cxn ang="0">
                <a:pos x="0" y="406"/>
              </a:cxn>
              <a:cxn ang="0">
                <a:pos x="533" y="790"/>
              </a:cxn>
              <a:cxn ang="0">
                <a:pos x="1495" y="88"/>
              </a:cxn>
              <a:cxn ang="0">
                <a:pos x="718" y="52"/>
              </a:cxn>
              <a:cxn ang="0">
                <a:pos x="718" y="52"/>
              </a:cxn>
            </a:cxnLst>
            <a:rect l="0" t="0" r="r" b="b"/>
            <a:pathLst>
              <a:path w="1496" h="844">
                <a:moveTo>
                  <a:pt x="718" y="52"/>
                </a:moveTo>
                <a:cubicBezTo>
                  <a:pt x="467" y="105"/>
                  <a:pt x="171" y="220"/>
                  <a:pt x="0" y="406"/>
                </a:cubicBezTo>
                <a:cubicBezTo>
                  <a:pt x="30" y="551"/>
                  <a:pt x="194" y="843"/>
                  <a:pt x="533" y="790"/>
                </a:cubicBezTo>
                <a:cubicBezTo>
                  <a:pt x="873" y="737"/>
                  <a:pt x="1314" y="304"/>
                  <a:pt x="1495" y="88"/>
                </a:cubicBezTo>
                <a:cubicBezTo>
                  <a:pt x="1248" y="8"/>
                  <a:pt x="970" y="0"/>
                  <a:pt x="718" y="52"/>
                </a:cubicBezTo>
                <a:lnTo>
                  <a:pt x="718" y="52"/>
                </a:lnTo>
              </a:path>
            </a:pathLst>
          </a:custGeom>
          <a:solidFill>
            <a:srgbClr val="C0C0C0"/>
          </a:solidFill>
          <a:ln w="12600">
            <a:solidFill>
              <a:srgbClr val="6699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31779" name="Freeform 35"/>
          <p:cNvSpPr>
            <a:spLocks noChangeArrowheads="1"/>
          </p:cNvSpPr>
          <p:nvPr/>
        </p:nvSpPr>
        <p:spPr bwMode="auto">
          <a:xfrm>
            <a:off x="2878138" y="3121025"/>
            <a:ext cx="914400" cy="1382713"/>
          </a:xfrm>
          <a:custGeom>
            <a:avLst/>
            <a:gdLst/>
            <a:ahLst/>
            <a:cxnLst>
              <a:cxn ang="0">
                <a:pos x="1204" y="2540"/>
              </a:cxn>
              <a:cxn ang="0">
                <a:pos x="2541" y="3840"/>
              </a:cxn>
              <a:cxn ang="0">
                <a:pos x="1208" y="1830"/>
              </a:cxn>
              <a:cxn ang="0">
                <a:pos x="0" y="0"/>
              </a:cxn>
              <a:cxn ang="0">
                <a:pos x="1204" y="2540"/>
              </a:cxn>
              <a:cxn ang="0">
                <a:pos x="1204" y="2540"/>
              </a:cxn>
            </a:cxnLst>
            <a:rect l="0" t="0" r="r" b="b"/>
            <a:pathLst>
              <a:path w="2542" h="3841">
                <a:moveTo>
                  <a:pt x="1204" y="2540"/>
                </a:moveTo>
                <a:cubicBezTo>
                  <a:pt x="1786" y="3404"/>
                  <a:pt x="2077" y="3783"/>
                  <a:pt x="2541" y="3840"/>
                </a:cubicBezTo>
                <a:cubicBezTo>
                  <a:pt x="2223" y="3241"/>
                  <a:pt x="1614" y="2478"/>
                  <a:pt x="1208" y="1830"/>
                </a:cubicBezTo>
                <a:cubicBezTo>
                  <a:pt x="374" y="529"/>
                  <a:pt x="361" y="229"/>
                  <a:pt x="0" y="0"/>
                </a:cubicBezTo>
                <a:cubicBezTo>
                  <a:pt x="172" y="674"/>
                  <a:pt x="820" y="1957"/>
                  <a:pt x="1204" y="2540"/>
                </a:cubicBezTo>
                <a:lnTo>
                  <a:pt x="1204" y="2540"/>
                </a:lnTo>
              </a:path>
            </a:pathLst>
          </a:custGeom>
          <a:solidFill>
            <a:srgbClr val="C0C0C0"/>
          </a:solidFill>
          <a:ln w="12600">
            <a:solidFill>
              <a:srgbClr val="6699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31780" name="Freeform 36"/>
          <p:cNvSpPr>
            <a:spLocks noChangeArrowheads="1"/>
          </p:cNvSpPr>
          <p:nvPr/>
        </p:nvSpPr>
        <p:spPr bwMode="auto">
          <a:xfrm>
            <a:off x="3670300" y="4508500"/>
            <a:ext cx="223838" cy="590550"/>
          </a:xfrm>
          <a:custGeom>
            <a:avLst/>
            <a:gdLst/>
            <a:ahLst/>
            <a:cxnLst>
              <a:cxn ang="0">
                <a:pos x="35" y="714"/>
              </a:cxn>
              <a:cxn ang="0">
                <a:pos x="212" y="1641"/>
              </a:cxn>
              <a:cxn ang="0">
                <a:pos x="579" y="979"/>
              </a:cxn>
              <a:cxn ang="0">
                <a:pos x="340" y="0"/>
              </a:cxn>
              <a:cxn ang="0">
                <a:pos x="35" y="714"/>
              </a:cxn>
              <a:cxn ang="0">
                <a:pos x="35" y="714"/>
              </a:cxn>
            </a:cxnLst>
            <a:rect l="0" t="0" r="r" b="b"/>
            <a:pathLst>
              <a:path w="620" h="1642">
                <a:moveTo>
                  <a:pt x="35" y="714"/>
                </a:moveTo>
                <a:cubicBezTo>
                  <a:pt x="0" y="952"/>
                  <a:pt x="8" y="1296"/>
                  <a:pt x="212" y="1641"/>
                </a:cubicBezTo>
                <a:cubicBezTo>
                  <a:pt x="450" y="1363"/>
                  <a:pt x="534" y="1146"/>
                  <a:pt x="579" y="979"/>
                </a:cubicBezTo>
                <a:cubicBezTo>
                  <a:pt x="619" y="776"/>
                  <a:pt x="574" y="463"/>
                  <a:pt x="340" y="0"/>
                </a:cubicBezTo>
                <a:cubicBezTo>
                  <a:pt x="194" y="224"/>
                  <a:pt x="84" y="397"/>
                  <a:pt x="35" y="714"/>
                </a:cubicBezTo>
                <a:lnTo>
                  <a:pt x="35" y="714"/>
                </a:lnTo>
              </a:path>
            </a:pathLst>
          </a:custGeom>
          <a:solidFill>
            <a:srgbClr val="C0C0C0"/>
          </a:solidFill>
          <a:ln w="12600">
            <a:solidFill>
              <a:srgbClr val="6699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31781" name="Freeform 37"/>
          <p:cNvSpPr>
            <a:spLocks noChangeArrowheads="1"/>
          </p:cNvSpPr>
          <p:nvPr/>
        </p:nvSpPr>
        <p:spPr bwMode="auto">
          <a:xfrm>
            <a:off x="4468813" y="1744663"/>
            <a:ext cx="1471612" cy="514350"/>
          </a:xfrm>
          <a:custGeom>
            <a:avLst/>
            <a:gdLst/>
            <a:ahLst/>
            <a:cxnLst>
              <a:cxn ang="0">
                <a:pos x="70" y="1429"/>
              </a:cxn>
              <a:cxn ang="0">
                <a:pos x="1195" y="887"/>
              </a:cxn>
              <a:cxn ang="0">
                <a:pos x="2408" y="666"/>
              </a:cxn>
              <a:cxn ang="0">
                <a:pos x="3784" y="847"/>
              </a:cxn>
              <a:cxn ang="0">
                <a:pos x="4088" y="706"/>
              </a:cxn>
              <a:cxn ang="0">
                <a:pos x="2968" y="238"/>
              </a:cxn>
              <a:cxn ang="0">
                <a:pos x="1733" y="44"/>
              </a:cxn>
              <a:cxn ang="0">
                <a:pos x="608" y="185"/>
              </a:cxn>
              <a:cxn ang="0">
                <a:pos x="66" y="865"/>
              </a:cxn>
              <a:cxn ang="0">
                <a:pos x="70" y="1429"/>
              </a:cxn>
              <a:cxn ang="0">
                <a:pos x="70" y="1429"/>
              </a:cxn>
            </a:cxnLst>
            <a:rect l="0" t="0" r="r" b="b"/>
            <a:pathLst>
              <a:path w="4089" h="1430">
                <a:moveTo>
                  <a:pt x="70" y="1429"/>
                </a:moveTo>
                <a:cubicBezTo>
                  <a:pt x="516" y="1209"/>
                  <a:pt x="802" y="1032"/>
                  <a:pt x="1195" y="887"/>
                </a:cubicBezTo>
                <a:cubicBezTo>
                  <a:pt x="1587" y="741"/>
                  <a:pt x="1857" y="626"/>
                  <a:pt x="2408" y="666"/>
                </a:cubicBezTo>
                <a:cubicBezTo>
                  <a:pt x="2959" y="706"/>
                  <a:pt x="3347" y="794"/>
                  <a:pt x="3784" y="847"/>
                </a:cubicBezTo>
                <a:cubicBezTo>
                  <a:pt x="3921" y="865"/>
                  <a:pt x="4000" y="812"/>
                  <a:pt x="4088" y="706"/>
                </a:cubicBezTo>
                <a:cubicBezTo>
                  <a:pt x="3903" y="609"/>
                  <a:pt x="3374" y="331"/>
                  <a:pt x="2968" y="238"/>
                </a:cubicBezTo>
                <a:cubicBezTo>
                  <a:pt x="2562" y="145"/>
                  <a:pt x="2183" y="79"/>
                  <a:pt x="1733" y="44"/>
                </a:cubicBezTo>
                <a:cubicBezTo>
                  <a:pt x="1261" y="0"/>
                  <a:pt x="891" y="48"/>
                  <a:pt x="608" y="185"/>
                </a:cubicBezTo>
                <a:cubicBezTo>
                  <a:pt x="304" y="344"/>
                  <a:pt x="123" y="622"/>
                  <a:pt x="66" y="865"/>
                </a:cubicBezTo>
                <a:cubicBezTo>
                  <a:pt x="0" y="1147"/>
                  <a:pt x="30" y="1297"/>
                  <a:pt x="70" y="1429"/>
                </a:cubicBezTo>
                <a:lnTo>
                  <a:pt x="70" y="1429"/>
                </a:lnTo>
              </a:path>
            </a:pathLst>
          </a:custGeom>
          <a:solidFill>
            <a:srgbClr val="C0C0C0"/>
          </a:solidFill>
          <a:ln w="12600">
            <a:solidFill>
              <a:srgbClr val="6699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31782" name="Freeform 38"/>
          <p:cNvSpPr>
            <a:spLocks noChangeArrowheads="1"/>
          </p:cNvSpPr>
          <p:nvPr/>
        </p:nvSpPr>
        <p:spPr bwMode="auto">
          <a:xfrm>
            <a:off x="5721350" y="1708150"/>
            <a:ext cx="242888" cy="346075"/>
          </a:xfrm>
          <a:custGeom>
            <a:avLst/>
            <a:gdLst/>
            <a:ahLst/>
            <a:cxnLst>
              <a:cxn ang="0">
                <a:pos x="308" y="953"/>
              </a:cxn>
              <a:cxn ang="0">
                <a:pos x="666" y="569"/>
              </a:cxn>
              <a:cxn ang="0">
                <a:pos x="136" y="0"/>
              </a:cxn>
              <a:cxn ang="0">
                <a:pos x="30" y="503"/>
              </a:cxn>
              <a:cxn ang="0">
                <a:pos x="308" y="953"/>
              </a:cxn>
              <a:cxn ang="0">
                <a:pos x="308" y="953"/>
              </a:cxn>
            </a:cxnLst>
            <a:rect l="0" t="0" r="r" b="b"/>
            <a:pathLst>
              <a:path w="676" h="963">
                <a:moveTo>
                  <a:pt x="308" y="953"/>
                </a:moveTo>
                <a:cubicBezTo>
                  <a:pt x="480" y="962"/>
                  <a:pt x="675" y="847"/>
                  <a:pt x="666" y="569"/>
                </a:cubicBezTo>
                <a:cubicBezTo>
                  <a:pt x="657" y="291"/>
                  <a:pt x="233" y="48"/>
                  <a:pt x="136" y="0"/>
                </a:cubicBezTo>
                <a:cubicBezTo>
                  <a:pt x="0" y="154"/>
                  <a:pt x="13" y="330"/>
                  <a:pt x="30" y="503"/>
                </a:cubicBezTo>
                <a:cubicBezTo>
                  <a:pt x="97" y="701"/>
                  <a:pt x="150" y="794"/>
                  <a:pt x="308" y="953"/>
                </a:cubicBezTo>
                <a:lnTo>
                  <a:pt x="308" y="953"/>
                </a:lnTo>
              </a:path>
            </a:pathLst>
          </a:custGeom>
          <a:solidFill>
            <a:srgbClr val="C0C0C0"/>
          </a:solidFill>
          <a:ln w="12600">
            <a:solidFill>
              <a:srgbClr val="6699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31783" name="Freeform 39"/>
          <p:cNvSpPr>
            <a:spLocks noChangeArrowheads="1"/>
          </p:cNvSpPr>
          <p:nvPr/>
        </p:nvSpPr>
        <p:spPr bwMode="auto">
          <a:xfrm>
            <a:off x="5737225" y="1901825"/>
            <a:ext cx="1023938" cy="911225"/>
          </a:xfrm>
          <a:custGeom>
            <a:avLst/>
            <a:gdLst/>
            <a:ahLst/>
            <a:cxnLst>
              <a:cxn ang="0">
                <a:pos x="2350" y="1552"/>
              </a:cxn>
              <a:cxn ang="0">
                <a:pos x="1305" y="705"/>
              </a:cxn>
              <a:cxn ang="0">
                <a:pos x="0" y="0"/>
              </a:cxn>
              <a:cxn ang="0">
                <a:pos x="419" y="507"/>
              </a:cxn>
              <a:cxn ang="0">
                <a:pos x="1614" y="1235"/>
              </a:cxn>
              <a:cxn ang="0">
                <a:pos x="2845" y="2532"/>
              </a:cxn>
              <a:cxn ang="0">
                <a:pos x="2350" y="1552"/>
              </a:cxn>
              <a:cxn ang="0">
                <a:pos x="2350" y="1552"/>
              </a:cxn>
            </a:cxnLst>
            <a:rect l="0" t="0" r="r" b="b"/>
            <a:pathLst>
              <a:path w="2846" h="2533">
                <a:moveTo>
                  <a:pt x="2350" y="1552"/>
                </a:moveTo>
                <a:cubicBezTo>
                  <a:pt x="2046" y="1213"/>
                  <a:pt x="1693" y="961"/>
                  <a:pt x="1305" y="705"/>
                </a:cubicBezTo>
                <a:cubicBezTo>
                  <a:pt x="811" y="388"/>
                  <a:pt x="269" y="110"/>
                  <a:pt x="0" y="0"/>
                </a:cubicBezTo>
                <a:cubicBezTo>
                  <a:pt x="83" y="322"/>
                  <a:pt x="291" y="436"/>
                  <a:pt x="419" y="507"/>
                </a:cubicBezTo>
                <a:cubicBezTo>
                  <a:pt x="696" y="652"/>
                  <a:pt x="1252" y="930"/>
                  <a:pt x="1614" y="1235"/>
                </a:cubicBezTo>
                <a:cubicBezTo>
                  <a:pt x="1976" y="1539"/>
                  <a:pt x="2324" y="1751"/>
                  <a:pt x="2845" y="2532"/>
                </a:cubicBezTo>
                <a:cubicBezTo>
                  <a:pt x="2765" y="1989"/>
                  <a:pt x="2430" y="1645"/>
                  <a:pt x="2350" y="1552"/>
                </a:cubicBezTo>
                <a:lnTo>
                  <a:pt x="2350" y="1552"/>
                </a:lnTo>
              </a:path>
            </a:pathLst>
          </a:custGeom>
          <a:solidFill>
            <a:srgbClr val="C0C0C0"/>
          </a:solidFill>
          <a:ln w="12600">
            <a:solidFill>
              <a:srgbClr val="6699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31784" name="Freeform 40"/>
          <p:cNvSpPr>
            <a:spLocks noChangeArrowheads="1"/>
          </p:cNvSpPr>
          <p:nvPr/>
        </p:nvSpPr>
        <p:spPr bwMode="auto">
          <a:xfrm>
            <a:off x="5738813" y="1903413"/>
            <a:ext cx="201612" cy="147637"/>
          </a:xfrm>
          <a:custGeom>
            <a:avLst/>
            <a:gdLst/>
            <a:ahLst/>
            <a:cxnLst>
              <a:cxn ang="0">
                <a:pos x="256" y="410"/>
              </a:cxn>
              <a:cxn ang="0">
                <a:pos x="561" y="274"/>
              </a:cxn>
              <a:cxn ang="0">
                <a:pos x="0" y="0"/>
              </a:cxn>
              <a:cxn ang="0">
                <a:pos x="256" y="410"/>
              </a:cxn>
              <a:cxn ang="0">
                <a:pos x="256" y="410"/>
              </a:cxn>
            </a:cxnLst>
            <a:rect l="0" t="0" r="r" b="b"/>
            <a:pathLst>
              <a:path w="562" h="411">
                <a:moveTo>
                  <a:pt x="256" y="410"/>
                </a:moveTo>
                <a:cubicBezTo>
                  <a:pt x="441" y="402"/>
                  <a:pt x="481" y="371"/>
                  <a:pt x="561" y="274"/>
                </a:cubicBezTo>
                <a:cubicBezTo>
                  <a:pt x="340" y="154"/>
                  <a:pt x="163" y="39"/>
                  <a:pt x="0" y="0"/>
                </a:cubicBezTo>
                <a:cubicBezTo>
                  <a:pt x="44" y="172"/>
                  <a:pt x="114" y="282"/>
                  <a:pt x="256" y="410"/>
                </a:cubicBezTo>
                <a:lnTo>
                  <a:pt x="256" y="410"/>
                </a:lnTo>
              </a:path>
            </a:pathLst>
          </a:custGeom>
          <a:solidFill>
            <a:srgbClr val="B2B2B2"/>
          </a:solidFill>
          <a:ln w="12600">
            <a:solidFill>
              <a:srgbClr val="6699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grpSp>
        <p:nvGrpSpPr>
          <p:cNvPr id="31785" name="Group 41"/>
          <p:cNvGrpSpPr>
            <a:grpSpLocks/>
          </p:cNvGrpSpPr>
          <p:nvPr/>
        </p:nvGrpSpPr>
        <p:grpSpPr bwMode="auto">
          <a:xfrm>
            <a:off x="1936750" y="1716088"/>
            <a:ext cx="5703888" cy="3671887"/>
            <a:chOff x="1220" y="1081"/>
            <a:chExt cx="3593" cy="2313"/>
          </a:xfrm>
        </p:grpSpPr>
        <p:sp>
          <p:nvSpPr>
            <p:cNvPr id="31786" name="Line 42"/>
            <p:cNvSpPr>
              <a:spLocks noChangeShapeType="1"/>
            </p:cNvSpPr>
            <p:nvPr/>
          </p:nvSpPr>
          <p:spPr bwMode="auto">
            <a:xfrm>
              <a:off x="1220" y="2507"/>
              <a:ext cx="3594" cy="1"/>
            </a:xfrm>
            <a:prstGeom prst="line">
              <a:avLst/>
            </a:prstGeom>
            <a:noFill/>
            <a:ln w="6480">
              <a:solidFill>
                <a:srgbClr val="3399FF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31787" name="Line 43"/>
            <p:cNvSpPr>
              <a:spLocks noChangeShapeType="1"/>
            </p:cNvSpPr>
            <p:nvPr/>
          </p:nvSpPr>
          <p:spPr bwMode="auto">
            <a:xfrm flipV="1">
              <a:off x="2160" y="1093"/>
              <a:ext cx="1" cy="2249"/>
            </a:xfrm>
            <a:prstGeom prst="line">
              <a:avLst/>
            </a:prstGeom>
            <a:noFill/>
            <a:ln w="6480">
              <a:solidFill>
                <a:srgbClr val="3399FF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31788" name="Line 44"/>
            <p:cNvSpPr>
              <a:spLocks noChangeShapeType="1"/>
            </p:cNvSpPr>
            <p:nvPr/>
          </p:nvSpPr>
          <p:spPr bwMode="auto">
            <a:xfrm>
              <a:off x="1403" y="1615"/>
              <a:ext cx="3240" cy="1"/>
            </a:xfrm>
            <a:prstGeom prst="line">
              <a:avLst/>
            </a:prstGeom>
            <a:noFill/>
            <a:ln w="6480">
              <a:solidFill>
                <a:srgbClr val="3399FF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31789" name="Line 45"/>
            <p:cNvSpPr>
              <a:spLocks noChangeShapeType="1"/>
            </p:cNvSpPr>
            <p:nvPr/>
          </p:nvSpPr>
          <p:spPr bwMode="auto">
            <a:xfrm flipV="1">
              <a:off x="4104" y="1080"/>
              <a:ext cx="1" cy="2316"/>
            </a:xfrm>
            <a:prstGeom prst="line">
              <a:avLst/>
            </a:prstGeom>
            <a:noFill/>
            <a:ln w="6480">
              <a:solidFill>
                <a:srgbClr val="3399FF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</p:grpSp>
      <p:grpSp>
        <p:nvGrpSpPr>
          <p:cNvPr id="31790" name="Group 46"/>
          <p:cNvGrpSpPr>
            <a:grpSpLocks/>
          </p:cNvGrpSpPr>
          <p:nvPr/>
        </p:nvGrpSpPr>
        <p:grpSpPr bwMode="auto">
          <a:xfrm>
            <a:off x="1879600" y="1528763"/>
            <a:ext cx="5918200" cy="3900487"/>
            <a:chOff x="1184" y="963"/>
            <a:chExt cx="3728" cy="2457"/>
          </a:xfrm>
        </p:grpSpPr>
        <p:sp>
          <p:nvSpPr>
            <p:cNvPr id="31791" name="Freeform 47"/>
            <p:cNvSpPr>
              <a:spLocks noChangeArrowheads="1"/>
            </p:cNvSpPr>
            <p:nvPr/>
          </p:nvSpPr>
          <p:spPr bwMode="auto">
            <a:xfrm>
              <a:off x="3861" y="1783"/>
              <a:ext cx="1093" cy="836"/>
            </a:xfrm>
            <a:custGeom>
              <a:avLst/>
              <a:gdLst/>
              <a:ahLst/>
              <a:cxnLst>
                <a:cxn ang="0">
                  <a:pos x="2725" y="3660"/>
                </a:cxn>
                <a:cxn ang="0">
                  <a:pos x="4616" y="2405"/>
                </a:cxn>
                <a:cxn ang="0">
                  <a:pos x="984" y="568"/>
                </a:cxn>
                <a:cxn ang="0">
                  <a:pos x="188" y="2263"/>
                </a:cxn>
                <a:cxn ang="0">
                  <a:pos x="2725" y="3660"/>
                </a:cxn>
                <a:cxn ang="0">
                  <a:pos x="2725" y="3660"/>
                </a:cxn>
              </a:cxnLst>
              <a:rect l="0" t="0" r="r" b="b"/>
              <a:pathLst>
                <a:path w="4820" h="3687">
                  <a:moveTo>
                    <a:pt x="2725" y="3660"/>
                  </a:moveTo>
                  <a:cubicBezTo>
                    <a:pt x="3697" y="3686"/>
                    <a:pt x="4819" y="3388"/>
                    <a:pt x="4616" y="2405"/>
                  </a:cubicBezTo>
                  <a:cubicBezTo>
                    <a:pt x="4414" y="1422"/>
                    <a:pt x="2159" y="0"/>
                    <a:pt x="984" y="568"/>
                  </a:cubicBezTo>
                  <a:cubicBezTo>
                    <a:pt x="359" y="866"/>
                    <a:pt x="0" y="1512"/>
                    <a:pt x="188" y="2263"/>
                  </a:cubicBezTo>
                  <a:cubicBezTo>
                    <a:pt x="377" y="3014"/>
                    <a:pt x="1754" y="3634"/>
                    <a:pt x="2725" y="3660"/>
                  </a:cubicBezTo>
                  <a:lnTo>
                    <a:pt x="2725" y="3660"/>
                  </a:lnTo>
                </a:path>
              </a:pathLst>
            </a:custGeom>
            <a:noFill/>
            <a:ln w="12600">
              <a:solidFill>
                <a:srgbClr val="6699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1792" name="Freeform 48"/>
            <p:cNvSpPr>
              <a:spLocks noChangeArrowheads="1"/>
            </p:cNvSpPr>
            <p:nvPr/>
          </p:nvSpPr>
          <p:spPr bwMode="auto">
            <a:xfrm>
              <a:off x="2285" y="2515"/>
              <a:ext cx="1515" cy="927"/>
            </a:xfrm>
            <a:custGeom>
              <a:avLst/>
              <a:gdLst/>
              <a:ahLst/>
              <a:cxnLst>
                <a:cxn ang="0">
                  <a:pos x="94" y="2279"/>
                </a:cxn>
                <a:cxn ang="0">
                  <a:pos x="1915" y="3982"/>
                </a:cxn>
                <a:cxn ang="0">
                  <a:pos x="5614" y="3231"/>
                </a:cxn>
                <a:cxn ang="0">
                  <a:pos x="6546" y="1716"/>
                </a:cxn>
                <a:cxn ang="0">
                  <a:pos x="3347" y="121"/>
                </a:cxn>
                <a:cxn ang="0">
                  <a:pos x="94" y="2279"/>
                </a:cxn>
                <a:cxn ang="0">
                  <a:pos x="94" y="2279"/>
                </a:cxn>
              </a:cxnLst>
              <a:rect l="0" t="0" r="r" b="b"/>
              <a:pathLst>
                <a:path w="6682" h="4086">
                  <a:moveTo>
                    <a:pt x="94" y="2279"/>
                  </a:moveTo>
                  <a:cubicBezTo>
                    <a:pt x="0" y="3177"/>
                    <a:pt x="687" y="3880"/>
                    <a:pt x="1915" y="3982"/>
                  </a:cubicBezTo>
                  <a:cubicBezTo>
                    <a:pt x="3145" y="4085"/>
                    <a:pt x="5034" y="3633"/>
                    <a:pt x="5614" y="3231"/>
                  </a:cubicBezTo>
                  <a:cubicBezTo>
                    <a:pt x="6195" y="2829"/>
                    <a:pt x="6681" y="2212"/>
                    <a:pt x="6546" y="1716"/>
                  </a:cubicBezTo>
                  <a:cubicBezTo>
                    <a:pt x="6353" y="898"/>
                    <a:pt x="5183" y="0"/>
                    <a:pt x="3347" y="121"/>
                  </a:cubicBezTo>
                  <a:cubicBezTo>
                    <a:pt x="1511" y="242"/>
                    <a:pt x="202" y="1233"/>
                    <a:pt x="94" y="2279"/>
                  </a:cubicBezTo>
                  <a:lnTo>
                    <a:pt x="94" y="2279"/>
                  </a:lnTo>
                </a:path>
              </a:pathLst>
            </a:custGeom>
            <a:noFill/>
            <a:ln w="12600">
              <a:solidFill>
                <a:srgbClr val="6699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1793" name="Freeform 49"/>
            <p:cNvSpPr>
              <a:spLocks noChangeArrowheads="1"/>
            </p:cNvSpPr>
            <p:nvPr/>
          </p:nvSpPr>
          <p:spPr bwMode="auto">
            <a:xfrm>
              <a:off x="1732" y="1701"/>
              <a:ext cx="951" cy="1192"/>
            </a:xfrm>
            <a:custGeom>
              <a:avLst/>
              <a:gdLst/>
              <a:ahLst/>
              <a:cxnLst>
                <a:cxn ang="0">
                  <a:pos x="349" y="1461"/>
                </a:cxn>
                <a:cxn ang="0">
                  <a:pos x="2334" y="4825"/>
                </a:cxn>
                <a:cxn ang="0">
                  <a:pos x="4088" y="4303"/>
                </a:cxn>
                <a:cxn ang="0">
                  <a:pos x="2132" y="1769"/>
                </a:cxn>
                <a:cxn ang="0">
                  <a:pos x="1578" y="562"/>
                </a:cxn>
                <a:cxn ang="0">
                  <a:pos x="769" y="0"/>
                </a:cxn>
                <a:cxn ang="0">
                  <a:pos x="349" y="1461"/>
                </a:cxn>
                <a:cxn ang="0">
                  <a:pos x="349" y="1461"/>
                </a:cxn>
              </a:cxnLst>
              <a:rect l="0" t="0" r="r" b="b"/>
              <a:pathLst>
                <a:path w="4193" h="5256">
                  <a:moveTo>
                    <a:pt x="349" y="1461"/>
                  </a:moveTo>
                  <a:cubicBezTo>
                    <a:pt x="814" y="2685"/>
                    <a:pt x="1650" y="4186"/>
                    <a:pt x="2334" y="4825"/>
                  </a:cubicBezTo>
                  <a:cubicBezTo>
                    <a:pt x="2766" y="5255"/>
                    <a:pt x="4008" y="5161"/>
                    <a:pt x="4088" y="4303"/>
                  </a:cubicBezTo>
                  <a:cubicBezTo>
                    <a:pt x="4192" y="3203"/>
                    <a:pt x="2671" y="2520"/>
                    <a:pt x="2132" y="1769"/>
                  </a:cubicBezTo>
                  <a:cubicBezTo>
                    <a:pt x="1695" y="1148"/>
                    <a:pt x="1713" y="857"/>
                    <a:pt x="1578" y="562"/>
                  </a:cubicBezTo>
                  <a:cubicBezTo>
                    <a:pt x="1416" y="245"/>
                    <a:pt x="1066" y="0"/>
                    <a:pt x="769" y="0"/>
                  </a:cubicBezTo>
                  <a:cubicBezTo>
                    <a:pt x="472" y="0"/>
                    <a:pt x="0" y="495"/>
                    <a:pt x="349" y="1461"/>
                  </a:cubicBezTo>
                  <a:lnTo>
                    <a:pt x="349" y="1461"/>
                  </a:lnTo>
                </a:path>
              </a:pathLst>
            </a:custGeom>
            <a:noFill/>
            <a:ln w="12600">
              <a:solidFill>
                <a:srgbClr val="6699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1794" name="Freeform 50"/>
            <p:cNvSpPr>
              <a:spLocks noChangeArrowheads="1"/>
            </p:cNvSpPr>
            <p:nvPr/>
          </p:nvSpPr>
          <p:spPr bwMode="auto">
            <a:xfrm>
              <a:off x="3582" y="999"/>
              <a:ext cx="1180" cy="1146"/>
            </a:xfrm>
            <a:custGeom>
              <a:avLst/>
              <a:gdLst/>
              <a:ahLst/>
              <a:cxnLst>
                <a:cxn ang="0">
                  <a:pos x="473" y="174"/>
                </a:cxn>
                <a:cxn ang="0">
                  <a:pos x="626" y="1354"/>
                </a:cxn>
                <a:cxn ang="0">
                  <a:pos x="2326" y="2480"/>
                </a:cxn>
                <a:cxn ang="0">
                  <a:pos x="3474" y="4102"/>
                </a:cxn>
                <a:cxn ang="0">
                  <a:pos x="4432" y="5014"/>
                </a:cxn>
                <a:cxn ang="0">
                  <a:pos x="5174" y="4115"/>
                </a:cxn>
                <a:cxn ang="0">
                  <a:pos x="3995" y="1335"/>
                </a:cxn>
                <a:cxn ang="0">
                  <a:pos x="1957" y="169"/>
                </a:cxn>
                <a:cxn ang="0">
                  <a:pos x="473" y="174"/>
                </a:cxn>
                <a:cxn ang="0">
                  <a:pos x="473" y="174"/>
                </a:cxn>
              </a:cxnLst>
              <a:rect l="0" t="0" r="r" b="b"/>
              <a:pathLst>
                <a:path w="5203" h="5055">
                  <a:moveTo>
                    <a:pt x="473" y="174"/>
                  </a:moveTo>
                  <a:cubicBezTo>
                    <a:pt x="0" y="388"/>
                    <a:pt x="139" y="1112"/>
                    <a:pt x="626" y="1354"/>
                  </a:cubicBezTo>
                  <a:cubicBezTo>
                    <a:pt x="1111" y="1595"/>
                    <a:pt x="1660" y="1881"/>
                    <a:pt x="2326" y="2480"/>
                  </a:cubicBezTo>
                  <a:cubicBezTo>
                    <a:pt x="2817" y="2909"/>
                    <a:pt x="3231" y="3512"/>
                    <a:pt x="3474" y="4102"/>
                  </a:cubicBezTo>
                  <a:cubicBezTo>
                    <a:pt x="3717" y="4692"/>
                    <a:pt x="3851" y="4973"/>
                    <a:pt x="4432" y="5014"/>
                  </a:cubicBezTo>
                  <a:cubicBezTo>
                    <a:pt x="5012" y="5054"/>
                    <a:pt x="5148" y="4545"/>
                    <a:pt x="5174" y="4115"/>
                  </a:cubicBezTo>
                  <a:cubicBezTo>
                    <a:pt x="5202" y="3687"/>
                    <a:pt x="4850" y="2202"/>
                    <a:pt x="3995" y="1335"/>
                  </a:cubicBezTo>
                  <a:cubicBezTo>
                    <a:pt x="3388" y="710"/>
                    <a:pt x="2565" y="330"/>
                    <a:pt x="1957" y="169"/>
                  </a:cubicBezTo>
                  <a:cubicBezTo>
                    <a:pt x="1350" y="8"/>
                    <a:pt x="863" y="0"/>
                    <a:pt x="473" y="174"/>
                  </a:cubicBezTo>
                  <a:lnTo>
                    <a:pt x="473" y="174"/>
                  </a:lnTo>
                </a:path>
              </a:pathLst>
            </a:custGeom>
            <a:noFill/>
            <a:ln w="12600">
              <a:solidFill>
                <a:srgbClr val="6699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1795" name="Freeform 51"/>
            <p:cNvSpPr>
              <a:spLocks noChangeArrowheads="1"/>
            </p:cNvSpPr>
            <p:nvPr/>
          </p:nvSpPr>
          <p:spPr bwMode="auto">
            <a:xfrm>
              <a:off x="2753" y="1051"/>
              <a:ext cx="1555" cy="1015"/>
            </a:xfrm>
            <a:custGeom>
              <a:avLst/>
              <a:gdLst/>
              <a:ahLst/>
              <a:cxnLst>
                <a:cxn ang="0">
                  <a:pos x="1305" y="2717"/>
                </a:cxn>
                <a:cxn ang="0">
                  <a:pos x="3631" y="3901"/>
                </a:cxn>
                <a:cxn ang="0">
                  <a:pos x="5845" y="4460"/>
                </a:cxn>
                <a:cxn ang="0">
                  <a:pos x="6781" y="3303"/>
                </a:cxn>
                <a:cxn ang="0">
                  <a:pos x="5687" y="1671"/>
                </a:cxn>
                <a:cxn ang="0">
                  <a:pos x="3149" y="371"/>
                </a:cxn>
                <a:cxn ang="0">
                  <a:pos x="369" y="929"/>
                </a:cxn>
                <a:cxn ang="0">
                  <a:pos x="1305" y="2717"/>
                </a:cxn>
                <a:cxn ang="0">
                  <a:pos x="1305" y="2717"/>
                </a:cxn>
              </a:cxnLst>
              <a:rect l="0" t="0" r="r" b="b"/>
              <a:pathLst>
                <a:path w="6858" h="4475">
                  <a:moveTo>
                    <a:pt x="1305" y="2717"/>
                  </a:moveTo>
                  <a:cubicBezTo>
                    <a:pt x="1710" y="3030"/>
                    <a:pt x="2884" y="3615"/>
                    <a:pt x="3631" y="3901"/>
                  </a:cubicBezTo>
                  <a:cubicBezTo>
                    <a:pt x="4383" y="4187"/>
                    <a:pt x="5363" y="4474"/>
                    <a:pt x="5845" y="4460"/>
                  </a:cubicBezTo>
                  <a:cubicBezTo>
                    <a:pt x="6326" y="4446"/>
                    <a:pt x="6857" y="4143"/>
                    <a:pt x="6781" y="3303"/>
                  </a:cubicBezTo>
                  <a:cubicBezTo>
                    <a:pt x="6713" y="2574"/>
                    <a:pt x="6209" y="2056"/>
                    <a:pt x="5687" y="1671"/>
                  </a:cubicBezTo>
                  <a:cubicBezTo>
                    <a:pt x="5359" y="1420"/>
                    <a:pt x="4027" y="531"/>
                    <a:pt x="3149" y="371"/>
                  </a:cubicBezTo>
                  <a:cubicBezTo>
                    <a:pt x="1822" y="129"/>
                    <a:pt x="747" y="0"/>
                    <a:pt x="369" y="929"/>
                  </a:cubicBezTo>
                  <a:cubicBezTo>
                    <a:pt x="0" y="1819"/>
                    <a:pt x="1035" y="2502"/>
                    <a:pt x="1305" y="2717"/>
                  </a:cubicBezTo>
                  <a:lnTo>
                    <a:pt x="1305" y="2717"/>
                  </a:lnTo>
                </a:path>
              </a:pathLst>
            </a:custGeom>
            <a:noFill/>
            <a:ln w="12600">
              <a:solidFill>
                <a:srgbClr val="6699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1796" name="Freeform 52"/>
            <p:cNvSpPr>
              <a:spLocks noChangeArrowheads="1"/>
            </p:cNvSpPr>
            <p:nvPr/>
          </p:nvSpPr>
          <p:spPr bwMode="auto">
            <a:xfrm>
              <a:off x="3482" y="2358"/>
              <a:ext cx="1199" cy="1076"/>
            </a:xfrm>
            <a:custGeom>
              <a:avLst/>
              <a:gdLst/>
              <a:ahLst/>
              <a:cxnLst>
                <a:cxn ang="0">
                  <a:pos x="121" y="2570"/>
                </a:cxn>
                <a:cxn ang="0">
                  <a:pos x="1430" y="4433"/>
                </a:cxn>
                <a:cxn ang="0">
                  <a:pos x="3616" y="4446"/>
                </a:cxn>
                <a:cxn ang="0">
                  <a:pos x="5209" y="2342"/>
                </a:cxn>
                <a:cxn ang="0">
                  <a:pos x="4075" y="438"/>
                </a:cxn>
                <a:cxn ang="0">
                  <a:pos x="620" y="720"/>
                </a:cxn>
                <a:cxn ang="0">
                  <a:pos x="121" y="2570"/>
                </a:cxn>
                <a:cxn ang="0">
                  <a:pos x="121" y="2570"/>
                </a:cxn>
              </a:cxnLst>
              <a:rect l="0" t="0" r="r" b="b"/>
              <a:pathLst>
                <a:path w="5286" h="4747">
                  <a:moveTo>
                    <a:pt x="121" y="2570"/>
                  </a:moveTo>
                  <a:cubicBezTo>
                    <a:pt x="242" y="3334"/>
                    <a:pt x="562" y="4120"/>
                    <a:pt x="1430" y="4433"/>
                  </a:cubicBezTo>
                  <a:cubicBezTo>
                    <a:pt x="2298" y="4746"/>
                    <a:pt x="2968" y="4732"/>
                    <a:pt x="3616" y="4446"/>
                  </a:cubicBezTo>
                  <a:cubicBezTo>
                    <a:pt x="4264" y="4155"/>
                    <a:pt x="5133" y="3467"/>
                    <a:pt x="5209" y="2342"/>
                  </a:cubicBezTo>
                  <a:cubicBezTo>
                    <a:pt x="5285" y="1215"/>
                    <a:pt x="4732" y="706"/>
                    <a:pt x="4075" y="438"/>
                  </a:cubicBezTo>
                  <a:cubicBezTo>
                    <a:pt x="3225" y="99"/>
                    <a:pt x="1525" y="0"/>
                    <a:pt x="620" y="720"/>
                  </a:cubicBezTo>
                  <a:cubicBezTo>
                    <a:pt x="94" y="1148"/>
                    <a:pt x="0" y="1819"/>
                    <a:pt x="121" y="2570"/>
                  </a:cubicBezTo>
                  <a:lnTo>
                    <a:pt x="121" y="2570"/>
                  </a:lnTo>
                </a:path>
              </a:pathLst>
            </a:custGeom>
            <a:noFill/>
            <a:ln w="12600">
              <a:solidFill>
                <a:srgbClr val="6699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1797" name="Freeform 53"/>
            <p:cNvSpPr>
              <a:spLocks noChangeArrowheads="1"/>
            </p:cNvSpPr>
            <p:nvPr/>
          </p:nvSpPr>
          <p:spPr bwMode="auto">
            <a:xfrm>
              <a:off x="2047" y="1433"/>
              <a:ext cx="1967" cy="1210"/>
            </a:xfrm>
            <a:custGeom>
              <a:avLst/>
              <a:gdLst/>
              <a:ahLst/>
              <a:cxnLst>
                <a:cxn ang="0">
                  <a:pos x="1565" y="4101"/>
                </a:cxn>
                <a:cxn ang="0">
                  <a:pos x="4157" y="5281"/>
                </a:cxn>
                <a:cxn ang="0">
                  <a:pos x="8084" y="4477"/>
                </a:cxn>
                <a:cxn ang="0">
                  <a:pos x="7463" y="2345"/>
                </a:cxn>
                <a:cxn ang="0">
                  <a:pos x="3778" y="629"/>
                </a:cxn>
                <a:cxn ang="0">
                  <a:pos x="458" y="1246"/>
                </a:cxn>
                <a:cxn ang="0">
                  <a:pos x="1565" y="4101"/>
                </a:cxn>
                <a:cxn ang="0">
                  <a:pos x="1565" y="4101"/>
                </a:cxn>
              </a:cxnLst>
              <a:rect l="0" t="0" r="r" b="b"/>
              <a:pathLst>
                <a:path w="8675" h="5336">
                  <a:moveTo>
                    <a:pt x="1565" y="4101"/>
                  </a:moveTo>
                  <a:cubicBezTo>
                    <a:pt x="2244" y="4789"/>
                    <a:pt x="2793" y="5227"/>
                    <a:pt x="4157" y="5281"/>
                  </a:cubicBezTo>
                  <a:cubicBezTo>
                    <a:pt x="5520" y="5335"/>
                    <a:pt x="7495" y="5084"/>
                    <a:pt x="8084" y="4477"/>
                  </a:cubicBezTo>
                  <a:cubicBezTo>
                    <a:pt x="8674" y="3869"/>
                    <a:pt x="8408" y="2908"/>
                    <a:pt x="7463" y="2345"/>
                  </a:cubicBezTo>
                  <a:cubicBezTo>
                    <a:pt x="6518" y="1782"/>
                    <a:pt x="4926" y="1031"/>
                    <a:pt x="3778" y="629"/>
                  </a:cubicBezTo>
                  <a:cubicBezTo>
                    <a:pt x="1957" y="0"/>
                    <a:pt x="917" y="495"/>
                    <a:pt x="458" y="1246"/>
                  </a:cubicBezTo>
                  <a:cubicBezTo>
                    <a:pt x="0" y="1997"/>
                    <a:pt x="715" y="3230"/>
                    <a:pt x="1565" y="4101"/>
                  </a:cubicBezTo>
                  <a:lnTo>
                    <a:pt x="1565" y="4101"/>
                  </a:lnTo>
                </a:path>
              </a:pathLst>
            </a:custGeom>
            <a:noFill/>
            <a:ln w="12600">
              <a:solidFill>
                <a:srgbClr val="6699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1798" name="Freeform 54"/>
            <p:cNvSpPr>
              <a:spLocks noChangeArrowheads="1"/>
            </p:cNvSpPr>
            <p:nvPr/>
          </p:nvSpPr>
          <p:spPr bwMode="auto">
            <a:xfrm>
              <a:off x="1296" y="1050"/>
              <a:ext cx="794" cy="1096"/>
            </a:xfrm>
            <a:custGeom>
              <a:avLst/>
              <a:gdLst/>
              <a:ahLst/>
              <a:cxnLst>
                <a:cxn ang="0">
                  <a:pos x="3270" y="1630"/>
                </a:cxn>
                <a:cxn ang="0">
                  <a:pos x="2716" y="102"/>
                </a:cxn>
                <a:cxn ang="0">
                  <a:pos x="638" y="1742"/>
                </a:cxn>
                <a:cxn ang="0">
                  <a:pos x="327" y="4356"/>
                </a:cxn>
                <a:cxn ang="0">
                  <a:pos x="1686" y="3900"/>
                </a:cxn>
                <a:cxn ang="0">
                  <a:pos x="3270" y="1630"/>
                </a:cxn>
                <a:cxn ang="0">
                  <a:pos x="3270" y="1630"/>
                </a:cxn>
              </a:cxnLst>
              <a:rect l="0" t="0" r="r" b="b"/>
              <a:pathLst>
                <a:path w="3501" h="4835">
                  <a:moveTo>
                    <a:pt x="3270" y="1630"/>
                  </a:moveTo>
                  <a:cubicBezTo>
                    <a:pt x="3500" y="1120"/>
                    <a:pt x="3418" y="174"/>
                    <a:pt x="2716" y="102"/>
                  </a:cubicBezTo>
                  <a:cubicBezTo>
                    <a:pt x="1677" y="0"/>
                    <a:pt x="1043" y="1085"/>
                    <a:pt x="638" y="1742"/>
                  </a:cubicBezTo>
                  <a:cubicBezTo>
                    <a:pt x="166" y="2538"/>
                    <a:pt x="0" y="3949"/>
                    <a:pt x="327" y="4356"/>
                  </a:cubicBezTo>
                  <a:cubicBezTo>
                    <a:pt x="724" y="4834"/>
                    <a:pt x="1322" y="4288"/>
                    <a:pt x="1686" y="3900"/>
                  </a:cubicBezTo>
                  <a:cubicBezTo>
                    <a:pt x="2050" y="3511"/>
                    <a:pt x="3022" y="2184"/>
                    <a:pt x="3270" y="1630"/>
                  </a:cubicBezTo>
                  <a:lnTo>
                    <a:pt x="3270" y="1630"/>
                  </a:lnTo>
                </a:path>
              </a:pathLst>
            </a:custGeom>
            <a:noFill/>
            <a:ln w="12600">
              <a:solidFill>
                <a:srgbClr val="6699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1799" name="Freeform 55"/>
            <p:cNvSpPr>
              <a:spLocks noChangeArrowheads="1"/>
            </p:cNvSpPr>
            <p:nvPr/>
          </p:nvSpPr>
          <p:spPr bwMode="auto">
            <a:xfrm>
              <a:off x="1891" y="951"/>
              <a:ext cx="1938" cy="808"/>
            </a:xfrm>
            <a:custGeom>
              <a:avLst/>
              <a:gdLst/>
              <a:ahLst/>
              <a:cxnLst>
                <a:cxn ang="0">
                  <a:pos x="256" y="3038"/>
                </a:cxn>
                <a:cxn ang="0">
                  <a:pos x="1228" y="3480"/>
                </a:cxn>
                <a:cxn ang="0">
                  <a:pos x="3671" y="2314"/>
                </a:cxn>
                <a:cxn ang="0">
                  <a:pos x="6006" y="1295"/>
                </a:cxn>
                <a:cxn ang="0">
                  <a:pos x="8098" y="1443"/>
                </a:cxn>
                <a:cxn ang="0">
                  <a:pos x="7747" y="505"/>
                </a:cxn>
                <a:cxn ang="0">
                  <a:pos x="3185" y="75"/>
                </a:cxn>
                <a:cxn ang="0">
                  <a:pos x="458" y="1081"/>
                </a:cxn>
                <a:cxn ang="0">
                  <a:pos x="256" y="3038"/>
                </a:cxn>
                <a:cxn ang="0">
                  <a:pos x="256" y="3038"/>
                </a:cxn>
              </a:cxnLst>
              <a:rect l="0" t="0" r="r" b="b"/>
              <a:pathLst>
                <a:path w="8545" h="3561">
                  <a:moveTo>
                    <a:pt x="256" y="3038"/>
                  </a:moveTo>
                  <a:cubicBezTo>
                    <a:pt x="419" y="3306"/>
                    <a:pt x="661" y="3560"/>
                    <a:pt x="1228" y="3480"/>
                  </a:cubicBezTo>
                  <a:cubicBezTo>
                    <a:pt x="1795" y="3400"/>
                    <a:pt x="2875" y="2730"/>
                    <a:pt x="3671" y="2314"/>
                  </a:cubicBezTo>
                  <a:cubicBezTo>
                    <a:pt x="4467" y="1899"/>
                    <a:pt x="5250" y="1402"/>
                    <a:pt x="6006" y="1295"/>
                  </a:cubicBezTo>
                  <a:cubicBezTo>
                    <a:pt x="6762" y="1189"/>
                    <a:pt x="7882" y="1537"/>
                    <a:pt x="8098" y="1443"/>
                  </a:cubicBezTo>
                  <a:cubicBezTo>
                    <a:pt x="8314" y="1349"/>
                    <a:pt x="8544" y="885"/>
                    <a:pt x="7747" y="505"/>
                  </a:cubicBezTo>
                  <a:cubicBezTo>
                    <a:pt x="6950" y="125"/>
                    <a:pt x="4535" y="0"/>
                    <a:pt x="3185" y="75"/>
                  </a:cubicBezTo>
                  <a:cubicBezTo>
                    <a:pt x="1998" y="143"/>
                    <a:pt x="891" y="540"/>
                    <a:pt x="458" y="1081"/>
                  </a:cubicBezTo>
                  <a:cubicBezTo>
                    <a:pt x="0" y="1644"/>
                    <a:pt x="53" y="2730"/>
                    <a:pt x="256" y="3038"/>
                  </a:cubicBezTo>
                  <a:lnTo>
                    <a:pt x="256" y="3038"/>
                  </a:lnTo>
                </a:path>
              </a:pathLst>
            </a:custGeom>
            <a:noFill/>
            <a:ln w="12600">
              <a:solidFill>
                <a:srgbClr val="6699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1800" name="Freeform 56"/>
            <p:cNvSpPr>
              <a:spLocks noChangeArrowheads="1"/>
            </p:cNvSpPr>
            <p:nvPr/>
          </p:nvSpPr>
          <p:spPr bwMode="auto">
            <a:xfrm>
              <a:off x="1150" y="1864"/>
              <a:ext cx="1291" cy="1578"/>
            </a:xfrm>
            <a:custGeom>
              <a:avLst/>
              <a:gdLst/>
              <a:ahLst/>
              <a:cxnLst>
                <a:cxn ang="0">
                  <a:pos x="184" y="2399"/>
                </a:cxn>
                <a:cxn ang="0">
                  <a:pos x="1039" y="5473"/>
                </a:cxn>
                <a:cxn ang="0">
                  <a:pos x="3828" y="6760"/>
                </a:cxn>
                <a:cxn ang="0">
                  <a:pos x="5677" y="5191"/>
                </a:cxn>
                <a:cxn ang="0">
                  <a:pos x="4211" y="2538"/>
                </a:cxn>
                <a:cxn ang="0">
                  <a:pos x="2969" y="563"/>
                </a:cxn>
                <a:cxn ang="0">
                  <a:pos x="1335" y="281"/>
                </a:cxn>
                <a:cxn ang="0">
                  <a:pos x="184" y="2399"/>
                </a:cxn>
                <a:cxn ang="0">
                  <a:pos x="184" y="2399"/>
                </a:cxn>
              </a:cxnLst>
              <a:rect l="0" t="0" r="r" b="b"/>
              <a:pathLst>
                <a:path w="5692" h="6958">
                  <a:moveTo>
                    <a:pt x="184" y="2399"/>
                  </a:moveTo>
                  <a:cubicBezTo>
                    <a:pt x="0" y="3784"/>
                    <a:pt x="620" y="4959"/>
                    <a:pt x="1039" y="5473"/>
                  </a:cubicBezTo>
                  <a:cubicBezTo>
                    <a:pt x="1592" y="6144"/>
                    <a:pt x="2860" y="6957"/>
                    <a:pt x="3828" y="6760"/>
                  </a:cubicBezTo>
                  <a:cubicBezTo>
                    <a:pt x="4796" y="6563"/>
                    <a:pt x="5660" y="5920"/>
                    <a:pt x="5677" y="5191"/>
                  </a:cubicBezTo>
                  <a:cubicBezTo>
                    <a:pt x="5691" y="4531"/>
                    <a:pt x="4867" y="3498"/>
                    <a:pt x="4211" y="2538"/>
                  </a:cubicBezTo>
                  <a:cubicBezTo>
                    <a:pt x="3590" y="1613"/>
                    <a:pt x="3211" y="781"/>
                    <a:pt x="2969" y="563"/>
                  </a:cubicBezTo>
                  <a:cubicBezTo>
                    <a:pt x="2726" y="344"/>
                    <a:pt x="2173" y="0"/>
                    <a:pt x="1335" y="281"/>
                  </a:cubicBezTo>
                  <a:cubicBezTo>
                    <a:pt x="787" y="464"/>
                    <a:pt x="391" y="942"/>
                    <a:pt x="184" y="2399"/>
                  </a:cubicBezTo>
                  <a:lnTo>
                    <a:pt x="184" y="2399"/>
                  </a:lnTo>
                </a:path>
              </a:pathLst>
            </a:custGeom>
            <a:noFill/>
            <a:ln w="12600">
              <a:solidFill>
                <a:srgbClr val="6699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</p:grpSp>
      <p:grpSp>
        <p:nvGrpSpPr>
          <p:cNvPr id="31801" name="Group 57"/>
          <p:cNvGrpSpPr>
            <a:grpSpLocks/>
          </p:cNvGrpSpPr>
          <p:nvPr/>
        </p:nvGrpSpPr>
        <p:grpSpPr bwMode="auto">
          <a:xfrm>
            <a:off x="2187575" y="1708150"/>
            <a:ext cx="5238750" cy="3389313"/>
            <a:chOff x="1378" y="1076"/>
            <a:chExt cx="3300" cy="2135"/>
          </a:xfrm>
        </p:grpSpPr>
        <p:sp>
          <p:nvSpPr>
            <p:cNvPr id="31802" name="Freeform 58"/>
            <p:cNvSpPr>
              <a:spLocks noChangeArrowheads="1"/>
            </p:cNvSpPr>
            <p:nvPr/>
          </p:nvSpPr>
          <p:spPr bwMode="auto">
            <a:xfrm>
              <a:off x="2150" y="1506"/>
              <a:ext cx="500" cy="242"/>
            </a:xfrm>
            <a:custGeom>
              <a:avLst/>
              <a:gdLst/>
              <a:ahLst/>
              <a:cxnLst>
                <a:cxn ang="0">
                  <a:pos x="0" y="1064"/>
                </a:cxn>
                <a:cxn ang="0">
                  <a:pos x="816" y="812"/>
                </a:cxn>
                <a:cxn ang="0">
                  <a:pos x="2206" y="70"/>
                </a:cxn>
                <a:cxn ang="0">
                  <a:pos x="736" y="300"/>
                </a:cxn>
                <a:cxn ang="0">
                  <a:pos x="0" y="1064"/>
                </a:cxn>
                <a:cxn ang="0">
                  <a:pos x="0" y="1064"/>
                </a:cxn>
              </a:cxnLst>
              <a:rect l="0" t="0" r="r" b="b"/>
              <a:pathLst>
                <a:path w="2207" h="1065">
                  <a:moveTo>
                    <a:pt x="0" y="1064"/>
                  </a:moveTo>
                  <a:cubicBezTo>
                    <a:pt x="198" y="1041"/>
                    <a:pt x="366" y="1019"/>
                    <a:pt x="816" y="812"/>
                  </a:cubicBezTo>
                  <a:cubicBezTo>
                    <a:pt x="1191" y="640"/>
                    <a:pt x="1980" y="207"/>
                    <a:pt x="2206" y="70"/>
                  </a:cubicBezTo>
                  <a:cubicBezTo>
                    <a:pt x="1645" y="0"/>
                    <a:pt x="1160" y="61"/>
                    <a:pt x="736" y="300"/>
                  </a:cubicBezTo>
                  <a:cubicBezTo>
                    <a:pt x="383" y="503"/>
                    <a:pt x="185" y="724"/>
                    <a:pt x="0" y="1064"/>
                  </a:cubicBezTo>
                  <a:lnTo>
                    <a:pt x="0" y="1064"/>
                  </a:lnTo>
                </a:path>
              </a:pathLst>
            </a:custGeom>
            <a:noFill/>
            <a:ln w="12600">
              <a:solidFill>
                <a:srgbClr val="6699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1803" name="Freeform 59"/>
            <p:cNvSpPr>
              <a:spLocks noChangeArrowheads="1"/>
            </p:cNvSpPr>
            <p:nvPr/>
          </p:nvSpPr>
          <p:spPr bwMode="auto">
            <a:xfrm>
              <a:off x="3553" y="2404"/>
              <a:ext cx="337" cy="170"/>
            </a:xfrm>
            <a:custGeom>
              <a:avLst/>
              <a:gdLst/>
              <a:ahLst/>
              <a:cxnLst>
                <a:cxn ang="0">
                  <a:pos x="639" y="238"/>
                </a:cxn>
                <a:cxn ang="0">
                  <a:pos x="0" y="747"/>
                </a:cxn>
                <a:cxn ang="0">
                  <a:pos x="983" y="428"/>
                </a:cxn>
                <a:cxn ang="0">
                  <a:pos x="1487" y="0"/>
                </a:cxn>
                <a:cxn ang="0">
                  <a:pos x="639" y="238"/>
                </a:cxn>
                <a:cxn ang="0">
                  <a:pos x="639" y="238"/>
                </a:cxn>
              </a:cxnLst>
              <a:rect l="0" t="0" r="r" b="b"/>
              <a:pathLst>
                <a:path w="1488" h="748">
                  <a:moveTo>
                    <a:pt x="639" y="238"/>
                  </a:moveTo>
                  <a:cubicBezTo>
                    <a:pt x="269" y="415"/>
                    <a:pt x="79" y="609"/>
                    <a:pt x="0" y="747"/>
                  </a:cubicBezTo>
                  <a:cubicBezTo>
                    <a:pt x="410" y="663"/>
                    <a:pt x="825" y="521"/>
                    <a:pt x="983" y="428"/>
                  </a:cubicBezTo>
                  <a:cubicBezTo>
                    <a:pt x="1142" y="335"/>
                    <a:pt x="1297" y="282"/>
                    <a:pt x="1487" y="0"/>
                  </a:cubicBezTo>
                  <a:cubicBezTo>
                    <a:pt x="1217" y="30"/>
                    <a:pt x="895" y="119"/>
                    <a:pt x="639" y="238"/>
                  </a:cubicBezTo>
                  <a:lnTo>
                    <a:pt x="639" y="238"/>
                  </a:lnTo>
                </a:path>
              </a:pathLst>
            </a:custGeom>
            <a:noFill/>
            <a:ln w="12600">
              <a:solidFill>
                <a:srgbClr val="6699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1804" name="Freeform 60"/>
            <p:cNvSpPr>
              <a:spLocks noChangeArrowheads="1"/>
            </p:cNvSpPr>
            <p:nvPr/>
          </p:nvSpPr>
          <p:spPr bwMode="auto">
            <a:xfrm>
              <a:off x="3871" y="2120"/>
              <a:ext cx="61" cy="235"/>
            </a:xfrm>
            <a:custGeom>
              <a:avLst/>
              <a:gdLst/>
              <a:ahLst/>
              <a:cxnLst>
                <a:cxn ang="0">
                  <a:pos x="13" y="497"/>
                </a:cxn>
                <a:cxn ang="0">
                  <a:pos x="194" y="1036"/>
                </a:cxn>
                <a:cxn ang="0">
                  <a:pos x="243" y="497"/>
                </a:cxn>
                <a:cxn ang="0">
                  <a:pos x="57" y="0"/>
                </a:cxn>
                <a:cxn ang="0">
                  <a:pos x="13" y="497"/>
                </a:cxn>
                <a:cxn ang="0">
                  <a:pos x="13" y="497"/>
                </a:cxn>
              </a:cxnLst>
              <a:rect l="0" t="0" r="r" b="b"/>
              <a:pathLst>
                <a:path w="271" h="1037">
                  <a:moveTo>
                    <a:pt x="13" y="497"/>
                  </a:moveTo>
                  <a:cubicBezTo>
                    <a:pt x="26" y="669"/>
                    <a:pt x="66" y="868"/>
                    <a:pt x="194" y="1036"/>
                  </a:cubicBezTo>
                  <a:cubicBezTo>
                    <a:pt x="270" y="766"/>
                    <a:pt x="261" y="625"/>
                    <a:pt x="243" y="497"/>
                  </a:cubicBezTo>
                  <a:cubicBezTo>
                    <a:pt x="225" y="369"/>
                    <a:pt x="185" y="193"/>
                    <a:pt x="57" y="0"/>
                  </a:cubicBezTo>
                  <a:cubicBezTo>
                    <a:pt x="0" y="232"/>
                    <a:pt x="0" y="312"/>
                    <a:pt x="13" y="497"/>
                  </a:cubicBezTo>
                  <a:lnTo>
                    <a:pt x="13" y="497"/>
                  </a:lnTo>
                </a:path>
              </a:pathLst>
            </a:custGeom>
            <a:noFill/>
            <a:ln w="12600">
              <a:solidFill>
                <a:srgbClr val="6699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1805" name="Freeform 61"/>
            <p:cNvSpPr>
              <a:spLocks noChangeArrowheads="1"/>
            </p:cNvSpPr>
            <p:nvPr/>
          </p:nvSpPr>
          <p:spPr bwMode="auto">
            <a:xfrm>
              <a:off x="3917" y="1874"/>
              <a:ext cx="345" cy="197"/>
            </a:xfrm>
            <a:custGeom>
              <a:avLst/>
              <a:gdLst/>
              <a:ahLst/>
              <a:cxnLst>
                <a:cxn ang="0">
                  <a:pos x="617" y="172"/>
                </a:cxn>
                <a:cxn ang="0">
                  <a:pos x="0" y="741"/>
                </a:cxn>
                <a:cxn ang="0">
                  <a:pos x="948" y="764"/>
                </a:cxn>
                <a:cxn ang="0">
                  <a:pos x="1522" y="61"/>
                </a:cxn>
                <a:cxn ang="0">
                  <a:pos x="617" y="172"/>
                </a:cxn>
                <a:cxn ang="0">
                  <a:pos x="617" y="172"/>
                </a:cxn>
              </a:cxnLst>
              <a:rect l="0" t="0" r="r" b="b"/>
              <a:pathLst>
                <a:path w="1523" h="870">
                  <a:moveTo>
                    <a:pt x="617" y="172"/>
                  </a:moveTo>
                  <a:cubicBezTo>
                    <a:pt x="361" y="291"/>
                    <a:pt x="101" y="529"/>
                    <a:pt x="0" y="741"/>
                  </a:cubicBezTo>
                  <a:cubicBezTo>
                    <a:pt x="211" y="794"/>
                    <a:pt x="648" y="869"/>
                    <a:pt x="948" y="764"/>
                  </a:cubicBezTo>
                  <a:cubicBezTo>
                    <a:pt x="1248" y="658"/>
                    <a:pt x="1477" y="393"/>
                    <a:pt x="1522" y="61"/>
                  </a:cubicBezTo>
                  <a:cubicBezTo>
                    <a:pt x="1173" y="0"/>
                    <a:pt x="882" y="52"/>
                    <a:pt x="617" y="172"/>
                  </a:cubicBezTo>
                  <a:lnTo>
                    <a:pt x="617" y="172"/>
                  </a:lnTo>
                </a:path>
              </a:pathLst>
            </a:custGeom>
            <a:noFill/>
            <a:ln w="12600">
              <a:solidFill>
                <a:srgbClr val="6699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1806" name="Freeform 62"/>
            <p:cNvSpPr>
              <a:spLocks noChangeArrowheads="1"/>
            </p:cNvSpPr>
            <p:nvPr/>
          </p:nvSpPr>
          <p:spPr bwMode="auto">
            <a:xfrm>
              <a:off x="4328" y="1899"/>
              <a:ext cx="351" cy="24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00" y="1024"/>
                </a:cxn>
                <a:cxn ang="0">
                  <a:pos x="1549" y="77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550" h="1070">
                  <a:moveTo>
                    <a:pt x="0" y="0"/>
                  </a:moveTo>
                  <a:cubicBezTo>
                    <a:pt x="185" y="432"/>
                    <a:pt x="313" y="962"/>
                    <a:pt x="900" y="1024"/>
                  </a:cubicBezTo>
                  <a:cubicBezTo>
                    <a:pt x="1345" y="1069"/>
                    <a:pt x="1451" y="883"/>
                    <a:pt x="1549" y="777"/>
                  </a:cubicBezTo>
                  <a:cubicBezTo>
                    <a:pt x="1240" y="534"/>
                    <a:pt x="684" y="176"/>
                    <a:pt x="0" y="0"/>
                  </a:cubicBez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6699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1807" name="Freeform 63"/>
            <p:cNvSpPr>
              <a:spLocks noChangeArrowheads="1"/>
            </p:cNvSpPr>
            <p:nvPr/>
          </p:nvSpPr>
          <p:spPr bwMode="auto">
            <a:xfrm>
              <a:off x="2960" y="1601"/>
              <a:ext cx="822" cy="405"/>
            </a:xfrm>
            <a:custGeom>
              <a:avLst/>
              <a:gdLst/>
              <a:ahLst/>
              <a:cxnLst>
                <a:cxn ang="0">
                  <a:pos x="1886" y="829"/>
                </a:cxn>
                <a:cxn ang="0">
                  <a:pos x="0" y="0"/>
                </a:cxn>
                <a:cxn ang="0">
                  <a:pos x="2089" y="1239"/>
                </a:cxn>
                <a:cxn ang="0">
                  <a:pos x="3624" y="1787"/>
                </a:cxn>
                <a:cxn ang="0">
                  <a:pos x="1886" y="829"/>
                </a:cxn>
                <a:cxn ang="0">
                  <a:pos x="1886" y="829"/>
                </a:cxn>
              </a:cxnLst>
              <a:rect l="0" t="0" r="r" b="b"/>
              <a:pathLst>
                <a:path w="3625" h="1788">
                  <a:moveTo>
                    <a:pt x="1886" y="829"/>
                  </a:moveTo>
                  <a:cubicBezTo>
                    <a:pt x="1644" y="714"/>
                    <a:pt x="766" y="277"/>
                    <a:pt x="0" y="0"/>
                  </a:cubicBezTo>
                  <a:cubicBezTo>
                    <a:pt x="607" y="591"/>
                    <a:pt x="1847" y="1125"/>
                    <a:pt x="2089" y="1239"/>
                  </a:cubicBezTo>
                  <a:cubicBezTo>
                    <a:pt x="2332" y="1354"/>
                    <a:pt x="3302" y="1747"/>
                    <a:pt x="3624" y="1787"/>
                  </a:cubicBezTo>
                  <a:cubicBezTo>
                    <a:pt x="3148" y="1429"/>
                    <a:pt x="2160" y="948"/>
                    <a:pt x="1886" y="829"/>
                  </a:cubicBezTo>
                  <a:lnTo>
                    <a:pt x="1886" y="829"/>
                  </a:lnTo>
                </a:path>
              </a:pathLst>
            </a:custGeom>
            <a:noFill/>
            <a:ln w="12600">
              <a:solidFill>
                <a:srgbClr val="6699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1808" name="Freeform 64"/>
            <p:cNvSpPr>
              <a:spLocks noChangeArrowheads="1"/>
            </p:cNvSpPr>
            <p:nvPr/>
          </p:nvSpPr>
          <p:spPr bwMode="auto">
            <a:xfrm>
              <a:off x="2179" y="2020"/>
              <a:ext cx="463" cy="522"/>
            </a:xfrm>
            <a:custGeom>
              <a:avLst/>
              <a:gdLst/>
              <a:ahLst/>
              <a:cxnLst>
                <a:cxn ang="0">
                  <a:pos x="886" y="1004"/>
                </a:cxn>
                <a:cxn ang="0">
                  <a:pos x="0" y="0"/>
                </a:cxn>
                <a:cxn ang="0">
                  <a:pos x="939" y="1393"/>
                </a:cxn>
                <a:cxn ang="0">
                  <a:pos x="2042" y="2302"/>
                </a:cxn>
                <a:cxn ang="0">
                  <a:pos x="886" y="1004"/>
                </a:cxn>
                <a:cxn ang="0">
                  <a:pos x="886" y="1004"/>
                </a:cxn>
              </a:cxnLst>
              <a:rect l="0" t="0" r="r" b="b"/>
              <a:pathLst>
                <a:path w="2043" h="2303">
                  <a:moveTo>
                    <a:pt x="886" y="1004"/>
                  </a:moveTo>
                  <a:cubicBezTo>
                    <a:pt x="696" y="846"/>
                    <a:pt x="357" y="625"/>
                    <a:pt x="0" y="0"/>
                  </a:cubicBezTo>
                  <a:cubicBezTo>
                    <a:pt x="163" y="516"/>
                    <a:pt x="767" y="1199"/>
                    <a:pt x="939" y="1393"/>
                  </a:cubicBezTo>
                  <a:cubicBezTo>
                    <a:pt x="1111" y="1587"/>
                    <a:pt x="1680" y="2156"/>
                    <a:pt x="2042" y="2302"/>
                  </a:cubicBezTo>
                  <a:cubicBezTo>
                    <a:pt x="1900" y="1918"/>
                    <a:pt x="1534" y="1551"/>
                    <a:pt x="886" y="1004"/>
                  </a:cubicBezTo>
                  <a:lnTo>
                    <a:pt x="886" y="1004"/>
                  </a:lnTo>
                </a:path>
              </a:pathLst>
            </a:custGeom>
            <a:noFill/>
            <a:ln w="12600">
              <a:solidFill>
                <a:srgbClr val="6699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1809" name="Freeform 65"/>
            <p:cNvSpPr>
              <a:spLocks noChangeArrowheads="1"/>
            </p:cNvSpPr>
            <p:nvPr/>
          </p:nvSpPr>
          <p:spPr bwMode="auto">
            <a:xfrm>
              <a:off x="3483" y="2629"/>
              <a:ext cx="288" cy="568"/>
            </a:xfrm>
            <a:custGeom>
              <a:avLst/>
              <a:gdLst/>
              <a:ahLst/>
              <a:cxnLst>
                <a:cxn ang="0">
                  <a:pos x="30" y="1059"/>
                </a:cxn>
                <a:cxn ang="0">
                  <a:pos x="485" y="2502"/>
                </a:cxn>
                <a:cxn ang="0">
                  <a:pos x="1196" y="1209"/>
                </a:cxn>
                <a:cxn ang="0">
                  <a:pos x="163" y="0"/>
                </a:cxn>
                <a:cxn ang="0">
                  <a:pos x="30" y="1059"/>
                </a:cxn>
                <a:cxn ang="0">
                  <a:pos x="30" y="1059"/>
                </a:cxn>
              </a:cxnLst>
              <a:rect l="0" t="0" r="r" b="b"/>
              <a:pathLst>
                <a:path w="1268" h="2503">
                  <a:moveTo>
                    <a:pt x="30" y="1059"/>
                  </a:moveTo>
                  <a:cubicBezTo>
                    <a:pt x="83" y="1548"/>
                    <a:pt x="203" y="2104"/>
                    <a:pt x="485" y="2502"/>
                  </a:cubicBezTo>
                  <a:cubicBezTo>
                    <a:pt x="887" y="2140"/>
                    <a:pt x="1267" y="1712"/>
                    <a:pt x="1196" y="1209"/>
                  </a:cubicBezTo>
                  <a:cubicBezTo>
                    <a:pt x="1125" y="706"/>
                    <a:pt x="551" y="158"/>
                    <a:pt x="163" y="0"/>
                  </a:cubicBezTo>
                  <a:cubicBezTo>
                    <a:pt x="8" y="383"/>
                    <a:pt x="0" y="701"/>
                    <a:pt x="30" y="1059"/>
                  </a:cubicBezTo>
                  <a:lnTo>
                    <a:pt x="30" y="1059"/>
                  </a:lnTo>
                </a:path>
              </a:pathLst>
            </a:custGeom>
            <a:noFill/>
            <a:ln w="12600">
              <a:solidFill>
                <a:srgbClr val="6699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1810" name="Freeform 66"/>
            <p:cNvSpPr>
              <a:spLocks noChangeArrowheads="1"/>
            </p:cNvSpPr>
            <p:nvPr/>
          </p:nvSpPr>
          <p:spPr bwMode="auto">
            <a:xfrm>
              <a:off x="2390" y="2626"/>
              <a:ext cx="275" cy="223"/>
            </a:xfrm>
            <a:custGeom>
              <a:avLst/>
              <a:gdLst/>
              <a:ahLst/>
              <a:cxnLst>
                <a:cxn ang="0">
                  <a:pos x="565" y="375"/>
                </a:cxn>
                <a:cxn ang="0">
                  <a:pos x="0" y="927"/>
                </a:cxn>
                <a:cxn ang="0">
                  <a:pos x="922" y="706"/>
                </a:cxn>
                <a:cxn ang="0">
                  <a:pos x="1213" y="0"/>
                </a:cxn>
                <a:cxn ang="0">
                  <a:pos x="565" y="375"/>
                </a:cxn>
                <a:cxn ang="0">
                  <a:pos x="565" y="375"/>
                </a:cxn>
              </a:cxnLst>
              <a:rect l="0" t="0" r="r" b="b"/>
              <a:pathLst>
                <a:path w="1214" h="985">
                  <a:moveTo>
                    <a:pt x="565" y="375"/>
                  </a:moveTo>
                  <a:cubicBezTo>
                    <a:pt x="313" y="565"/>
                    <a:pt x="105" y="764"/>
                    <a:pt x="0" y="927"/>
                  </a:cubicBezTo>
                  <a:cubicBezTo>
                    <a:pt x="207" y="984"/>
                    <a:pt x="684" y="918"/>
                    <a:pt x="922" y="706"/>
                  </a:cubicBezTo>
                  <a:cubicBezTo>
                    <a:pt x="1161" y="494"/>
                    <a:pt x="1205" y="344"/>
                    <a:pt x="1213" y="0"/>
                  </a:cubicBezTo>
                  <a:cubicBezTo>
                    <a:pt x="882" y="150"/>
                    <a:pt x="847" y="176"/>
                    <a:pt x="565" y="375"/>
                  </a:cubicBezTo>
                  <a:lnTo>
                    <a:pt x="565" y="375"/>
                  </a:lnTo>
                </a:path>
              </a:pathLst>
            </a:custGeom>
            <a:noFill/>
            <a:ln w="12600">
              <a:solidFill>
                <a:srgbClr val="6699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1811" name="Freeform 67"/>
            <p:cNvSpPr>
              <a:spLocks noChangeArrowheads="1"/>
            </p:cNvSpPr>
            <p:nvPr/>
          </p:nvSpPr>
          <p:spPr bwMode="auto">
            <a:xfrm>
              <a:off x="2759" y="2530"/>
              <a:ext cx="689" cy="93"/>
            </a:xfrm>
            <a:custGeom>
              <a:avLst/>
              <a:gdLst/>
              <a:ahLst/>
              <a:cxnLst>
                <a:cxn ang="0">
                  <a:pos x="1609" y="8"/>
                </a:cxn>
                <a:cxn ang="0">
                  <a:pos x="0" y="265"/>
                </a:cxn>
                <a:cxn ang="0">
                  <a:pos x="1397" y="410"/>
                </a:cxn>
                <a:cxn ang="0">
                  <a:pos x="3039" y="278"/>
                </a:cxn>
                <a:cxn ang="0">
                  <a:pos x="1609" y="8"/>
                </a:cxn>
                <a:cxn ang="0">
                  <a:pos x="1609" y="8"/>
                </a:cxn>
              </a:cxnLst>
              <a:rect l="0" t="0" r="r" b="b"/>
              <a:pathLst>
                <a:path w="3040" h="411">
                  <a:moveTo>
                    <a:pt x="1609" y="8"/>
                  </a:moveTo>
                  <a:cubicBezTo>
                    <a:pt x="1278" y="0"/>
                    <a:pt x="555" y="66"/>
                    <a:pt x="0" y="265"/>
                  </a:cubicBezTo>
                  <a:cubicBezTo>
                    <a:pt x="445" y="388"/>
                    <a:pt x="882" y="410"/>
                    <a:pt x="1397" y="410"/>
                  </a:cubicBezTo>
                  <a:cubicBezTo>
                    <a:pt x="1913" y="410"/>
                    <a:pt x="2663" y="349"/>
                    <a:pt x="3039" y="278"/>
                  </a:cubicBezTo>
                  <a:cubicBezTo>
                    <a:pt x="2522" y="57"/>
                    <a:pt x="2055" y="22"/>
                    <a:pt x="1609" y="8"/>
                  </a:cubicBezTo>
                  <a:lnTo>
                    <a:pt x="1609" y="8"/>
                  </a:lnTo>
                </a:path>
              </a:pathLst>
            </a:custGeom>
            <a:noFill/>
            <a:ln w="12600">
              <a:solidFill>
                <a:srgbClr val="6699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1812" name="Freeform 68"/>
            <p:cNvSpPr>
              <a:spLocks noChangeArrowheads="1"/>
            </p:cNvSpPr>
            <p:nvPr/>
          </p:nvSpPr>
          <p:spPr bwMode="auto">
            <a:xfrm>
              <a:off x="3947" y="2381"/>
              <a:ext cx="623" cy="233"/>
            </a:xfrm>
            <a:custGeom>
              <a:avLst/>
              <a:gdLst/>
              <a:ahLst/>
              <a:cxnLst>
                <a:cxn ang="0">
                  <a:pos x="1521" y="180"/>
                </a:cxn>
                <a:cxn ang="0">
                  <a:pos x="0" y="66"/>
                </a:cxn>
                <a:cxn ang="0">
                  <a:pos x="1186" y="776"/>
                </a:cxn>
                <a:cxn ang="0">
                  <a:pos x="2747" y="961"/>
                </a:cxn>
                <a:cxn ang="0">
                  <a:pos x="1521" y="180"/>
                </a:cxn>
                <a:cxn ang="0">
                  <a:pos x="1521" y="180"/>
                </a:cxn>
              </a:cxnLst>
              <a:rect l="0" t="0" r="r" b="b"/>
              <a:pathLst>
                <a:path w="2748" h="1029">
                  <a:moveTo>
                    <a:pt x="1521" y="180"/>
                  </a:moveTo>
                  <a:cubicBezTo>
                    <a:pt x="1235" y="105"/>
                    <a:pt x="516" y="0"/>
                    <a:pt x="0" y="66"/>
                  </a:cubicBezTo>
                  <a:cubicBezTo>
                    <a:pt x="251" y="348"/>
                    <a:pt x="732" y="626"/>
                    <a:pt x="1186" y="776"/>
                  </a:cubicBezTo>
                  <a:cubicBezTo>
                    <a:pt x="1640" y="926"/>
                    <a:pt x="2064" y="1028"/>
                    <a:pt x="2747" y="961"/>
                  </a:cubicBezTo>
                  <a:cubicBezTo>
                    <a:pt x="2474" y="569"/>
                    <a:pt x="2037" y="313"/>
                    <a:pt x="1521" y="180"/>
                  </a:cubicBezTo>
                  <a:lnTo>
                    <a:pt x="1521" y="180"/>
                  </a:lnTo>
                </a:path>
              </a:pathLst>
            </a:custGeom>
            <a:noFill/>
            <a:ln w="12600">
              <a:solidFill>
                <a:srgbClr val="6699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1813" name="Freeform 69"/>
            <p:cNvSpPr>
              <a:spLocks noChangeArrowheads="1"/>
            </p:cNvSpPr>
            <p:nvPr/>
          </p:nvSpPr>
          <p:spPr bwMode="auto">
            <a:xfrm>
              <a:off x="1930" y="1168"/>
              <a:ext cx="159" cy="436"/>
            </a:xfrm>
            <a:custGeom>
              <a:avLst/>
              <a:gdLst/>
              <a:ahLst/>
              <a:cxnLst>
                <a:cxn ang="0">
                  <a:pos x="83" y="1922"/>
                </a:cxn>
                <a:cxn ang="0">
                  <a:pos x="626" y="899"/>
                </a:cxn>
                <a:cxn ang="0">
                  <a:pos x="529" y="0"/>
                </a:cxn>
                <a:cxn ang="0">
                  <a:pos x="70" y="820"/>
                </a:cxn>
                <a:cxn ang="0">
                  <a:pos x="83" y="1922"/>
                </a:cxn>
                <a:cxn ang="0">
                  <a:pos x="83" y="1922"/>
                </a:cxn>
              </a:cxnLst>
              <a:rect l="0" t="0" r="r" b="b"/>
              <a:pathLst>
                <a:path w="703" h="1923">
                  <a:moveTo>
                    <a:pt x="83" y="1922"/>
                  </a:moveTo>
                  <a:cubicBezTo>
                    <a:pt x="286" y="1618"/>
                    <a:pt x="551" y="1212"/>
                    <a:pt x="626" y="899"/>
                  </a:cubicBezTo>
                  <a:cubicBezTo>
                    <a:pt x="702" y="586"/>
                    <a:pt x="657" y="224"/>
                    <a:pt x="529" y="0"/>
                  </a:cubicBezTo>
                  <a:cubicBezTo>
                    <a:pt x="291" y="163"/>
                    <a:pt x="119" y="564"/>
                    <a:pt x="70" y="820"/>
                  </a:cubicBezTo>
                  <a:cubicBezTo>
                    <a:pt x="0" y="1204"/>
                    <a:pt x="0" y="1561"/>
                    <a:pt x="83" y="1922"/>
                  </a:cubicBezTo>
                  <a:lnTo>
                    <a:pt x="83" y="1922"/>
                  </a:lnTo>
                </a:path>
              </a:pathLst>
            </a:custGeom>
            <a:noFill/>
            <a:ln w="12600">
              <a:solidFill>
                <a:srgbClr val="6699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1814" name="Freeform 70"/>
            <p:cNvSpPr>
              <a:spLocks noChangeArrowheads="1"/>
            </p:cNvSpPr>
            <p:nvPr/>
          </p:nvSpPr>
          <p:spPr bwMode="auto">
            <a:xfrm>
              <a:off x="1378" y="1898"/>
              <a:ext cx="339" cy="191"/>
            </a:xfrm>
            <a:custGeom>
              <a:avLst/>
              <a:gdLst/>
              <a:ahLst/>
              <a:cxnLst>
                <a:cxn ang="0">
                  <a:pos x="718" y="52"/>
                </a:cxn>
                <a:cxn ang="0">
                  <a:pos x="0" y="406"/>
                </a:cxn>
                <a:cxn ang="0">
                  <a:pos x="533" y="790"/>
                </a:cxn>
                <a:cxn ang="0">
                  <a:pos x="1495" y="88"/>
                </a:cxn>
                <a:cxn ang="0">
                  <a:pos x="718" y="52"/>
                </a:cxn>
                <a:cxn ang="0">
                  <a:pos x="718" y="52"/>
                </a:cxn>
              </a:cxnLst>
              <a:rect l="0" t="0" r="r" b="b"/>
              <a:pathLst>
                <a:path w="1496" h="844">
                  <a:moveTo>
                    <a:pt x="718" y="52"/>
                  </a:moveTo>
                  <a:cubicBezTo>
                    <a:pt x="467" y="105"/>
                    <a:pt x="171" y="220"/>
                    <a:pt x="0" y="406"/>
                  </a:cubicBezTo>
                  <a:cubicBezTo>
                    <a:pt x="30" y="551"/>
                    <a:pt x="194" y="843"/>
                    <a:pt x="533" y="790"/>
                  </a:cubicBezTo>
                  <a:cubicBezTo>
                    <a:pt x="873" y="737"/>
                    <a:pt x="1314" y="304"/>
                    <a:pt x="1495" y="88"/>
                  </a:cubicBezTo>
                  <a:cubicBezTo>
                    <a:pt x="1248" y="8"/>
                    <a:pt x="970" y="0"/>
                    <a:pt x="718" y="52"/>
                  </a:cubicBezTo>
                  <a:lnTo>
                    <a:pt x="718" y="52"/>
                  </a:lnTo>
                </a:path>
              </a:pathLst>
            </a:custGeom>
            <a:noFill/>
            <a:ln w="12600">
              <a:solidFill>
                <a:srgbClr val="6699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1815" name="Freeform 71"/>
            <p:cNvSpPr>
              <a:spLocks noChangeArrowheads="1"/>
            </p:cNvSpPr>
            <p:nvPr/>
          </p:nvSpPr>
          <p:spPr bwMode="auto">
            <a:xfrm>
              <a:off x="1813" y="1966"/>
              <a:ext cx="576" cy="871"/>
            </a:xfrm>
            <a:custGeom>
              <a:avLst/>
              <a:gdLst/>
              <a:ahLst/>
              <a:cxnLst>
                <a:cxn ang="0">
                  <a:pos x="1204" y="2539"/>
                </a:cxn>
                <a:cxn ang="0">
                  <a:pos x="2541" y="3841"/>
                </a:cxn>
                <a:cxn ang="0">
                  <a:pos x="1208" y="1829"/>
                </a:cxn>
                <a:cxn ang="0">
                  <a:pos x="0" y="0"/>
                </a:cxn>
                <a:cxn ang="0">
                  <a:pos x="1204" y="2539"/>
                </a:cxn>
                <a:cxn ang="0">
                  <a:pos x="1204" y="2539"/>
                </a:cxn>
              </a:cxnLst>
              <a:rect l="0" t="0" r="r" b="b"/>
              <a:pathLst>
                <a:path w="2542" h="3842">
                  <a:moveTo>
                    <a:pt x="1204" y="2539"/>
                  </a:moveTo>
                  <a:cubicBezTo>
                    <a:pt x="1786" y="3404"/>
                    <a:pt x="2077" y="3783"/>
                    <a:pt x="2541" y="3841"/>
                  </a:cubicBezTo>
                  <a:cubicBezTo>
                    <a:pt x="2223" y="3241"/>
                    <a:pt x="1614" y="2477"/>
                    <a:pt x="1208" y="1829"/>
                  </a:cubicBezTo>
                  <a:cubicBezTo>
                    <a:pt x="374" y="529"/>
                    <a:pt x="361" y="229"/>
                    <a:pt x="0" y="0"/>
                  </a:cubicBezTo>
                  <a:cubicBezTo>
                    <a:pt x="172" y="674"/>
                    <a:pt x="820" y="1957"/>
                    <a:pt x="1204" y="2539"/>
                  </a:cubicBezTo>
                  <a:lnTo>
                    <a:pt x="1204" y="2539"/>
                  </a:lnTo>
                </a:path>
              </a:pathLst>
            </a:custGeom>
            <a:noFill/>
            <a:ln w="12600">
              <a:solidFill>
                <a:srgbClr val="6699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1816" name="Freeform 72"/>
            <p:cNvSpPr>
              <a:spLocks noChangeArrowheads="1"/>
            </p:cNvSpPr>
            <p:nvPr/>
          </p:nvSpPr>
          <p:spPr bwMode="auto">
            <a:xfrm>
              <a:off x="2312" y="2840"/>
              <a:ext cx="141" cy="372"/>
            </a:xfrm>
            <a:custGeom>
              <a:avLst/>
              <a:gdLst/>
              <a:ahLst/>
              <a:cxnLst>
                <a:cxn ang="0">
                  <a:pos x="35" y="714"/>
                </a:cxn>
                <a:cxn ang="0">
                  <a:pos x="212" y="1641"/>
                </a:cxn>
                <a:cxn ang="0">
                  <a:pos x="579" y="979"/>
                </a:cxn>
                <a:cxn ang="0">
                  <a:pos x="340" y="0"/>
                </a:cxn>
                <a:cxn ang="0">
                  <a:pos x="35" y="714"/>
                </a:cxn>
                <a:cxn ang="0">
                  <a:pos x="35" y="714"/>
                </a:cxn>
              </a:cxnLst>
              <a:rect l="0" t="0" r="r" b="b"/>
              <a:pathLst>
                <a:path w="620" h="1642">
                  <a:moveTo>
                    <a:pt x="35" y="714"/>
                  </a:moveTo>
                  <a:cubicBezTo>
                    <a:pt x="0" y="952"/>
                    <a:pt x="8" y="1296"/>
                    <a:pt x="212" y="1641"/>
                  </a:cubicBezTo>
                  <a:cubicBezTo>
                    <a:pt x="450" y="1363"/>
                    <a:pt x="534" y="1146"/>
                    <a:pt x="579" y="979"/>
                  </a:cubicBezTo>
                  <a:cubicBezTo>
                    <a:pt x="619" y="776"/>
                    <a:pt x="574" y="463"/>
                    <a:pt x="340" y="0"/>
                  </a:cubicBezTo>
                  <a:cubicBezTo>
                    <a:pt x="194" y="224"/>
                    <a:pt x="84" y="397"/>
                    <a:pt x="35" y="714"/>
                  </a:cubicBezTo>
                  <a:lnTo>
                    <a:pt x="35" y="714"/>
                  </a:lnTo>
                </a:path>
              </a:pathLst>
            </a:custGeom>
            <a:noFill/>
            <a:ln w="12600">
              <a:solidFill>
                <a:srgbClr val="6699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1817" name="Freeform 73"/>
            <p:cNvSpPr>
              <a:spLocks noChangeArrowheads="1"/>
            </p:cNvSpPr>
            <p:nvPr/>
          </p:nvSpPr>
          <p:spPr bwMode="auto">
            <a:xfrm>
              <a:off x="2815" y="1099"/>
              <a:ext cx="927" cy="324"/>
            </a:xfrm>
            <a:custGeom>
              <a:avLst/>
              <a:gdLst/>
              <a:ahLst/>
              <a:cxnLst>
                <a:cxn ang="0">
                  <a:pos x="70" y="1429"/>
                </a:cxn>
                <a:cxn ang="0">
                  <a:pos x="1194" y="886"/>
                </a:cxn>
                <a:cxn ang="0">
                  <a:pos x="2407" y="665"/>
                </a:cxn>
                <a:cxn ang="0">
                  <a:pos x="3783" y="846"/>
                </a:cxn>
                <a:cxn ang="0">
                  <a:pos x="4087" y="705"/>
                </a:cxn>
                <a:cxn ang="0">
                  <a:pos x="2967" y="238"/>
                </a:cxn>
                <a:cxn ang="0">
                  <a:pos x="1732" y="44"/>
                </a:cxn>
                <a:cxn ang="0">
                  <a:pos x="608" y="185"/>
                </a:cxn>
                <a:cxn ang="0">
                  <a:pos x="66" y="864"/>
                </a:cxn>
                <a:cxn ang="0">
                  <a:pos x="70" y="1429"/>
                </a:cxn>
                <a:cxn ang="0">
                  <a:pos x="70" y="1429"/>
                </a:cxn>
              </a:cxnLst>
              <a:rect l="0" t="0" r="r" b="b"/>
              <a:pathLst>
                <a:path w="4088" h="1430">
                  <a:moveTo>
                    <a:pt x="70" y="1429"/>
                  </a:moveTo>
                  <a:cubicBezTo>
                    <a:pt x="516" y="1208"/>
                    <a:pt x="802" y="1032"/>
                    <a:pt x="1194" y="886"/>
                  </a:cubicBezTo>
                  <a:cubicBezTo>
                    <a:pt x="1586" y="740"/>
                    <a:pt x="1856" y="626"/>
                    <a:pt x="2407" y="665"/>
                  </a:cubicBezTo>
                  <a:cubicBezTo>
                    <a:pt x="2958" y="705"/>
                    <a:pt x="3346" y="793"/>
                    <a:pt x="3783" y="846"/>
                  </a:cubicBezTo>
                  <a:cubicBezTo>
                    <a:pt x="3920" y="864"/>
                    <a:pt x="3999" y="811"/>
                    <a:pt x="4087" y="705"/>
                  </a:cubicBezTo>
                  <a:cubicBezTo>
                    <a:pt x="3902" y="608"/>
                    <a:pt x="3373" y="330"/>
                    <a:pt x="2967" y="238"/>
                  </a:cubicBezTo>
                  <a:cubicBezTo>
                    <a:pt x="2561" y="145"/>
                    <a:pt x="2182" y="79"/>
                    <a:pt x="1732" y="44"/>
                  </a:cubicBezTo>
                  <a:cubicBezTo>
                    <a:pt x="1260" y="0"/>
                    <a:pt x="891" y="48"/>
                    <a:pt x="608" y="185"/>
                  </a:cubicBezTo>
                  <a:cubicBezTo>
                    <a:pt x="304" y="344"/>
                    <a:pt x="123" y="621"/>
                    <a:pt x="66" y="864"/>
                  </a:cubicBezTo>
                  <a:cubicBezTo>
                    <a:pt x="0" y="1146"/>
                    <a:pt x="30" y="1296"/>
                    <a:pt x="70" y="1429"/>
                  </a:cubicBezTo>
                  <a:lnTo>
                    <a:pt x="70" y="1429"/>
                  </a:lnTo>
                </a:path>
              </a:pathLst>
            </a:custGeom>
            <a:noFill/>
            <a:ln w="12600">
              <a:solidFill>
                <a:srgbClr val="6699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1818" name="Freeform 74"/>
            <p:cNvSpPr>
              <a:spLocks noChangeArrowheads="1"/>
            </p:cNvSpPr>
            <p:nvPr/>
          </p:nvSpPr>
          <p:spPr bwMode="auto">
            <a:xfrm>
              <a:off x="3604" y="1076"/>
              <a:ext cx="153" cy="218"/>
            </a:xfrm>
            <a:custGeom>
              <a:avLst/>
              <a:gdLst/>
              <a:ahLst/>
              <a:cxnLst>
                <a:cxn ang="0">
                  <a:pos x="308" y="953"/>
                </a:cxn>
                <a:cxn ang="0">
                  <a:pos x="666" y="569"/>
                </a:cxn>
                <a:cxn ang="0">
                  <a:pos x="136" y="0"/>
                </a:cxn>
                <a:cxn ang="0">
                  <a:pos x="30" y="503"/>
                </a:cxn>
                <a:cxn ang="0">
                  <a:pos x="308" y="953"/>
                </a:cxn>
                <a:cxn ang="0">
                  <a:pos x="308" y="953"/>
                </a:cxn>
              </a:cxnLst>
              <a:rect l="0" t="0" r="r" b="b"/>
              <a:pathLst>
                <a:path w="676" h="963">
                  <a:moveTo>
                    <a:pt x="308" y="953"/>
                  </a:moveTo>
                  <a:cubicBezTo>
                    <a:pt x="480" y="962"/>
                    <a:pt x="675" y="847"/>
                    <a:pt x="666" y="569"/>
                  </a:cubicBezTo>
                  <a:cubicBezTo>
                    <a:pt x="657" y="291"/>
                    <a:pt x="233" y="48"/>
                    <a:pt x="136" y="0"/>
                  </a:cubicBezTo>
                  <a:cubicBezTo>
                    <a:pt x="0" y="154"/>
                    <a:pt x="13" y="330"/>
                    <a:pt x="30" y="503"/>
                  </a:cubicBezTo>
                  <a:cubicBezTo>
                    <a:pt x="97" y="701"/>
                    <a:pt x="150" y="794"/>
                    <a:pt x="308" y="953"/>
                  </a:cubicBezTo>
                  <a:lnTo>
                    <a:pt x="308" y="953"/>
                  </a:lnTo>
                </a:path>
              </a:pathLst>
            </a:custGeom>
            <a:noFill/>
            <a:ln w="12600">
              <a:solidFill>
                <a:srgbClr val="6699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1819" name="Freeform 75"/>
            <p:cNvSpPr>
              <a:spLocks noChangeArrowheads="1"/>
            </p:cNvSpPr>
            <p:nvPr/>
          </p:nvSpPr>
          <p:spPr bwMode="auto">
            <a:xfrm>
              <a:off x="3614" y="1198"/>
              <a:ext cx="645" cy="574"/>
            </a:xfrm>
            <a:custGeom>
              <a:avLst/>
              <a:gdLst/>
              <a:ahLst/>
              <a:cxnLst>
                <a:cxn ang="0">
                  <a:pos x="2350" y="1552"/>
                </a:cxn>
                <a:cxn ang="0">
                  <a:pos x="1305" y="705"/>
                </a:cxn>
                <a:cxn ang="0">
                  <a:pos x="0" y="0"/>
                </a:cxn>
                <a:cxn ang="0">
                  <a:pos x="419" y="507"/>
                </a:cxn>
                <a:cxn ang="0">
                  <a:pos x="1614" y="1235"/>
                </a:cxn>
                <a:cxn ang="0">
                  <a:pos x="2845" y="2532"/>
                </a:cxn>
                <a:cxn ang="0">
                  <a:pos x="2350" y="1552"/>
                </a:cxn>
                <a:cxn ang="0">
                  <a:pos x="2350" y="1552"/>
                </a:cxn>
              </a:cxnLst>
              <a:rect l="0" t="0" r="r" b="b"/>
              <a:pathLst>
                <a:path w="2846" h="2533">
                  <a:moveTo>
                    <a:pt x="2350" y="1552"/>
                  </a:moveTo>
                  <a:cubicBezTo>
                    <a:pt x="2046" y="1213"/>
                    <a:pt x="1693" y="961"/>
                    <a:pt x="1305" y="705"/>
                  </a:cubicBezTo>
                  <a:cubicBezTo>
                    <a:pt x="811" y="388"/>
                    <a:pt x="269" y="110"/>
                    <a:pt x="0" y="0"/>
                  </a:cubicBezTo>
                  <a:cubicBezTo>
                    <a:pt x="83" y="322"/>
                    <a:pt x="291" y="436"/>
                    <a:pt x="419" y="507"/>
                  </a:cubicBezTo>
                  <a:cubicBezTo>
                    <a:pt x="696" y="652"/>
                    <a:pt x="1252" y="930"/>
                    <a:pt x="1614" y="1235"/>
                  </a:cubicBezTo>
                  <a:cubicBezTo>
                    <a:pt x="1976" y="1539"/>
                    <a:pt x="2324" y="1751"/>
                    <a:pt x="2845" y="2532"/>
                  </a:cubicBezTo>
                  <a:cubicBezTo>
                    <a:pt x="2765" y="1989"/>
                    <a:pt x="2430" y="1645"/>
                    <a:pt x="2350" y="1552"/>
                  </a:cubicBezTo>
                  <a:lnTo>
                    <a:pt x="2350" y="1552"/>
                  </a:lnTo>
                </a:path>
              </a:pathLst>
            </a:custGeom>
            <a:noFill/>
            <a:ln w="12600">
              <a:solidFill>
                <a:srgbClr val="6699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1820" name="Freeform 76"/>
            <p:cNvSpPr>
              <a:spLocks noChangeArrowheads="1"/>
            </p:cNvSpPr>
            <p:nvPr/>
          </p:nvSpPr>
          <p:spPr bwMode="auto">
            <a:xfrm>
              <a:off x="3615" y="1199"/>
              <a:ext cx="127" cy="93"/>
            </a:xfrm>
            <a:custGeom>
              <a:avLst/>
              <a:gdLst/>
              <a:ahLst/>
              <a:cxnLst>
                <a:cxn ang="0">
                  <a:pos x="256" y="410"/>
                </a:cxn>
                <a:cxn ang="0">
                  <a:pos x="561" y="274"/>
                </a:cxn>
                <a:cxn ang="0">
                  <a:pos x="0" y="0"/>
                </a:cxn>
                <a:cxn ang="0">
                  <a:pos x="256" y="410"/>
                </a:cxn>
                <a:cxn ang="0">
                  <a:pos x="256" y="410"/>
                </a:cxn>
              </a:cxnLst>
              <a:rect l="0" t="0" r="r" b="b"/>
              <a:pathLst>
                <a:path w="562" h="411">
                  <a:moveTo>
                    <a:pt x="256" y="410"/>
                  </a:moveTo>
                  <a:cubicBezTo>
                    <a:pt x="441" y="402"/>
                    <a:pt x="481" y="371"/>
                    <a:pt x="561" y="274"/>
                  </a:cubicBezTo>
                  <a:cubicBezTo>
                    <a:pt x="340" y="154"/>
                    <a:pt x="163" y="39"/>
                    <a:pt x="0" y="0"/>
                  </a:cubicBezTo>
                  <a:cubicBezTo>
                    <a:pt x="44" y="172"/>
                    <a:pt x="114" y="282"/>
                    <a:pt x="256" y="410"/>
                  </a:cubicBezTo>
                  <a:lnTo>
                    <a:pt x="256" y="410"/>
                  </a:lnTo>
                </a:path>
              </a:pathLst>
            </a:custGeom>
            <a:noFill/>
            <a:ln w="12600">
              <a:solidFill>
                <a:srgbClr val="6699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</p:grpSp>
      <p:sp>
        <p:nvSpPr>
          <p:cNvPr id="31821" name="AutoShape 77"/>
          <p:cNvSpPr>
            <a:spLocks noChangeArrowheads="1"/>
          </p:cNvSpPr>
          <p:nvPr/>
        </p:nvSpPr>
        <p:spPr bwMode="auto">
          <a:xfrm>
            <a:off x="6461125" y="1987550"/>
            <a:ext cx="677863" cy="447675"/>
          </a:xfrm>
          <a:prstGeom prst="roundRect">
            <a:avLst>
              <a:gd name="adj" fmla="val 352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93000"/>
              </a:lnSpc>
              <a:buClr>
                <a:srgbClr val="0000FF"/>
              </a:buClr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300" b="1">
                <a:solidFill>
                  <a:srgbClr val="0000FF"/>
                </a:solidFill>
              </a:rPr>
              <a:t>Sinus </a:t>
            </a:r>
            <a:br>
              <a:rPr lang="en-GB" sz="1300" b="1">
                <a:solidFill>
                  <a:srgbClr val="0000FF"/>
                </a:solidFill>
              </a:rPr>
            </a:br>
            <a:r>
              <a:rPr lang="en-GB" sz="1300" b="1">
                <a:solidFill>
                  <a:srgbClr val="0000FF"/>
                </a:solidFill>
              </a:rPr>
              <a:t>C12</a:t>
            </a:r>
          </a:p>
        </p:txBody>
      </p:sp>
      <p:sp>
        <p:nvSpPr>
          <p:cNvPr id="31822" name="AutoShape 78"/>
          <p:cNvSpPr>
            <a:spLocks noChangeArrowheads="1"/>
          </p:cNvSpPr>
          <p:nvPr/>
        </p:nvSpPr>
        <p:spPr bwMode="auto">
          <a:xfrm>
            <a:off x="2889250" y="3179763"/>
            <a:ext cx="652463" cy="428625"/>
          </a:xfrm>
          <a:prstGeom prst="roundRect">
            <a:avLst>
              <a:gd name="adj" fmla="val 370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85000"/>
              </a:lnSpc>
              <a:buClr>
                <a:srgbClr val="0000FF"/>
              </a:buClr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300" b="1">
                <a:solidFill>
                  <a:srgbClr val="0000FF"/>
                </a:solidFill>
              </a:rPr>
              <a:t>Sinus</a:t>
            </a:r>
            <a:br>
              <a:rPr lang="en-GB" sz="1300" b="1">
                <a:solidFill>
                  <a:srgbClr val="0000FF"/>
                </a:solidFill>
              </a:rPr>
            </a:br>
            <a:r>
              <a:rPr lang="en-GB" sz="1300" b="1">
                <a:solidFill>
                  <a:srgbClr val="0000FF"/>
                </a:solidFill>
              </a:rPr>
              <a:t>   AB2</a:t>
            </a:r>
          </a:p>
        </p:txBody>
      </p:sp>
      <p:grpSp>
        <p:nvGrpSpPr>
          <p:cNvPr id="31823" name="Group 79"/>
          <p:cNvGrpSpPr>
            <a:grpSpLocks/>
          </p:cNvGrpSpPr>
          <p:nvPr/>
        </p:nvGrpSpPr>
        <p:grpSpPr bwMode="auto">
          <a:xfrm>
            <a:off x="457200" y="228600"/>
            <a:ext cx="7912100" cy="1143000"/>
            <a:chOff x="288" y="144"/>
            <a:chExt cx="4984" cy="720"/>
          </a:xfrm>
        </p:grpSpPr>
        <p:sp>
          <p:nvSpPr>
            <p:cNvPr id="31824" name="AutoShape 80"/>
            <p:cNvSpPr>
              <a:spLocks noChangeArrowheads="1"/>
            </p:cNvSpPr>
            <p:nvPr/>
          </p:nvSpPr>
          <p:spPr bwMode="auto">
            <a:xfrm>
              <a:off x="288" y="144"/>
              <a:ext cx="4984" cy="720"/>
            </a:xfrm>
            <a:prstGeom prst="roundRect">
              <a:avLst>
                <a:gd name="adj" fmla="val 139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1825" name="Text Box 81"/>
            <p:cNvSpPr txBox="1">
              <a:spLocks noChangeArrowheads="1"/>
            </p:cNvSpPr>
            <p:nvPr/>
          </p:nvSpPr>
          <p:spPr bwMode="auto">
            <a:xfrm>
              <a:off x="288" y="199"/>
              <a:ext cx="4984" cy="6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360" tIns="44280" rIns="90360" bIns="44280" anchor="ctr">
              <a:spAutoFit/>
            </a:bodyPr>
            <a:lstStyle/>
            <a:p>
              <a:pPr algn="ctr">
                <a:lnSpc>
                  <a:spcPct val="80000"/>
                </a:lnSpc>
                <a:buClr>
                  <a:srgbClr val="000080"/>
                </a:buClr>
                <a:buFont typeface="Palatino Linotype" pitchFamily="18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3600">
                  <a:solidFill>
                    <a:srgbClr val="000080"/>
                  </a:solidFill>
                  <a:latin typeface="Palatino Linotype" pitchFamily="18" charset="0"/>
                </a:rPr>
                <a:t>Die Sinus-Milieus in Deutschland 2004 </a:t>
              </a:r>
              <a:r>
                <a:rPr lang="en-GB" sz="900">
                  <a:solidFill>
                    <a:srgbClr val="000080"/>
                  </a:solidFill>
                  <a:latin typeface="Palatino Linotype" pitchFamily="18" charset="0"/>
                </a:rPr>
                <a:t>(Die nachfolgenden Folien entstammen den Sinusmaterialien für das Prooekt Kirche)   </a:t>
              </a:r>
              <a:endParaRPr lang="en-GB" sz="3600">
                <a:solidFill>
                  <a:srgbClr val="000080"/>
                </a:solidFill>
                <a:latin typeface="Palatino Linotype" pitchFamily="18" charset="0"/>
              </a:endParaRPr>
            </a:p>
          </p:txBody>
        </p:sp>
      </p:grpSp>
      <p:sp>
        <p:nvSpPr>
          <p:cNvPr id="31826" name="AutoShape 82"/>
          <p:cNvSpPr>
            <a:spLocks noChangeArrowheads="1"/>
          </p:cNvSpPr>
          <p:nvPr/>
        </p:nvSpPr>
        <p:spPr bwMode="auto">
          <a:xfrm>
            <a:off x="6418263" y="3382963"/>
            <a:ext cx="1270000" cy="592137"/>
          </a:xfrm>
          <a:prstGeom prst="roundRect">
            <a:avLst>
              <a:gd name="adj" fmla="val 269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93000"/>
              </a:lnSpc>
              <a:buClr>
                <a:srgbClr val="0000FF"/>
              </a:buClr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300" b="1" dirty="0">
                <a:solidFill>
                  <a:srgbClr val="0000FF"/>
                </a:solidFill>
              </a:rPr>
              <a:t>Sinus C2</a:t>
            </a:r>
          </a:p>
          <a:p>
            <a:pPr algn="ctr">
              <a:buClr>
                <a:srgbClr val="000000"/>
              </a:buClr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1" dirty="0" err="1"/>
              <a:t>Experimentalisten</a:t>
            </a:r>
            <a:endParaRPr lang="en-GB" sz="1000" b="1" dirty="0"/>
          </a:p>
          <a:p>
            <a:pPr algn="ctr">
              <a:buClr>
                <a:srgbClr val="000000"/>
              </a:buClr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1" dirty="0"/>
              <a:t>               7%</a:t>
            </a:r>
          </a:p>
        </p:txBody>
      </p:sp>
      <p:sp>
        <p:nvSpPr>
          <p:cNvPr id="31827" name="AutoShape 83"/>
          <p:cNvSpPr>
            <a:spLocks noChangeArrowheads="1"/>
          </p:cNvSpPr>
          <p:nvPr/>
        </p:nvSpPr>
        <p:spPr bwMode="auto">
          <a:xfrm>
            <a:off x="6677025" y="2357438"/>
            <a:ext cx="785813" cy="546100"/>
          </a:xfrm>
          <a:prstGeom prst="roundRect">
            <a:avLst>
              <a:gd name="adj" fmla="val 287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93000"/>
              </a:lnSpc>
              <a:buClr>
                <a:srgbClr val="000000"/>
              </a:buClr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1"/>
              <a:t>Moderne</a:t>
            </a:r>
          </a:p>
          <a:p>
            <a:pPr algn="ctr">
              <a:buClr>
                <a:srgbClr val="000000"/>
              </a:buClr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1"/>
              <a:t>Performer</a:t>
            </a:r>
          </a:p>
          <a:p>
            <a:pPr algn="ctr">
              <a:buClr>
                <a:srgbClr val="000000"/>
              </a:buClr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1"/>
              <a:t>9%</a:t>
            </a:r>
          </a:p>
        </p:txBody>
      </p:sp>
      <p:sp>
        <p:nvSpPr>
          <p:cNvPr id="31828" name="AutoShape 84"/>
          <p:cNvSpPr>
            <a:spLocks noChangeArrowheads="1"/>
          </p:cNvSpPr>
          <p:nvPr/>
        </p:nvSpPr>
        <p:spPr bwMode="auto">
          <a:xfrm>
            <a:off x="4037013" y="4456113"/>
            <a:ext cx="1504950" cy="592137"/>
          </a:xfrm>
          <a:prstGeom prst="roundRect">
            <a:avLst>
              <a:gd name="adj" fmla="val 269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93000"/>
              </a:lnSpc>
              <a:buClr>
                <a:srgbClr val="0000FF"/>
              </a:buClr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300" b="1">
                <a:solidFill>
                  <a:srgbClr val="0000FF"/>
                </a:solidFill>
              </a:rPr>
              <a:t>Sinus B3</a:t>
            </a:r>
          </a:p>
          <a:p>
            <a:pPr algn="ctr">
              <a:buClr>
                <a:srgbClr val="000000"/>
              </a:buClr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1"/>
              <a:t>Konsum-Materialisten</a:t>
            </a:r>
          </a:p>
          <a:p>
            <a:pPr algn="ctr">
              <a:buClr>
                <a:srgbClr val="000000"/>
              </a:buClr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1"/>
              <a:t>11%</a:t>
            </a:r>
          </a:p>
        </p:txBody>
      </p:sp>
      <p:sp>
        <p:nvSpPr>
          <p:cNvPr id="31829" name="AutoShape 85"/>
          <p:cNvSpPr>
            <a:spLocks noChangeArrowheads="1"/>
          </p:cNvSpPr>
          <p:nvPr/>
        </p:nvSpPr>
        <p:spPr bwMode="auto">
          <a:xfrm>
            <a:off x="4130675" y="3063875"/>
            <a:ext cx="1216025" cy="592138"/>
          </a:xfrm>
          <a:prstGeom prst="roundRect">
            <a:avLst>
              <a:gd name="adj" fmla="val 269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93000"/>
              </a:lnSpc>
              <a:buClr>
                <a:srgbClr val="0000FF"/>
              </a:buClr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300" b="1">
                <a:solidFill>
                  <a:srgbClr val="0000FF"/>
                </a:solidFill>
              </a:rPr>
              <a:t>Sinus B2</a:t>
            </a:r>
          </a:p>
          <a:p>
            <a:pPr algn="ctr">
              <a:buClr>
                <a:srgbClr val="000000"/>
              </a:buClr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1"/>
              <a:t>Bürgerliche Mitte</a:t>
            </a:r>
          </a:p>
          <a:p>
            <a:pPr algn="ctr">
              <a:buClr>
                <a:srgbClr val="000000"/>
              </a:buClr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1"/>
              <a:t>16%</a:t>
            </a:r>
          </a:p>
        </p:txBody>
      </p:sp>
      <p:sp>
        <p:nvSpPr>
          <p:cNvPr id="31830" name="AutoShape 86"/>
          <p:cNvSpPr>
            <a:spLocks noChangeArrowheads="1"/>
          </p:cNvSpPr>
          <p:nvPr/>
        </p:nvSpPr>
        <p:spPr bwMode="auto">
          <a:xfrm>
            <a:off x="1898650" y="3741738"/>
            <a:ext cx="1489075" cy="592137"/>
          </a:xfrm>
          <a:prstGeom prst="roundRect">
            <a:avLst>
              <a:gd name="adj" fmla="val 269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93000"/>
              </a:lnSpc>
              <a:buClr>
                <a:srgbClr val="0000FF"/>
              </a:buClr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300" b="1">
                <a:solidFill>
                  <a:srgbClr val="0000FF"/>
                </a:solidFill>
              </a:rPr>
              <a:t>Sinus A23</a:t>
            </a:r>
          </a:p>
          <a:p>
            <a:pPr algn="ctr">
              <a:buClr>
                <a:srgbClr val="000000"/>
              </a:buClr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1"/>
              <a:t>Traditionsverwurzelte</a:t>
            </a:r>
          </a:p>
          <a:p>
            <a:pPr algn="ctr">
              <a:buClr>
                <a:srgbClr val="000000"/>
              </a:buClr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1"/>
              <a:t>15%</a:t>
            </a:r>
          </a:p>
        </p:txBody>
      </p:sp>
      <p:sp>
        <p:nvSpPr>
          <p:cNvPr id="31831" name="AutoShape 87"/>
          <p:cNvSpPr>
            <a:spLocks noChangeArrowheads="1"/>
          </p:cNvSpPr>
          <p:nvPr/>
        </p:nvSpPr>
        <p:spPr bwMode="auto">
          <a:xfrm>
            <a:off x="2128838" y="1947863"/>
            <a:ext cx="1046162" cy="790575"/>
          </a:xfrm>
          <a:prstGeom prst="roundRect">
            <a:avLst>
              <a:gd name="adj" fmla="val 199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3000"/>
              </a:lnSpc>
              <a:buClr>
                <a:srgbClr val="0000FF"/>
              </a:buClr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300" b="1">
                <a:solidFill>
                  <a:srgbClr val="0000FF"/>
                </a:solidFill>
              </a:rPr>
              <a:t>        Sinus </a:t>
            </a:r>
            <a:br>
              <a:rPr lang="en-GB" sz="1300" b="1">
                <a:solidFill>
                  <a:srgbClr val="0000FF"/>
                </a:solidFill>
              </a:rPr>
            </a:br>
            <a:r>
              <a:rPr lang="en-GB" sz="1300" b="1">
                <a:solidFill>
                  <a:srgbClr val="0000FF"/>
                </a:solidFill>
              </a:rPr>
              <a:t>       A12</a:t>
            </a:r>
          </a:p>
          <a:p>
            <a:pPr>
              <a:buClr>
                <a:srgbClr val="000000"/>
              </a:buClr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1"/>
              <a:t>  Konservative</a:t>
            </a:r>
          </a:p>
          <a:p>
            <a:pPr>
              <a:buClr>
                <a:srgbClr val="000000"/>
              </a:buClr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1"/>
              <a:t>         5%</a:t>
            </a:r>
          </a:p>
        </p:txBody>
      </p:sp>
      <p:sp>
        <p:nvSpPr>
          <p:cNvPr id="31832" name="AutoShape 88"/>
          <p:cNvSpPr>
            <a:spLocks noChangeArrowheads="1"/>
          </p:cNvSpPr>
          <p:nvPr/>
        </p:nvSpPr>
        <p:spPr bwMode="auto">
          <a:xfrm>
            <a:off x="3551238" y="1633538"/>
            <a:ext cx="889000" cy="592137"/>
          </a:xfrm>
          <a:prstGeom prst="roundRect">
            <a:avLst>
              <a:gd name="adj" fmla="val 269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93000"/>
              </a:lnSpc>
              <a:buClr>
                <a:srgbClr val="0000FF"/>
              </a:buClr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300" b="1">
                <a:solidFill>
                  <a:srgbClr val="0000FF"/>
                </a:solidFill>
              </a:rPr>
              <a:t>Sinus B1</a:t>
            </a:r>
          </a:p>
          <a:p>
            <a:pPr algn="ctr">
              <a:buClr>
                <a:srgbClr val="000000"/>
              </a:buClr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1"/>
              <a:t>Etablierte</a:t>
            </a:r>
          </a:p>
          <a:p>
            <a:pPr algn="ctr">
              <a:buClr>
                <a:srgbClr val="000000"/>
              </a:buClr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1"/>
              <a:t>10%</a:t>
            </a:r>
          </a:p>
        </p:txBody>
      </p:sp>
      <p:sp>
        <p:nvSpPr>
          <p:cNvPr id="31833" name="AutoShape 89"/>
          <p:cNvSpPr>
            <a:spLocks noChangeArrowheads="1"/>
          </p:cNvSpPr>
          <p:nvPr/>
        </p:nvSpPr>
        <p:spPr bwMode="auto">
          <a:xfrm>
            <a:off x="5046663" y="2149475"/>
            <a:ext cx="1044575" cy="592138"/>
          </a:xfrm>
          <a:prstGeom prst="roundRect">
            <a:avLst>
              <a:gd name="adj" fmla="val 269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93000"/>
              </a:lnSpc>
              <a:buClr>
                <a:srgbClr val="0000FF"/>
              </a:buClr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300" b="1">
                <a:solidFill>
                  <a:srgbClr val="0000FF"/>
                </a:solidFill>
              </a:rPr>
              <a:t>Sinus B12</a:t>
            </a:r>
          </a:p>
          <a:p>
            <a:pPr algn="ctr">
              <a:buClr>
                <a:srgbClr val="000000"/>
              </a:buClr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1"/>
              <a:t>Postmaterielle</a:t>
            </a:r>
          </a:p>
          <a:p>
            <a:pPr algn="ctr">
              <a:buClr>
                <a:srgbClr val="000000"/>
              </a:buClr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1"/>
              <a:t>10%</a:t>
            </a:r>
          </a:p>
        </p:txBody>
      </p:sp>
      <p:sp>
        <p:nvSpPr>
          <p:cNvPr id="31834" name="AutoShape 90"/>
          <p:cNvSpPr>
            <a:spLocks noChangeArrowheads="1"/>
          </p:cNvSpPr>
          <p:nvPr/>
        </p:nvSpPr>
        <p:spPr bwMode="auto">
          <a:xfrm>
            <a:off x="3109913" y="3525838"/>
            <a:ext cx="968375" cy="546100"/>
          </a:xfrm>
          <a:prstGeom prst="roundRect">
            <a:avLst>
              <a:gd name="adj" fmla="val 287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93000"/>
              </a:lnSpc>
              <a:buClr>
                <a:srgbClr val="000000"/>
              </a:buClr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1"/>
              <a:t>DDR-</a:t>
            </a:r>
            <a:br>
              <a:rPr lang="en-GB" sz="1000" b="1"/>
            </a:br>
            <a:r>
              <a:rPr lang="en-GB" sz="1000" b="1"/>
              <a:t>Nostalgische</a:t>
            </a:r>
            <a:br>
              <a:rPr lang="en-GB" sz="1000" b="1"/>
            </a:br>
            <a:r>
              <a:rPr lang="en-GB" sz="1000" b="1"/>
              <a:t>6%</a:t>
            </a:r>
          </a:p>
        </p:txBody>
      </p:sp>
      <p:sp>
        <p:nvSpPr>
          <p:cNvPr id="31835" name="AutoShape 91"/>
          <p:cNvSpPr>
            <a:spLocks noChangeArrowheads="1"/>
          </p:cNvSpPr>
          <p:nvPr/>
        </p:nvSpPr>
        <p:spPr bwMode="auto">
          <a:xfrm>
            <a:off x="6124575" y="4348163"/>
            <a:ext cx="1008063" cy="592137"/>
          </a:xfrm>
          <a:prstGeom prst="roundRect">
            <a:avLst>
              <a:gd name="adj" fmla="val 269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93000"/>
              </a:lnSpc>
              <a:buClr>
                <a:srgbClr val="0000FF"/>
              </a:buClr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300" b="1">
                <a:solidFill>
                  <a:srgbClr val="0000FF"/>
                </a:solidFill>
              </a:rPr>
              <a:t>Sinus BC3</a:t>
            </a:r>
          </a:p>
          <a:p>
            <a:pPr algn="ctr">
              <a:buClr>
                <a:srgbClr val="000000"/>
              </a:buClr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1"/>
              <a:t>Hedonisten</a:t>
            </a:r>
          </a:p>
          <a:p>
            <a:pPr algn="ctr">
              <a:buClr>
                <a:srgbClr val="000000"/>
              </a:buClr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1"/>
              <a:t>11%</a:t>
            </a:r>
          </a:p>
        </p:txBody>
      </p:sp>
      <p:sp>
        <p:nvSpPr>
          <p:cNvPr id="31836" name="AutoShape 92"/>
          <p:cNvSpPr>
            <a:spLocks noChangeArrowheads="1"/>
          </p:cNvSpPr>
          <p:nvPr/>
        </p:nvSpPr>
        <p:spPr bwMode="auto">
          <a:xfrm>
            <a:off x="722313" y="1768475"/>
            <a:ext cx="890587" cy="546100"/>
          </a:xfrm>
          <a:prstGeom prst="roundRect">
            <a:avLst>
              <a:gd name="adj" fmla="val 287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93000"/>
              </a:lnSpc>
              <a:buClr>
                <a:srgbClr val="000000"/>
              </a:buClr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/>
              <a:t>Oberschicht/</a:t>
            </a:r>
          </a:p>
          <a:p>
            <a:pPr algn="ctr">
              <a:buClr>
                <a:srgbClr val="000000"/>
              </a:buClr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/>
              <a:t>Obere</a:t>
            </a:r>
          </a:p>
          <a:p>
            <a:pPr algn="ctr">
              <a:buClr>
                <a:srgbClr val="000000"/>
              </a:buClr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/>
              <a:t>Mittelschicht</a:t>
            </a:r>
          </a:p>
        </p:txBody>
      </p:sp>
      <p:sp>
        <p:nvSpPr>
          <p:cNvPr id="31837" name="AutoShape 93"/>
          <p:cNvSpPr>
            <a:spLocks noChangeArrowheads="1"/>
          </p:cNvSpPr>
          <p:nvPr/>
        </p:nvSpPr>
        <p:spPr bwMode="auto">
          <a:xfrm>
            <a:off x="715963" y="3073400"/>
            <a:ext cx="877887" cy="393700"/>
          </a:xfrm>
          <a:prstGeom prst="roundRect">
            <a:avLst>
              <a:gd name="adj" fmla="val 403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93000"/>
              </a:lnSpc>
              <a:buClr>
                <a:srgbClr val="000000"/>
              </a:buClr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/>
              <a:t>Mittlere</a:t>
            </a:r>
          </a:p>
          <a:p>
            <a:pPr algn="ctr">
              <a:buClr>
                <a:srgbClr val="000000"/>
              </a:buClr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/>
              <a:t>Mittelschicht</a:t>
            </a:r>
          </a:p>
        </p:txBody>
      </p:sp>
      <p:sp>
        <p:nvSpPr>
          <p:cNvPr id="31838" name="AutoShape 94"/>
          <p:cNvSpPr>
            <a:spLocks noChangeArrowheads="1"/>
          </p:cNvSpPr>
          <p:nvPr/>
        </p:nvSpPr>
        <p:spPr bwMode="auto">
          <a:xfrm>
            <a:off x="714375" y="4429125"/>
            <a:ext cx="947738" cy="546100"/>
          </a:xfrm>
          <a:prstGeom prst="roundRect">
            <a:avLst>
              <a:gd name="adj" fmla="val 287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93000"/>
              </a:lnSpc>
              <a:buClr>
                <a:srgbClr val="000000"/>
              </a:buClr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/>
              <a:t>Untere</a:t>
            </a:r>
            <a:br>
              <a:rPr lang="en-GB" sz="1000"/>
            </a:br>
            <a:r>
              <a:rPr lang="en-GB" sz="1000"/>
              <a:t>Mittelschicht /</a:t>
            </a:r>
            <a:br>
              <a:rPr lang="en-GB" sz="1000"/>
            </a:br>
            <a:r>
              <a:rPr lang="en-GB" sz="1000"/>
              <a:t>Unterschicht</a:t>
            </a:r>
          </a:p>
        </p:txBody>
      </p:sp>
      <p:sp>
        <p:nvSpPr>
          <p:cNvPr id="31839" name="AutoShape 95"/>
          <p:cNvSpPr>
            <a:spLocks noChangeArrowheads="1"/>
          </p:cNvSpPr>
          <p:nvPr/>
        </p:nvSpPr>
        <p:spPr bwMode="auto">
          <a:xfrm>
            <a:off x="790575" y="5457825"/>
            <a:ext cx="615950" cy="393700"/>
          </a:xfrm>
          <a:prstGeom prst="roundRect">
            <a:avLst>
              <a:gd name="adj" fmla="val 403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3000"/>
              </a:lnSpc>
              <a:buClr>
                <a:srgbClr val="0000FF"/>
              </a:buClr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1">
                <a:solidFill>
                  <a:srgbClr val="0000FF"/>
                </a:solidFill>
              </a:rPr>
              <a:t>Soziale</a:t>
            </a:r>
          </a:p>
          <a:p>
            <a:pPr>
              <a:buClr>
                <a:srgbClr val="0000FF"/>
              </a:buClr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1">
                <a:solidFill>
                  <a:srgbClr val="0000FF"/>
                </a:solidFill>
              </a:rPr>
              <a:t>Lage</a:t>
            </a:r>
          </a:p>
        </p:txBody>
      </p:sp>
      <p:sp>
        <p:nvSpPr>
          <p:cNvPr id="31840" name="AutoShape 96"/>
          <p:cNvSpPr>
            <a:spLocks noChangeArrowheads="1"/>
          </p:cNvSpPr>
          <p:nvPr/>
        </p:nvSpPr>
        <p:spPr bwMode="auto">
          <a:xfrm>
            <a:off x="939800" y="5840413"/>
            <a:ext cx="920750" cy="393700"/>
          </a:xfrm>
          <a:prstGeom prst="roundRect">
            <a:avLst>
              <a:gd name="adj" fmla="val 403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 algn="r">
              <a:lnSpc>
                <a:spcPct val="93000"/>
              </a:lnSpc>
              <a:buClr>
                <a:srgbClr val="0000FF"/>
              </a:buClr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1">
                <a:solidFill>
                  <a:srgbClr val="0000FF"/>
                </a:solidFill>
              </a:rPr>
              <a:t>Grund-</a:t>
            </a:r>
          </a:p>
          <a:p>
            <a:pPr algn="r">
              <a:buClr>
                <a:srgbClr val="0000FF"/>
              </a:buClr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1">
                <a:solidFill>
                  <a:srgbClr val="0000FF"/>
                </a:solidFill>
              </a:rPr>
              <a:t>orientierung</a:t>
            </a:r>
          </a:p>
        </p:txBody>
      </p:sp>
      <p:grpSp>
        <p:nvGrpSpPr>
          <p:cNvPr id="31841" name="Group 97"/>
          <p:cNvGrpSpPr>
            <a:grpSpLocks/>
          </p:cNvGrpSpPr>
          <p:nvPr/>
        </p:nvGrpSpPr>
        <p:grpSpPr bwMode="auto">
          <a:xfrm>
            <a:off x="1816100" y="5334000"/>
            <a:ext cx="1612900" cy="754063"/>
            <a:chOff x="1144" y="3360"/>
            <a:chExt cx="1016" cy="475"/>
          </a:xfrm>
        </p:grpSpPr>
        <p:sp>
          <p:nvSpPr>
            <p:cNvPr id="31842" name="AutoShape 98"/>
            <p:cNvSpPr>
              <a:spLocks noChangeArrowheads="1"/>
            </p:cNvSpPr>
            <p:nvPr/>
          </p:nvSpPr>
          <p:spPr bwMode="auto">
            <a:xfrm>
              <a:off x="1144" y="3360"/>
              <a:ext cx="1017" cy="476"/>
            </a:xfrm>
            <a:prstGeom prst="roundRect">
              <a:avLst>
                <a:gd name="adj" fmla="val 208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1843" name="AutoShape 99"/>
            <p:cNvSpPr>
              <a:spLocks noChangeArrowheads="1"/>
            </p:cNvSpPr>
            <p:nvPr/>
          </p:nvSpPr>
          <p:spPr bwMode="auto">
            <a:xfrm>
              <a:off x="1144" y="3360"/>
              <a:ext cx="1017" cy="476"/>
            </a:xfrm>
            <a:prstGeom prst="roundRect">
              <a:avLst>
                <a:gd name="adj" fmla="val 208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lIns="90360" tIns="0" rIns="90360" bIns="0" anchor="ctr"/>
            <a:lstStyle/>
            <a:p>
              <a:pPr algn="ctr">
                <a:lnSpc>
                  <a:spcPts val="2050"/>
                </a:lnSpc>
                <a:buClr>
                  <a:srgbClr val="0000FF"/>
                </a:buClr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>
                  <a:solidFill>
                    <a:srgbClr val="0000FF"/>
                  </a:solidFill>
                </a:rPr>
                <a:t>A</a:t>
              </a:r>
            </a:p>
            <a:p>
              <a:pPr algn="ctr">
                <a:lnSpc>
                  <a:spcPct val="115000"/>
                </a:lnSpc>
                <a:buClr>
                  <a:srgbClr val="000000"/>
                </a:buClr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/>
                <a:t>Traditionelle Werte</a:t>
              </a:r>
            </a:p>
            <a:p>
              <a:pPr algn="ctr">
                <a:lnSpc>
                  <a:spcPct val="115000"/>
                </a:lnSpc>
                <a:buClr>
                  <a:srgbClr val="000000"/>
                </a:buClr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900" i="1"/>
                <a:t>Pflichterfüllung, Ordnung</a:t>
              </a:r>
            </a:p>
          </p:txBody>
        </p:sp>
      </p:grpSp>
      <p:grpSp>
        <p:nvGrpSpPr>
          <p:cNvPr id="31844" name="Group 100"/>
          <p:cNvGrpSpPr>
            <a:grpSpLocks/>
          </p:cNvGrpSpPr>
          <p:nvPr/>
        </p:nvGrpSpPr>
        <p:grpSpPr bwMode="auto">
          <a:xfrm>
            <a:off x="6477000" y="5416550"/>
            <a:ext cx="1519238" cy="754063"/>
            <a:chOff x="4080" y="3412"/>
            <a:chExt cx="957" cy="475"/>
          </a:xfrm>
        </p:grpSpPr>
        <p:sp>
          <p:nvSpPr>
            <p:cNvPr id="31845" name="AutoShape 101"/>
            <p:cNvSpPr>
              <a:spLocks noChangeArrowheads="1"/>
            </p:cNvSpPr>
            <p:nvPr/>
          </p:nvSpPr>
          <p:spPr bwMode="auto">
            <a:xfrm>
              <a:off x="4080" y="3412"/>
              <a:ext cx="958" cy="476"/>
            </a:xfrm>
            <a:prstGeom prst="roundRect">
              <a:avLst>
                <a:gd name="adj" fmla="val 208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1846" name="AutoShape 102"/>
            <p:cNvSpPr>
              <a:spLocks noChangeArrowheads="1"/>
            </p:cNvSpPr>
            <p:nvPr/>
          </p:nvSpPr>
          <p:spPr bwMode="auto">
            <a:xfrm>
              <a:off x="4080" y="3412"/>
              <a:ext cx="958" cy="476"/>
            </a:xfrm>
            <a:prstGeom prst="roundRect">
              <a:avLst>
                <a:gd name="adj" fmla="val 208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lIns="90360" tIns="0" rIns="90360" bIns="0" anchor="ctr" anchorCtr="1"/>
            <a:lstStyle/>
            <a:p>
              <a:pPr algn="ctr">
                <a:lnSpc>
                  <a:spcPts val="2050"/>
                </a:lnSpc>
                <a:buClr>
                  <a:srgbClr val="0000FF"/>
                </a:buClr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 dirty="0">
                  <a:solidFill>
                    <a:srgbClr val="0000FF"/>
                  </a:solidFill>
                </a:rPr>
                <a:t>C</a:t>
              </a:r>
            </a:p>
            <a:p>
              <a:pPr algn="ctr">
                <a:lnSpc>
                  <a:spcPct val="115000"/>
                </a:lnSpc>
                <a:buClr>
                  <a:srgbClr val="000000"/>
                </a:buClr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dirty="0" err="1"/>
                <a:t>Neuorientierung</a:t>
              </a:r>
              <a:endParaRPr lang="en-GB" sz="1000" dirty="0"/>
            </a:p>
            <a:p>
              <a:pPr algn="ctr">
                <a:lnSpc>
                  <a:spcPct val="115000"/>
                </a:lnSpc>
                <a:buClr>
                  <a:srgbClr val="000000"/>
                </a:buClr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900" i="1" dirty="0" err="1"/>
                <a:t>Experimentierfreude,Multi-Optionalität</a:t>
              </a:r>
              <a:r>
                <a:rPr lang="en-GB" sz="900" i="1" dirty="0"/>
                <a:t>, </a:t>
              </a:r>
              <a:r>
                <a:rPr lang="en-GB" sz="900" i="1" dirty="0" err="1"/>
                <a:t>Leben</a:t>
              </a:r>
              <a:r>
                <a:rPr lang="en-GB" sz="900" i="1" dirty="0"/>
                <a:t> in </a:t>
              </a:r>
              <a:r>
                <a:rPr lang="en-GB" sz="900" i="1" dirty="0" err="1"/>
                <a:t>Paradoxien</a:t>
              </a:r>
              <a:endParaRPr lang="en-GB" sz="900" i="1" dirty="0"/>
            </a:p>
          </p:txBody>
        </p:sp>
      </p:grpSp>
      <p:sp>
        <p:nvSpPr>
          <p:cNvPr id="31847" name="AutoShape 103"/>
          <p:cNvSpPr>
            <a:spLocks noChangeArrowheads="1"/>
          </p:cNvSpPr>
          <p:nvPr/>
        </p:nvSpPr>
        <p:spPr bwMode="auto">
          <a:xfrm>
            <a:off x="1541463" y="4519613"/>
            <a:ext cx="311150" cy="366712"/>
          </a:xfrm>
          <a:prstGeom prst="roundRect">
            <a:avLst>
              <a:gd name="adj" fmla="val 509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3000"/>
              </a:lnSpc>
              <a:buClr>
                <a:srgbClr val="0000FF"/>
              </a:buClr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31848" name="AutoShape 104"/>
          <p:cNvSpPr>
            <a:spLocks noChangeArrowheads="1"/>
          </p:cNvSpPr>
          <p:nvPr/>
        </p:nvSpPr>
        <p:spPr bwMode="auto">
          <a:xfrm>
            <a:off x="1541463" y="3086100"/>
            <a:ext cx="311150" cy="366713"/>
          </a:xfrm>
          <a:prstGeom prst="roundRect">
            <a:avLst>
              <a:gd name="adj" fmla="val 509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3000"/>
              </a:lnSpc>
              <a:buClr>
                <a:srgbClr val="0000FF"/>
              </a:buClr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solidFill>
                  <a:srgbClr val="0000FF"/>
                </a:solidFill>
              </a:rPr>
              <a:t>2</a:t>
            </a:r>
          </a:p>
        </p:txBody>
      </p:sp>
      <p:sp>
        <p:nvSpPr>
          <p:cNvPr id="31849" name="AutoShape 105"/>
          <p:cNvSpPr>
            <a:spLocks noChangeArrowheads="1"/>
          </p:cNvSpPr>
          <p:nvPr/>
        </p:nvSpPr>
        <p:spPr bwMode="auto">
          <a:xfrm>
            <a:off x="1541463" y="1855788"/>
            <a:ext cx="311150" cy="366712"/>
          </a:xfrm>
          <a:prstGeom prst="roundRect">
            <a:avLst>
              <a:gd name="adj" fmla="val 509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3000"/>
              </a:lnSpc>
              <a:buClr>
                <a:srgbClr val="0000FF"/>
              </a:buClr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solidFill>
                  <a:srgbClr val="0000FF"/>
                </a:solidFill>
              </a:rPr>
              <a:t>1</a:t>
            </a:r>
          </a:p>
        </p:txBody>
      </p:sp>
      <p:grpSp>
        <p:nvGrpSpPr>
          <p:cNvPr id="31850" name="Group 106"/>
          <p:cNvGrpSpPr>
            <a:grpSpLocks/>
          </p:cNvGrpSpPr>
          <p:nvPr/>
        </p:nvGrpSpPr>
        <p:grpSpPr bwMode="auto">
          <a:xfrm>
            <a:off x="3349625" y="5334000"/>
            <a:ext cx="3238500" cy="754063"/>
            <a:chOff x="2110" y="3360"/>
            <a:chExt cx="2040" cy="475"/>
          </a:xfrm>
        </p:grpSpPr>
        <p:sp>
          <p:nvSpPr>
            <p:cNvPr id="31851" name="AutoShape 107"/>
            <p:cNvSpPr>
              <a:spLocks noChangeArrowheads="1"/>
            </p:cNvSpPr>
            <p:nvPr/>
          </p:nvSpPr>
          <p:spPr bwMode="auto">
            <a:xfrm>
              <a:off x="2110" y="3360"/>
              <a:ext cx="2041" cy="476"/>
            </a:xfrm>
            <a:prstGeom prst="roundRect">
              <a:avLst>
                <a:gd name="adj" fmla="val 208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1852" name="AutoShape 108"/>
            <p:cNvSpPr>
              <a:spLocks noChangeArrowheads="1"/>
            </p:cNvSpPr>
            <p:nvPr/>
          </p:nvSpPr>
          <p:spPr bwMode="auto">
            <a:xfrm>
              <a:off x="2110" y="3360"/>
              <a:ext cx="2041" cy="476"/>
            </a:xfrm>
            <a:prstGeom prst="roundRect">
              <a:avLst>
                <a:gd name="adj" fmla="val 208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lIns="90360" tIns="0" rIns="90360" bIns="0" anchor="ctr"/>
            <a:lstStyle/>
            <a:p>
              <a:pPr algn="ctr">
                <a:lnSpc>
                  <a:spcPts val="2050"/>
                </a:lnSpc>
                <a:buClr>
                  <a:srgbClr val="0000FF"/>
                </a:buClr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>
                  <a:solidFill>
                    <a:srgbClr val="0000FF"/>
                  </a:solidFill>
                </a:rPr>
                <a:t>B</a:t>
              </a:r>
            </a:p>
            <a:p>
              <a:pPr algn="ctr">
                <a:lnSpc>
                  <a:spcPct val="115000"/>
                </a:lnSpc>
                <a:buClr>
                  <a:srgbClr val="000000"/>
                </a:buClr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/>
                <a:t>Modernisierung </a:t>
              </a:r>
            </a:p>
            <a:p>
              <a:pPr algn="ctr">
                <a:lnSpc>
                  <a:spcPct val="115000"/>
                </a:lnSpc>
                <a:buClr>
                  <a:srgbClr val="000000"/>
                </a:buClr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900" i="1"/>
                <a:t>Konsum-Hedonismus und Postmaterialismus</a:t>
              </a:r>
            </a:p>
          </p:txBody>
        </p:sp>
      </p:grpSp>
      <p:sp>
        <p:nvSpPr>
          <p:cNvPr id="31853" name="AutoShape 109"/>
          <p:cNvSpPr>
            <a:spLocks noChangeArrowheads="1"/>
          </p:cNvSpPr>
          <p:nvPr/>
        </p:nvSpPr>
        <p:spPr bwMode="auto">
          <a:xfrm>
            <a:off x="304800" y="1371600"/>
            <a:ext cx="184150" cy="366713"/>
          </a:xfrm>
          <a:prstGeom prst="roundRect">
            <a:avLst>
              <a:gd name="adj" fmla="val 861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31854" name="AutoShape 110"/>
          <p:cNvSpPr>
            <a:spLocks noChangeArrowheads="1"/>
          </p:cNvSpPr>
          <p:nvPr/>
        </p:nvSpPr>
        <p:spPr bwMode="auto">
          <a:xfrm>
            <a:off x="-304800" y="1504950"/>
            <a:ext cx="184150" cy="366713"/>
          </a:xfrm>
          <a:prstGeom prst="roundRect">
            <a:avLst>
              <a:gd name="adj" fmla="val 861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  <p:transition>
    <p:blinds dir="vert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Richard Hartmann Juni 2006</a:t>
            </a:r>
          </a:p>
        </p:txBody>
      </p:sp>
      <p:sp>
        <p:nvSpPr>
          <p:cNvPr id="131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AD2A3-0398-43D0-8F11-BD1FC5C2D519}" type="slidenum">
              <a:rPr lang="de-DE"/>
              <a:pPr/>
              <a:t>7</a:t>
            </a:fld>
            <a:endParaRPr lang="de-DE"/>
          </a:p>
        </p:txBody>
      </p:sp>
      <p:sp>
        <p:nvSpPr>
          <p:cNvPr id="33794" name="AutoShape 2"/>
          <p:cNvSpPr>
            <a:spLocks noChangeArrowheads="1"/>
          </p:cNvSpPr>
          <p:nvPr/>
        </p:nvSpPr>
        <p:spPr bwMode="auto">
          <a:xfrm>
            <a:off x="920750" y="985838"/>
            <a:ext cx="7302500" cy="4719637"/>
          </a:xfrm>
          <a:prstGeom prst="roundRect">
            <a:avLst>
              <a:gd name="adj" fmla="val 32"/>
            </a:avLst>
          </a:prstGeom>
          <a:solidFill>
            <a:srgbClr val="D0DFDF"/>
          </a:solidFill>
          <a:ln w="1260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33795" name="AutoShape 3"/>
          <p:cNvSpPr>
            <a:spLocks noChangeArrowheads="1"/>
          </p:cNvSpPr>
          <p:nvPr/>
        </p:nvSpPr>
        <p:spPr bwMode="auto">
          <a:xfrm>
            <a:off x="920750" y="4886325"/>
            <a:ext cx="1054100" cy="819150"/>
          </a:xfrm>
          <a:prstGeom prst="roundRect">
            <a:avLst>
              <a:gd name="adj" fmla="val 190"/>
            </a:avLst>
          </a:prstGeom>
          <a:solidFill>
            <a:srgbClr val="B9CECE"/>
          </a:solidFill>
          <a:ln w="1260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33796" name="AutoShape 4"/>
          <p:cNvSpPr>
            <a:spLocks noChangeArrowheads="1"/>
          </p:cNvSpPr>
          <p:nvPr/>
        </p:nvSpPr>
        <p:spPr bwMode="auto">
          <a:xfrm>
            <a:off x="920750" y="985838"/>
            <a:ext cx="1054100" cy="3900487"/>
          </a:xfrm>
          <a:prstGeom prst="roundRect">
            <a:avLst>
              <a:gd name="adj" fmla="val 148"/>
            </a:avLst>
          </a:prstGeom>
          <a:solidFill>
            <a:srgbClr val="B9CECE"/>
          </a:solidFill>
          <a:ln w="1260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33797" name="AutoShape 5"/>
          <p:cNvSpPr>
            <a:spLocks noChangeArrowheads="1"/>
          </p:cNvSpPr>
          <p:nvPr/>
        </p:nvSpPr>
        <p:spPr bwMode="auto">
          <a:xfrm>
            <a:off x="1974850" y="4886325"/>
            <a:ext cx="6248400" cy="819150"/>
          </a:xfrm>
          <a:prstGeom prst="roundRect">
            <a:avLst>
              <a:gd name="adj" fmla="val 190"/>
            </a:avLst>
          </a:prstGeom>
          <a:solidFill>
            <a:srgbClr val="B9CECE"/>
          </a:solidFill>
          <a:ln w="1260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33798" name="Line 6"/>
          <p:cNvSpPr>
            <a:spLocks noChangeShapeType="1"/>
          </p:cNvSpPr>
          <p:nvPr/>
        </p:nvSpPr>
        <p:spPr bwMode="auto">
          <a:xfrm flipH="1">
            <a:off x="923925" y="4889500"/>
            <a:ext cx="1050925" cy="812800"/>
          </a:xfrm>
          <a:prstGeom prst="line">
            <a:avLst/>
          </a:prstGeom>
          <a:noFill/>
          <a:ln w="126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33799" name="Line 7"/>
          <p:cNvSpPr>
            <a:spLocks noChangeShapeType="1"/>
          </p:cNvSpPr>
          <p:nvPr/>
        </p:nvSpPr>
        <p:spPr bwMode="auto">
          <a:xfrm>
            <a:off x="919163" y="3438525"/>
            <a:ext cx="7307262" cy="1588"/>
          </a:xfrm>
          <a:prstGeom prst="line">
            <a:avLst/>
          </a:prstGeom>
          <a:noFill/>
          <a:ln w="126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33800" name="Line 8"/>
          <p:cNvSpPr>
            <a:spLocks noChangeShapeType="1"/>
          </p:cNvSpPr>
          <p:nvPr/>
        </p:nvSpPr>
        <p:spPr bwMode="auto">
          <a:xfrm flipV="1">
            <a:off x="6673850" y="984250"/>
            <a:ext cx="1588" cy="4724400"/>
          </a:xfrm>
          <a:prstGeom prst="line">
            <a:avLst/>
          </a:prstGeom>
          <a:noFill/>
          <a:ln w="126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33801" name="Line 9"/>
          <p:cNvSpPr>
            <a:spLocks noChangeShapeType="1"/>
          </p:cNvSpPr>
          <p:nvPr/>
        </p:nvSpPr>
        <p:spPr bwMode="auto">
          <a:xfrm flipV="1">
            <a:off x="3587750" y="984250"/>
            <a:ext cx="1588" cy="4724400"/>
          </a:xfrm>
          <a:prstGeom prst="line">
            <a:avLst/>
          </a:prstGeom>
          <a:noFill/>
          <a:ln w="126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33802" name="Line 10"/>
          <p:cNvSpPr>
            <a:spLocks noChangeShapeType="1"/>
          </p:cNvSpPr>
          <p:nvPr/>
        </p:nvSpPr>
        <p:spPr bwMode="auto">
          <a:xfrm>
            <a:off x="925513" y="2022475"/>
            <a:ext cx="7296150" cy="1588"/>
          </a:xfrm>
          <a:prstGeom prst="line">
            <a:avLst/>
          </a:prstGeom>
          <a:noFill/>
          <a:ln w="126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33803" name="Freeform 11"/>
          <p:cNvSpPr>
            <a:spLocks noChangeArrowheads="1"/>
          </p:cNvSpPr>
          <p:nvPr/>
        </p:nvSpPr>
        <p:spPr bwMode="auto">
          <a:xfrm>
            <a:off x="6257925" y="2290763"/>
            <a:ext cx="1700213" cy="1309687"/>
          </a:xfrm>
          <a:custGeom>
            <a:avLst/>
            <a:gdLst/>
            <a:ahLst/>
            <a:cxnLst>
              <a:cxn ang="0">
                <a:pos x="2672" y="3613"/>
              </a:cxn>
              <a:cxn ang="0">
                <a:pos x="4525" y="2374"/>
              </a:cxn>
              <a:cxn ang="0">
                <a:pos x="965" y="561"/>
              </a:cxn>
              <a:cxn ang="0">
                <a:pos x="185" y="2234"/>
              </a:cxn>
              <a:cxn ang="0">
                <a:pos x="2672" y="3613"/>
              </a:cxn>
              <a:cxn ang="0">
                <a:pos x="2672" y="3613"/>
              </a:cxn>
            </a:cxnLst>
            <a:rect l="0" t="0" r="r" b="b"/>
            <a:pathLst>
              <a:path w="4725" h="3640">
                <a:moveTo>
                  <a:pt x="2672" y="3613"/>
                </a:moveTo>
                <a:cubicBezTo>
                  <a:pt x="3625" y="3639"/>
                  <a:pt x="4724" y="3345"/>
                  <a:pt x="4525" y="2374"/>
                </a:cubicBezTo>
                <a:cubicBezTo>
                  <a:pt x="4327" y="1404"/>
                  <a:pt x="2117" y="0"/>
                  <a:pt x="965" y="561"/>
                </a:cubicBezTo>
                <a:cubicBezTo>
                  <a:pt x="352" y="855"/>
                  <a:pt x="0" y="1493"/>
                  <a:pt x="185" y="2234"/>
                </a:cubicBezTo>
                <a:cubicBezTo>
                  <a:pt x="370" y="2975"/>
                  <a:pt x="1720" y="3587"/>
                  <a:pt x="2672" y="3613"/>
                </a:cubicBezTo>
                <a:lnTo>
                  <a:pt x="2672" y="3613"/>
                </a:lnTo>
              </a:path>
            </a:pathLst>
          </a:custGeom>
          <a:solidFill>
            <a:srgbClr val="000069"/>
          </a:solidFill>
          <a:ln w="12600">
            <a:solidFill>
              <a:srgbClr val="A1C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33804" name="Freeform 12"/>
          <p:cNvSpPr>
            <a:spLocks noChangeArrowheads="1"/>
          </p:cNvSpPr>
          <p:nvPr/>
        </p:nvSpPr>
        <p:spPr bwMode="auto">
          <a:xfrm>
            <a:off x="3779838" y="3429000"/>
            <a:ext cx="2359025" cy="1452563"/>
          </a:xfrm>
          <a:custGeom>
            <a:avLst/>
            <a:gdLst/>
            <a:ahLst/>
            <a:cxnLst>
              <a:cxn ang="0">
                <a:pos x="92" y="2249"/>
              </a:cxn>
              <a:cxn ang="0">
                <a:pos x="1878" y="3930"/>
              </a:cxn>
              <a:cxn ang="0">
                <a:pos x="5504" y="3189"/>
              </a:cxn>
              <a:cxn ang="0">
                <a:pos x="6417" y="1693"/>
              </a:cxn>
              <a:cxn ang="0">
                <a:pos x="3281" y="119"/>
              </a:cxn>
              <a:cxn ang="0">
                <a:pos x="92" y="2249"/>
              </a:cxn>
              <a:cxn ang="0">
                <a:pos x="92" y="2249"/>
              </a:cxn>
            </a:cxnLst>
            <a:rect l="0" t="0" r="r" b="b"/>
            <a:pathLst>
              <a:path w="6551" h="4033">
                <a:moveTo>
                  <a:pt x="92" y="2249"/>
                </a:moveTo>
                <a:cubicBezTo>
                  <a:pt x="0" y="3136"/>
                  <a:pt x="674" y="3829"/>
                  <a:pt x="1878" y="3930"/>
                </a:cubicBezTo>
                <a:cubicBezTo>
                  <a:pt x="3083" y="4032"/>
                  <a:pt x="4935" y="3586"/>
                  <a:pt x="5504" y="3189"/>
                </a:cubicBezTo>
                <a:cubicBezTo>
                  <a:pt x="6073" y="2792"/>
                  <a:pt x="6550" y="2183"/>
                  <a:pt x="6417" y="1693"/>
                </a:cubicBezTo>
                <a:cubicBezTo>
                  <a:pt x="6228" y="886"/>
                  <a:pt x="5081" y="0"/>
                  <a:pt x="3281" y="119"/>
                </a:cubicBezTo>
                <a:cubicBezTo>
                  <a:pt x="1482" y="238"/>
                  <a:pt x="198" y="1217"/>
                  <a:pt x="92" y="2249"/>
                </a:cubicBezTo>
                <a:lnTo>
                  <a:pt x="92" y="2249"/>
                </a:lnTo>
              </a:path>
            </a:pathLst>
          </a:custGeom>
          <a:solidFill>
            <a:srgbClr val="9B9BFF"/>
          </a:solidFill>
          <a:ln w="12600">
            <a:solidFill>
              <a:srgbClr val="A1C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33805" name="Freeform 13"/>
          <p:cNvSpPr>
            <a:spLocks noChangeArrowheads="1"/>
          </p:cNvSpPr>
          <p:nvPr/>
        </p:nvSpPr>
        <p:spPr bwMode="auto">
          <a:xfrm>
            <a:off x="2943225" y="2162175"/>
            <a:ext cx="1479550" cy="1866900"/>
          </a:xfrm>
          <a:custGeom>
            <a:avLst/>
            <a:gdLst/>
            <a:ahLst/>
            <a:cxnLst>
              <a:cxn ang="0">
                <a:pos x="343" y="1442"/>
              </a:cxn>
              <a:cxn ang="0">
                <a:pos x="2288" y="4763"/>
              </a:cxn>
              <a:cxn ang="0">
                <a:pos x="4008" y="4247"/>
              </a:cxn>
              <a:cxn ang="0">
                <a:pos x="2090" y="1746"/>
              </a:cxn>
              <a:cxn ang="0">
                <a:pos x="1547" y="555"/>
              </a:cxn>
              <a:cxn ang="0">
                <a:pos x="754" y="0"/>
              </a:cxn>
              <a:cxn ang="0">
                <a:pos x="343" y="1442"/>
              </a:cxn>
              <a:cxn ang="0">
                <a:pos x="343" y="1442"/>
              </a:cxn>
            </a:cxnLst>
            <a:rect l="0" t="0" r="r" b="b"/>
            <a:pathLst>
              <a:path w="4111" h="5188">
                <a:moveTo>
                  <a:pt x="343" y="1442"/>
                </a:moveTo>
                <a:cubicBezTo>
                  <a:pt x="798" y="2650"/>
                  <a:pt x="1618" y="4132"/>
                  <a:pt x="2288" y="4763"/>
                </a:cubicBezTo>
                <a:cubicBezTo>
                  <a:pt x="2712" y="5187"/>
                  <a:pt x="3929" y="5094"/>
                  <a:pt x="4008" y="4247"/>
                </a:cubicBezTo>
                <a:cubicBezTo>
                  <a:pt x="4110" y="3162"/>
                  <a:pt x="2619" y="2487"/>
                  <a:pt x="2090" y="1746"/>
                </a:cubicBezTo>
                <a:cubicBezTo>
                  <a:pt x="1662" y="1133"/>
                  <a:pt x="1680" y="846"/>
                  <a:pt x="1547" y="555"/>
                </a:cubicBezTo>
                <a:cubicBezTo>
                  <a:pt x="1389" y="242"/>
                  <a:pt x="1045" y="0"/>
                  <a:pt x="754" y="0"/>
                </a:cubicBezTo>
                <a:cubicBezTo>
                  <a:pt x="463" y="0"/>
                  <a:pt x="0" y="489"/>
                  <a:pt x="343" y="1442"/>
                </a:cubicBezTo>
                <a:lnTo>
                  <a:pt x="343" y="1442"/>
                </a:lnTo>
              </a:path>
            </a:pathLst>
          </a:custGeom>
          <a:solidFill>
            <a:srgbClr val="F3F3FF"/>
          </a:solidFill>
          <a:ln w="12600">
            <a:solidFill>
              <a:srgbClr val="A1C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33806" name="Freeform 14"/>
          <p:cNvSpPr>
            <a:spLocks noChangeArrowheads="1"/>
          </p:cNvSpPr>
          <p:nvPr/>
        </p:nvSpPr>
        <p:spPr bwMode="auto">
          <a:xfrm>
            <a:off x="5822950" y="1062038"/>
            <a:ext cx="1836738" cy="1797050"/>
          </a:xfrm>
          <a:custGeom>
            <a:avLst/>
            <a:gdLst/>
            <a:ahLst/>
            <a:cxnLst>
              <a:cxn ang="0">
                <a:pos x="463" y="172"/>
              </a:cxn>
              <a:cxn ang="0">
                <a:pos x="613" y="1336"/>
              </a:cxn>
              <a:cxn ang="0">
                <a:pos x="2280" y="2448"/>
              </a:cxn>
              <a:cxn ang="0">
                <a:pos x="3405" y="4049"/>
              </a:cxn>
              <a:cxn ang="0">
                <a:pos x="4344" y="4949"/>
              </a:cxn>
              <a:cxn ang="0">
                <a:pos x="5072" y="4062"/>
              </a:cxn>
              <a:cxn ang="0">
                <a:pos x="3916" y="1318"/>
              </a:cxn>
              <a:cxn ang="0">
                <a:pos x="1918" y="167"/>
              </a:cxn>
              <a:cxn ang="0">
                <a:pos x="463" y="172"/>
              </a:cxn>
              <a:cxn ang="0">
                <a:pos x="463" y="172"/>
              </a:cxn>
            </a:cxnLst>
            <a:rect l="0" t="0" r="r" b="b"/>
            <a:pathLst>
              <a:path w="5100" h="4990">
                <a:moveTo>
                  <a:pt x="463" y="172"/>
                </a:moveTo>
                <a:cubicBezTo>
                  <a:pt x="0" y="383"/>
                  <a:pt x="136" y="1098"/>
                  <a:pt x="613" y="1336"/>
                </a:cubicBezTo>
                <a:cubicBezTo>
                  <a:pt x="1089" y="1574"/>
                  <a:pt x="1627" y="1857"/>
                  <a:pt x="2280" y="2448"/>
                </a:cubicBezTo>
                <a:cubicBezTo>
                  <a:pt x="2761" y="2871"/>
                  <a:pt x="3167" y="3467"/>
                  <a:pt x="3405" y="4049"/>
                </a:cubicBezTo>
                <a:cubicBezTo>
                  <a:pt x="3643" y="4631"/>
                  <a:pt x="3775" y="4909"/>
                  <a:pt x="4344" y="4949"/>
                </a:cubicBezTo>
                <a:cubicBezTo>
                  <a:pt x="4913" y="4989"/>
                  <a:pt x="5046" y="4486"/>
                  <a:pt x="5072" y="4062"/>
                </a:cubicBezTo>
                <a:cubicBezTo>
                  <a:pt x="5099" y="3639"/>
                  <a:pt x="4754" y="2174"/>
                  <a:pt x="3916" y="1318"/>
                </a:cubicBezTo>
                <a:cubicBezTo>
                  <a:pt x="3321" y="701"/>
                  <a:pt x="2514" y="326"/>
                  <a:pt x="1918" y="167"/>
                </a:cubicBezTo>
                <a:cubicBezTo>
                  <a:pt x="1323" y="8"/>
                  <a:pt x="846" y="0"/>
                  <a:pt x="463" y="172"/>
                </a:cubicBezTo>
                <a:lnTo>
                  <a:pt x="463" y="172"/>
                </a:lnTo>
              </a:path>
            </a:pathLst>
          </a:custGeom>
          <a:solidFill>
            <a:srgbClr val="000069"/>
          </a:solidFill>
          <a:ln w="12600">
            <a:solidFill>
              <a:srgbClr val="A1C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33807" name="Freeform 15"/>
          <p:cNvSpPr>
            <a:spLocks noChangeArrowheads="1"/>
          </p:cNvSpPr>
          <p:nvPr/>
        </p:nvSpPr>
        <p:spPr bwMode="auto">
          <a:xfrm>
            <a:off x="4533900" y="1144588"/>
            <a:ext cx="2420938" cy="1590675"/>
          </a:xfrm>
          <a:custGeom>
            <a:avLst/>
            <a:gdLst/>
            <a:ahLst/>
            <a:cxnLst>
              <a:cxn ang="0">
                <a:pos x="1279" y="2682"/>
              </a:cxn>
              <a:cxn ang="0">
                <a:pos x="3559" y="3851"/>
              </a:cxn>
              <a:cxn ang="0">
                <a:pos x="5729" y="4402"/>
              </a:cxn>
              <a:cxn ang="0">
                <a:pos x="6647" y="3260"/>
              </a:cxn>
              <a:cxn ang="0">
                <a:pos x="5575" y="1649"/>
              </a:cxn>
              <a:cxn ang="0">
                <a:pos x="3087" y="366"/>
              </a:cxn>
              <a:cxn ang="0">
                <a:pos x="361" y="917"/>
              </a:cxn>
              <a:cxn ang="0">
                <a:pos x="1279" y="2682"/>
              </a:cxn>
              <a:cxn ang="0">
                <a:pos x="1279" y="2682"/>
              </a:cxn>
            </a:cxnLst>
            <a:rect l="0" t="0" r="r" b="b"/>
            <a:pathLst>
              <a:path w="6723" h="4417">
                <a:moveTo>
                  <a:pt x="1279" y="2682"/>
                </a:moveTo>
                <a:cubicBezTo>
                  <a:pt x="1676" y="2991"/>
                  <a:pt x="2827" y="3568"/>
                  <a:pt x="3559" y="3851"/>
                </a:cubicBezTo>
                <a:cubicBezTo>
                  <a:pt x="4296" y="4133"/>
                  <a:pt x="5257" y="4416"/>
                  <a:pt x="5729" y="4402"/>
                </a:cubicBezTo>
                <a:cubicBezTo>
                  <a:pt x="6201" y="4389"/>
                  <a:pt x="6722" y="4089"/>
                  <a:pt x="6647" y="3260"/>
                </a:cubicBezTo>
                <a:cubicBezTo>
                  <a:pt x="6580" y="2541"/>
                  <a:pt x="6086" y="2029"/>
                  <a:pt x="5575" y="1649"/>
                </a:cubicBezTo>
                <a:cubicBezTo>
                  <a:pt x="5253" y="1402"/>
                  <a:pt x="3947" y="524"/>
                  <a:pt x="3087" y="366"/>
                </a:cubicBezTo>
                <a:cubicBezTo>
                  <a:pt x="1786" y="127"/>
                  <a:pt x="732" y="0"/>
                  <a:pt x="361" y="917"/>
                </a:cubicBezTo>
                <a:cubicBezTo>
                  <a:pt x="0" y="1795"/>
                  <a:pt x="1014" y="2470"/>
                  <a:pt x="1279" y="2682"/>
                </a:cubicBezTo>
                <a:lnTo>
                  <a:pt x="1279" y="2682"/>
                </a:lnTo>
              </a:path>
            </a:pathLst>
          </a:custGeom>
          <a:solidFill>
            <a:srgbClr val="9B9BFF"/>
          </a:solidFill>
          <a:ln w="12600">
            <a:solidFill>
              <a:srgbClr val="A1C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33808" name="Freeform 16"/>
          <p:cNvSpPr>
            <a:spLocks noChangeArrowheads="1"/>
          </p:cNvSpPr>
          <p:nvPr/>
        </p:nvSpPr>
        <p:spPr bwMode="auto">
          <a:xfrm>
            <a:off x="5651500" y="3141663"/>
            <a:ext cx="1865313" cy="1685925"/>
          </a:xfrm>
          <a:custGeom>
            <a:avLst/>
            <a:gdLst/>
            <a:ahLst/>
            <a:cxnLst>
              <a:cxn ang="0">
                <a:pos x="119" y="2536"/>
              </a:cxn>
              <a:cxn ang="0">
                <a:pos x="1402" y="4375"/>
              </a:cxn>
              <a:cxn ang="0">
                <a:pos x="3545" y="4388"/>
              </a:cxn>
              <a:cxn ang="0">
                <a:pos x="5107" y="2311"/>
              </a:cxn>
              <a:cxn ang="0">
                <a:pos x="3995" y="432"/>
              </a:cxn>
              <a:cxn ang="0">
                <a:pos x="608" y="710"/>
              </a:cxn>
              <a:cxn ang="0">
                <a:pos x="119" y="2536"/>
              </a:cxn>
              <a:cxn ang="0">
                <a:pos x="119" y="2536"/>
              </a:cxn>
            </a:cxnLst>
            <a:rect l="0" t="0" r="r" b="b"/>
            <a:pathLst>
              <a:path w="5182" h="4685">
                <a:moveTo>
                  <a:pt x="119" y="2536"/>
                </a:moveTo>
                <a:cubicBezTo>
                  <a:pt x="238" y="3290"/>
                  <a:pt x="551" y="4066"/>
                  <a:pt x="1402" y="4375"/>
                </a:cubicBezTo>
                <a:cubicBezTo>
                  <a:pt x="2253" y="4684"/>
                  <a:pt x="2910" y="4670"/>
                  <a:pt x="3545" y="4388"/>
                </a:cubicBezTo>
                <a:cubicBezTo>
                  <a:pt x="4180" y="4101"/>
                  <a:pt x="5032" y="3422"/>
                  <a:pt x="5107" y="2311"/>
                </a:cubicBezTo>
                <a:cubicBezTo>
                  <a:pt x="5181" y="1199"/>
                  <a:pt x="4639" y="696"/>
                  <a:pt x="3995" y="432"/>
                </a:cubicBezTo>
                <a:cubicBezTo>
                  <a:pt x="3162" y="97"/>
                  <a:pt x="1495" y="0"/>
                  <a:pt x="608" y="710"/>
                </a:cubicBezTo>
                <a:cubicBezTo>
                  <a:pt x="92" y="1133"/>
                  <a:pt x="0" y="1795"/>
                  <a:pt x="119" y="2536"/>
                </a:cubicBezTo>
                <a:lnTo>
                  <a:pt x="119" y="2536"/>
                </a:lnTo>
              </a:path>
            </a:pathLst>
          </a:custGeom>
          <a:solidFill>
            <a:srgbClr val="9B9BFF"/>
          </a:solidFill>
          <a:ln w="12600">
            <a:solidFill>
              <a:srgbClr val="A1C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33809" name="Freeform 17"/>
          <p:cNvSpPr>
            <a:spLocks noChangeArrowheads="1"/>
          </p:cNvSpPr>
          <p:nvPr/>
        </p:nvSpPr>
        <p:spPr bwMode="auto">
          <a:xfrm>
            <a:off x="3433763" y="1743075"/>
            <a:ext cx="3060700" cy="1895475"/>
          </a:xfrm>
          <a:custGeom>
            <a:avLst/>
            <a:gdLst/>
            <a:ahLst/>
            <a:cxnLst>
              <a:cxn ang="0">
                <a:pos x="1534" y="4048"/>
              </a:cxn>
              <a:cxn ang="0">
                <a:pos x="4075" y="5213"/>
              </a:cxn>
              <a:cxn ang="0">
                <a:pos x="7925" y="4419"/>
              </a:cxn>
              <a:cxn ang="0">
                <a:pos x="7316" y="2315"/>
              </a:cxn>
              <a:cxn ang="0">
                <a:pos x="3704" y="621"/>
              </a:cxn>
              <a:cxn ang="0">
                <a:pos x="449" y="1230"/>
              </a:cxn>
              <a:cxn ang="0">
                <a:pos x="1534" y="4048"/>
              </a:cxn>
              <a:cxn ang="0">
                <a:pos x="1534" y="4048"/>
              </a:cxn>
            </a:cxnLst>
            <a:rect l="0" t="0" r="r" b="b"/>
            <a:pathLst>
              <a:path w="8504" h="5267">
                <a:moveTo>
                  <a:pt x="1534" y="4048"/>
                </a:moveTo>
                <a:cubicBezTo>
                  <a:pt x="2200" y="4727"/>
                  <a:pt x="2738" y="5160"/>
                  <a:pt x="4075" y="5213"/>
                </a:cubicBezTo>
                <a:cubicBezTo>
                  <a:pt x="5411" y="5266"/>
                  <a:pt x="7347" y="5019"/>
                  <a:pt x="7925" y="4419"/>
                </a:cubicBezTo>
                <a:cubicBezTo>
                  <a:pt x="8503" y="3819"/>
                  <a:pt x="8242" y="2871"/>
                  <a:pt x="7316" y="2315"/>
                </a:cubicBezTo>
                <a:cubicBezTo>
                  <a:pt x="6390" y="1759"/>
                  <a:pt x="4829" y="1018"/>
                  <a:pt x="3704" y="621"/>
                </a:cubicBezTo>
                <a:cubicBezTo>
                  <a:pt x="1918" y="0"/>
                  <a:pt x="899" y="489"/>
                  <a:pt x="449" y="1230"/>
                </a:cubicBezTo>
                <a:cubicBezTo>
                  <a:pt x="0" y="1971"/>
                  <a:pt x="701" y="3188"/>
                  <a:pt x="1534" y="4048"/>
                </a:cubicBezTo>
                <a:lnTo>
                  <a:pt x="1534" y="4048"/>
                </a:lnTo>
              </a:path>
            </a:pathLst>
          </a:custGeom>
          <a:solidFill>
            <a:srgbClr val="9B9BFF"/>
          </a:solidFill>
          <a:ln w="12600">
            <a:solidFill>
              <a:srgbClr val="A1C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33810" name="Freeform 18"/>
          <p:cNvSpPr>
            <a:spLocks noChangeArrowheads="1"/>
          </p:cNvSpPr>
          <p:nvPr/>
        </p:nvSpPr>
        <p:spPr bwMode="auto">
          <a:xfrm>
            <a:off x="2265363" y="1143000"/>
            <a:ext cx="1235075" cy="1717675"/>
          </a:xfrm>
          <a:custGeom>
            <a:avLst/>
            <a:gdLst/>
            <a:ahLst/>
            <a:cxnLst>
              <a:cxn ang="0">
                <a:pos x="3206" y="1609"/>
              </a:cxn>
              <a:cxn ang="0">
                <a:pos x="2663" y="101"/>
              </a:cxn>
              <a:cxn ang="0">
                <a:pos x="626" y="1720"/>
              </a:cxn>
              <a:cxn ang="0">
                <a:pos x="321" y="4300"/>
              </a:cxn>
              <a:cxn ang="0">
                <a:pos x="1653" y="3850"/>
              </a:cxn>
              <a:cxn ang="0">
                <a:pos x="3206" y="1609"/>
              </a:cxn>
              <a:cxn ang="0">
                <a:pos x="3206" y="1609"/>
              </a:cxn>
            </a:cxnLst>
            <a:rect l="0" t="0" r="r" b="b"/>
            <a:pathLst>
              <a:path w="3432" h="4773">
                <a:moveTo>
                  <a:pt x="3206" y="1609"/>
                </a:moveTo>
                <a:cubicBezTo>
                  <a:pt x="3431" y="1106"/>
                  <a:pt x="3351" y="172"/>
                  <a:pt x="2663" y="101"/>
                </a:cubicBezTo>
                <a:cubicBezTo>
                  <a:pt x="1644" y="0"/>
                  <a:pt x="1023" y="1071"/>
                  <a:pt x="626" y="1720"/>
                </a:cubicBezTo>
                <a:cubicBezTo>
                  <a:pt x="163" y="2505"/>
                  <a:pt x="0" y="3898"/>
                  <a:pt x="321" y="4300"/>
                </a:cubicBezTo>
                <a:cubicBezTo>
                  <a:pt x="710" y="4772"/>
                  <a:pt x="1296" y="4233"/>
                  <a:pt x="1653" y="3850"/>
                </a:cubicBezTo>
                <a:cubicBezTo>
                  <a:pt x="2010" y="3466"/>
                  <a:pt x="2963" y="2156"/>
                  <a:pt x="3206" y="1609"/>
                </a:cubicBezTo>
                <a:lnTo>
                  <a:pt x="3206" y="1609"/>
                </a:lnTo>
              </a:path>
            </a:pathLst>
          </a:custGeom>
          <a:solidFill>
            <a:srgbClr val="F3F3FF"/>
          </a:solidFill>
          <a:ln w="12600">
            <a:solidFill>
              <a:srgbClr val="A1C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33811" name="Freeform 19"/>
          <p:cNvSpPr>
            <a:spLocks noChangeArrowheads="1"/>
          </p:cNvSpPr>
          <p:nvPr/>
        </p:nvSpPr>
        <p:spPr bwMode="auto">
          <a:xfrm>
            <a:off x="3190875" y="987425"/>
            <a:ext cx="3014663" cy="1265238"/>
          </a:xfrm>
          <a:custGeom>
            <a:avLst/>
            <a:gdLst/>
            <a:ahLst/>
            <a:cxnLst>
              <a:cxn ang="0">
                <a:pos x="251" y="2998"/>
              </a:cxn>
              <a:cxn ang="0">
                <a:pos x="1203" y="3435"/>
              </a:cxn>
              <a:cxn ang="0">
                <a:pos x="3598" y="2284"/>
              </a:cxn>
              <a:cxn ang="0">
                <a:pos x="5887" y="1278"/>
              </a:cxn>
              <a:cxn ang="0">
                <a:pos x="7938" y="1424"/>
              </a:cxn>
              <a:cxn ang="0">
                <a:pos x="7594" y="498"/>
              </a:cxn>
              <a:cxn ang="0">
                <a:pos x="3122" y="74"/>
              </a:cxn>
              <a:cxn ang="0">
                <a:pos x="449" y="1067"/>
              </a:cxn>
              <a:cxn ang="0">
                <a:pos x="251" y="2998"/>
              </a:cxn>
              <a:cxn ang="0">
                <a:pos x="251" y="2998"/>
              </a:cxn>
            </a:cxnLst>
            <a:rect l="0" t="0" r="r" b="b"/>
            <a:pathLst>
              <a:path w="8376" h="3515">
                <a:moveTo>
                  <a:pt x="251" y="2998"/>
                </a:moveTo>
                <a:cubicBezTo>
                  <a:pt x="410" y="3263"/>
                  <a:pt x="648" y="3514"/>
                  <a:pt x="1203" y="3435"/>
                </a:cubicBezTo>
                <a:cubicBezTo>
                  <a:pt x="1759" y="3356"/>
                  <a:pt x="2818" y="2694"/>
                  <a:pt x="3598" y="2284"/>
                </a:cubicBezTo>
                <a:cubicBezTo>
                  <a:pt x="4379" y="1874"/>
                  <a:pt x="5146" y="1384"/>
                  <a:pt x="5887" y="1278"/>
                </a:cubicBezTo>
                <a:cubicBezTo>
                  <a:pt x="6628" y="1173"/>
                  <a:pt x="7726" y="1517"/>
                  <a:pt x="7938" y="1424"/>
                </a:cubicBezTo>
                <a:cubicBezTo>
                  <a:pt x="8150" y="1331"/>
                  <a:pt x="8375" y="873"/>
                  <a:pt x="7594" y="498"/>
                </a:cubicBezTo>
                <a:cubicBezTo>
                  <a:pt x="6813" y="123"/>
                  <a:pt x="4445" y="0"/>
                  <a:pt x="3122" y="74"/>
                </a:cubicBezTo>
                <a:cubicBezTo>
                  <a:pt x="1958" y="141"/>
                  <a:pt x="873" y="533"/>
                  <a:pt x="449" y="1067"/>
                </a:cubicBezTo>
                <a:cubicBezTo>
                  <a:pt x="0" y="1622"/>
                  <a:pt x="52" y="2694"/>
                  <a:pt x="251" y="2998"/>
                </a:cubicBezTo>
                <a:lnTo>
                  <a:pt x="251" y="2998"/>
                </a:lnTo>
              </a:path>
            </a:pathLst>
          </a:custGeom>
          <a:solidFill>
            <a:srgbClr val="9B9BFF"/>
          </a:solidFill>
          <a:ln w="12600">
            <a:solidFill>
              <a:srgbClr val="A1C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33812" name="Freeform 20"/>
          <p:cNvSpPr>
            <a:spLocks noChangeArrowheads="1"/>
          </p:cNvSpPr>
          <p:nvPr/>
        </p:nvSpPr>
        <p:spPr bwMode="auto">
          <a:xfrm>
            <a:off x="2038350" y="2417763"/>
            <a:ext cx="2008188" cy="2471737"/>
          </a:xfrm>
          <a:custGeom>
            <a:avLst/>
            <a:gdLst/>
            <a:ahLst/>
            <a:cxnLst>
              <a:cxn ang="0">
                <a:pos x="180" y="2368"/>
              </a:cxn>
              <a:cxn ang="0">
                <a:pos x="1018" y="5402"/>
              </a:cxn>
              <a:cxn ang="0">
                <a:pos x="3753" y="6672"/>
              </a:cxn>
              <a:cxn ang="0">
                <a:pos x="5565" y="5124"/>
              </a:cxn>
              <a:cxn ang="0">
                <a:pos x="4128" y="2505"/>
              </a:cxn>
              <a:cxn ang="0">
                <a:pos x="2910" y="555"/>
              </a:cxn>
              <a:cxn ang="0">
                <a:pos x="1309" y="277"/>
              </a:cxn>
              <a:cxn ang="0">
                <a:pos x="180" y="2368"/>
              </a:cxn>
              <a:cxn ang="0">
                <a:pos x="180" y="2368"/>
              </a:cxn>
            </a:cxnLst>
            <a:rect l="0" t="0" r="r" b="b"/>
            <a:pathLst>
              <a:path w="5580" h="6868">
                <a:moveTo>
                  <a:pt x="180" y="2368"/>
                </a:moveTo>
                <a:cubicBezTo>
                  <a:pt x="0" y="3735"/>
                  <a:pt x="608" y="4895"/>
                  <a:pt x="1018" y="5402"/>
                </a:cubicBezTo>
                <a:cubicBezTo>
                  <a:pt x="1561" y="6064"/>
                  <a:pt x="2804" y="6867"/>
                  <a:pt x="3753" y="6672"/>
                </a:cubicBezTo>
                <a:cubicBezTo>
                  <a:pt x="4701" y="6478"/>
                  <a:pt x="5548" y="5843"/>
                  <a:pt x="5565" y="5124"/>
                </a:cubicBezTo>
                <a:cubicBezTo>
                  <a:pt x="5579" y="4472"/>
                  <a:pt x="4771" y="3453"/>
                  <a:pt x="4128" y="2505"/>
                </a:cubicBezTo>
                <a:cubicBezTo>
                  <a:pt x="3519" y="1592"/>
                  <a:pt x="3148" y="771"/>
                  <a:pt x="2910" y="555"/>
                </a:cubicBezTo>
                <a:cubicBezTo>
                  <a:pt x="2672" y="339"/>
                  <a:pt x="2130" y="0"/>
                  <a:pt x="1309" y="277"/>
                </a:cubicBezTo>
                <a:cubicBezTo>
                  <a:pt x="771" y="458"/>
                  <a:pt x="383" y="930"/>
                  <a:pt x="180" y="2368"/>
                </a:cubicBezTo>
                <a:lnTo>
                  <a:pt x="180" y="2368"/>
                </a:lnTo>
              </a:path>
            </a:pathLst>
          </a:custGeom>
          <a:solidFill>
            <a:srgbClr val="F3F3FF"/>
          </a:solidFill>
          <a:ln w="12600">
            <a:solidFill>
              <a:srgbClr val="A1C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33813" name="AutoShape 21"/>
          <p:cNvSpPr>
            <a:spLocks noChangeArrowheads="1"/>
          </p:cNvSpPr>
          <p:nvPr/>
        </p:nvSpPr>
        <p:spPr bwMode="auto">
          <a:xfrm>
            <a:off x="863600" y="1208088"/>
            <a:ext cx="925513" cy="546100"/>
          </a:xfrm>
          <a:prstGeom prst="roundRect">
            <a:avLst>
              <a:gd name="adj" fmla="val 287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93000"/>
              </a:lnSpc>
              <a:buClr>
                <a:srgbClr val="000000"/>
              </a:buClr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/>
              <a:t>Oberschicht /</a:t>
            </a:r>
          </a:p>
          <a:p>
            <a:pPr algn="ctr">
              <a:buClr>
                <a:srgbClr val="000000"/>
              </a:buClr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/>
              <a:t>Obere</a:t>
            </a:r>
          </a:p>
          <a:p>
            <a:pPr algn="ctr">
              <a:buClr>
                <a:srgbClr val="000000"/>
              </a:buClr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/>
              <a:t>Mittelschicht</a:t>
            </a:r>
          </a:p>
        </p:txBody>
      </p:sp>
      <p:sp>
        <p:nvSpPr>
          <p:cNvPr id="33814" name="AutoShape 22"/>
          <p:cNvSpPr>
            <a:spLocks noChangeArrowheads="1"/>
          </p:cNvSpPr>
          <p:nvPr/>
        </p:nvSpPr>
        <p:spPr bwMode="auto">
          <a:xfrm>
            <a:off x="874713" y="2465388"/>
            <a:ext cx="877887" cy="393700"/>
          </a:xfrm>
          <a:prstGeom prst="roundRect">
            <a:avLst>
              <a:gd name="adj" fmla="val 403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93000"/>
              </a:lnSpc>
              <a:buClr>
                <a:srgbClr val="000000"/>
              </a:buClr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/>
              <a:t>Mittlere</a:t>
            </a:r>
          </a:p>
          <a:p>
            <a:pPr algn="ctr">
              <a:buClr>
                <a:srgbClr val="000000"/>
              </a:buClr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/>
              <a:t>Mittelschicht</a:t>
            </a:r>
          </a:p>
        </p:txBody>
      </p:sp>
      <p:sp>
        <p:nvSpPr>
          <p:cNvPr id="33815" name="AutoShape 23"/>
          <p:cNvSpPr>
            <a:spLocks noChangeArrowheads="1"/>
          </p:cNvSpPr>
          <p:nvPr/>
        </p:nvSpPr>
        <p:spPr bwMode="auto">
          <a:xfrm>
            <a:off x="858838" y="3911600"/>
            <a:ext cx="947737" cy="546100"/>
          </a:xfrm>
          <a:prstGeom prst="roundRect">
            <a:avLst>
              <a:gd name="adj" fmla="val 287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93000"/>
              </a:lnSpc>
              <a:buClr>
                <a:srgbClr val="000000"/>
              </a:buClr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/>
              <a:t>Untere</a:t>
            </a:r>
            <a:br>
              <a:rPr lang="en-GB" sz="1000"/>
            </a:br>
            <a:r>
              <a:rPr lang="en-GB" sz="1000"/>
              <a:t>Mittelschicht /</a:t>
            </a:r>
            <a:br>
              <a:rPr lang="en-GB" sz="1000"/>
            </a:br>
            <a:r>
              <a:rPr lang="en-GB" sz="1000"/>
              <a:t>Unterschicht</a:t>
            </a:r>
          </a:p>
        </p:txBody>
      </p:sp>
      <p:sp>
        <p:nvSpPr>
          <p:cNvPr id="33816" name="AutoShape 24"/>
          <p:cNvSpPr>
            <a:spLocks noChangeArrowheads="1"/>
          </p:cNvSpPr>
          <p:nvPr/>
        </p:nvSpPr>
        <p:spPr bwMode="auto">
          <a:xfrm>
            <a:off x="949325" y="4916488"/>
            <a:ext cx="615950" cy="393700"/>
          </a:xfrm>
          <a:prstGeom prst="roundRect">
            <a:avLst>
              <a:gd name="adj" fmla="val 403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3000"/>
              </a:lnSpc>
              <a:buClr>
                <a:srgbClr val="0000FF"/>
              </a:buClr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1">
                <a:solidFill>
                  <a:srgbClr val="0000FF"/>
                </a:solidFill>
              </a:rPr>
              <a:t>Soziale</a:t>
            </a:r>
          </a:p>
          <a:p>
            <a:pPr>
              <a:buClr>
                <a:srgbClr val="0000FF"/>
              </a:buClr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1">
                <a:solidFill>
                  <a:srgbClr val="0000FF"/>
                </a:solidFill>
              </a:rPr>
              <a:t>Lage</a:t>
            </a:r>
          </a:p>
        </p:txBody>
      </p:sp>
      <p:sp>
        <p:nvSpPr>
          <p:cNvPr id="33817" name="AutoShape 25"/>
          <p:cNvSpPr>
            <a:spLocks noChangeArrowheads="1"/>
          </p:cNvSpPr>
          <p:nvPr/>
        </p:nvSpPr>
        <p:spPr bwMode="auto">
          <a:xfrm>
            <a:off x="1098550" y="5299075"/>
            <a:ext cx="920750" cy="393700"/>
          </a:xfrm>
          <a:prstGeom prst="roundRect">
            <a:avLst>
              <a:gd name="adj" fmla="val 403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90360" tIns="44280" rIns="90360" bIns="44280">
            <a:spAutoFit/>
          </a:bodyPr>
          <a:lstStyle/>
          <a:p>
            <a:pPr algn="r">
              <a:lnSpc>
                <a:spcPct val="93000"/>
              </a:lnSpc>
              <a:buClr>
                <a:srgbClr val="0000FF"/>
              </a:buClr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1">
                <a:solidFill>
                  <a:srgbClr val="0000FF"/>
                </a:solidFill>
              </a:rPr>
              <a:t>Grund-</a:t>
            </a:r>
          </a:p>
          <a:p>
            <a:pPr algn="r">
              <a:buClr>
                <a:srgbClr val="0000FF"/>
              </a:buClr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000" b="1">
                <a:solidFill>
                  <a:srgbClr val="0000FF"/>
                </a:solidFill>
              </a:rPr>
              <a:t>orientierung</a:t>
            </a:r>
          </a:p>
        </p:txBody>
      </p:sp>
      <p:grpSp>
        <p:nvGrpSpPr>
          <p:cNvPr id="33818" name="Group 26"/>
          <p:cNvGrpSpPr>
            <a:grpSpLocks/>
          </p:cNvGrpSpPr>
          <p:nvPr/>
        </p:nvGrpSpPr>
        <p:grpSpPr bwMode="auto">
          <a:xfrm>
            <a:off x="1974850" y="4889500"/>
            <a:ext cx="1612900" cy="754063"/>
            <a:chOff x="1244" y="3080"/>
            <a:chExt cx="1016" cy="475"/>
          </a:xfrm>
        </p:grpSpPr>
        <p:sp>
          <p:nvSpPr>
            <p:cNvPr id="33819" name="AutoShape 27"/>
            <p:cNvSpPr>
              <a:spLocks noChangeArrowheads="1"/>
            </p:cNvSpPr>
            <p:nvPr/>
          </p:nvSpPr>
          <p:spPr bwMode="auto">
            <a:xfrm>
              <a:off x="1244" y="3080"/>
              <a:ext cx="1017" cy="476"/>
            </a:xfrm>
            <a:prstGeom prst="roundRect">
              <a:avLst>
                <a:gd name="adj" fmla="val 208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3820" name="AutoShape 28"/>
            <p:cNvSpPr>
              <a:spLocks noChangeArrowheads="1"/>
            </p:cNvSpPr>
            <p:nvPr/>
          </p:nvSpPr>
          <p:spPr bwMode="auto">
            <a:xfrm>
              <a:off x="1244" y="3080"/>
              <a:ext cx="1017" cy="476"/>
            </a:xfrm>
            <a:prstGeom prst="roundRect">
              <a:avLst>
                <a:gd name="adj" fmla="val 208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lIns="90360" tIns="0" rIns="90360" bIns="0" anchor="ctr"/>
            <a:lstStyle/>
            <a:p>
              <a:pPr algn="ctr">
                <a:lnSpc>
                  <a:spcPts val="2050"/>
                </a:lnSpc>
                <a:buClr>
                  <a:srgbClr val="0000FF"/>
                </a:buClr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>
                  <a:solidFill>
                    <a:srgbClr val="0000FF"/>
                  </a:solidFill>
                </a:rPr>
                <a:t>A</a:t>
              </a:r>
            </a:p>
            <a:p>
              <a:pPr algn="ctr">
                <a:lnSpc>
                  <a:spcPct val="115000"/>
                </a:lnSpc>
                <a:buClr>
                  <a:srgbClr val="000000"/>
                </a:buClr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/>
                <a:t>Traditionelle Werte</a:t>
              </a:r>
            </a:p>
            <a:p>
              <a:pPr algn="ctr">
                <a:lnSpc>
                  <a:spcPct val="115000"/>
                </a:lnSpc>
                <a:buClr>
                  <a:srgbClr val="000000"/>
                </a:buClr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900" i="1"/>
                <a:t>Pflichterfüllung, Ordnung</a:t>
              </a:r>
            </a:p>
          </p:txBody>
        </p:sp>
      </p:grpSp>
      <p:grpSp>
        <p:nvGrpSpPr>
          <p:cNvPr id="33821" name="Group 29"/>
          <p:cNvGrpSpPr>
            <a:grpSpLocks/>
          </p:cNvGrpSpPr>
          <p:nvPr/>
        </p:nvGrpSpPr>
        <p:grpSpPr bwMode="auto">
          <a:xfrm>
            <a:off x="6688138" y="4889500"/>
            <a:ext cx="1519237" cy="754063"/>
            <a:chOff x="4213" y="3080"/>
            <a:chExt cx="957" cy="475"/>
          </a:xfrm>
        </p:grpSpPr>
        <p:sp>
          <p:nvSpPr>
            <p:cNvPr id="33822" name="AutoShape 30"/>
            <p:cNvSpPr>
              <a:spLocks noChangeArrowheads="1"/>
            </p:cNvSpPr>
            <p:nvPr/>
          </p:nvSpPr>
          <p:spPr bwMode="auto">
            <a:xfrm>
              <a:off x="4213" y="3080"/>
              <a:ext cx="958" cy="476"/>
            </a:xfrm>
            <a:prstGeom prst="roundRect">
              <a:avLst>
                <a:gd name="adj" fmla="val 208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3823" name="AutoShape 31"/>
            <p:cNvSpPr>
              <a:spLocks noChangeArrowheads="1"/>
            </p:cNvSpPr>
            <p:nvPr/>
          </p:nvSpPr>
          <p:spPr bwMode="auto">
            <a:xfrm>
              <a:off x="4213" y="3080"/>
              <a:ext cx="958" cy="476"/>
            </a:xfrm>
            <a:prstGeom prst="roundRect">
              <a:avLst>
                <a:gd name="adj" fmla="val 208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lIns="90360" tIns="0" rIns="90360" bIns="0" anchor="ctr" anchorCtr="1"/>
            <a:lstStyle/>
            <a:p>
              <a:pPr algn="ctr">
                <a:lnSpc>
                  <a:spcPts val="2050"/>
                </a:lnSpc>
                <a:buClr>
                  <a:srgbClr val="0000FF"/>
                </a:buClr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>
                  <a:solidFill>
                    <a:srgbClr val="0000FF"/>
                  </a:solidFill>
                </a:rPr>
                <a:t>C</a:t>
              </a:r>
            </a:p>
            <a:p>
              <a:pPr algn="ctr">
                <a:lnSpc>
                  <a:spcPct val="115000"/>
                </a:lnSpc>
                <a:buClr>
                  <a:srgbClr val="000000"/>
                </a:buClr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/>
                <a:t>Modernisierung II</a:t>
              </a:r>
            </a:p>
            <a:p>
              <a:pPr algn="ctr">
                <a:lnSpc>
                  <a:spcPct val="115000"/>
                </a:lnSpc>
                <a:buClr>
                  <a:srgbClr val="000000"/>
                </a:buClr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900" i="1"/>
                <a:t>Patchworking, Virtualisierung</a:t>
              </a:r>
            </a:p>
          </p:txBody>
        </p:sp>
      </p:grpSp>
      <p:sp>
        <p:nvSpPr>
          <p:cNvPr id="33824" name="AutoShape 32"/>
          <p:cNvSpPr>
            <a:spLocks noChangeArrowheads="1"/>
          </p:cNvSpPr>
          <p:nvPr/>
        </p:nvSpPr>
        <p:spPr bwMode="auto">
          <a:xfrm>
            <a:off x="1700213" y="4002088"/>
            <a:ext cx="311150" cy="366712"/>
          </a:xfrm>
          <a:prstGeom prst="roundRect">
            <a:avLst>
              <a:gd name="adj" fmla="val 509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3000"/>
              </a:lnSpc>
              <a:buClr>
                <a:srgbClr val="0000FF"/>
              </a:buClr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33825" name="AutoShape 33"/>
          <p:cNvSpPr>
            <a:spLocks noChangeArrowheads="1"/>
          </p:cNvSpPr>
          <p:nvPr/>
        </p:nvSpPr>
        <p:spPr bwMode="auto">
          <a:xfrm>
            <a:off x="1700213" y="2478088"/>
            <a:ext cx="311150" cy="366712"/>
          </a:xfrm>
          <a:prstGeom prst="roundRect">
            <a:avLst>
              <a:gd name="adj" fmla="val 509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3000"/>
              </a:lnSpc>
              <a:buClr>
                <a:srgbClr val="0000FF"/>
              </a:buClr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solidFill>
                  <a:srgbClr val="0000FF"/>
                </a:solidFill>
              </a:rPr>
              <a:t>2</a:t>
            </a:r>
          </a:p>
        </p:txBody>
      </p:sp>
      <p:sp>
        <p:nvSpPr>
          <p:cNvPr id="33826" name="AutoShape 34"/>
          <p:cNvSpPr>
            <a:spLocks noChangeArrowheads="1"/>
          </p:cNvSpPr>
          <p:nvPr/>
        </p:nvSpPr>
        <p:spPr bwMode="auto">
          <a:xfrm>
            <a:off x="1700213" y="1295400"/>
            <a:ext cx="311150" cy="366713"/>
          </a:xfrm>
          <a:prstGeom prst="roundRect">
            <a:avLst>
              <a:gd name="adj" fmla="val 509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3000"/>
              </a:lnSpc>
              <a:buClr>
                <a:srgbClr val="0000FF"/>
              </a:buClr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solidFill>
                  <a:srgbClr val="0000FF"/>
                </a:solidFill>
              </a:rPr>
              <a:t>1</a:t>
            </a:r>
          </a:p>
        </p:txBody>
      </p:sp>
      <p:grpSp>
        <p:nvGrpSpPr>
          <p:cNvPr id="33827" name="Group 35"/>
          <p:cNvGrpSpPr>
            <a:grpSpLocks/>
          </p:cNvGrpSpPr>
          <p:nvPr/>
        </p:nvGrpSpPr>
        <p:grpSpPr bwMode="auto">
          <a:xfrm>
            <a:off x="3508375" y="4889500"/>
            <a:ext cx="3238500" cy="754063"/>
            <a:chOff x="2210" y="3080"/>
            <a:chExt cx="2040" cy="475"/>
          </a:xfrm>
        </p:grpSpPr>
        <p:sp>
          <p:nvSpPr>
            <p:cNvPr id="33828" name="AutoShape 36"/>
            <p:cNvSpPr>
              <a:spLocks noChangeArrowheads="1"/>
            </p:cNvSpPr>
            <p:nvPr/>
          </p:nvSpPr>
          <p:spPr bwMode="auto">
            <a:xfrm>
              <a:off x="2210" y="3080"/>
              <a:ext cx="2041" cy="476"/>
            </a:xfrm>
            <a:prstGeom prst="roundRect">
              <a:avLst>
                <a:gd name="adj" fmla="val 208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3829" name="AutoShape 37"/>
            <p:cNvSpPr>
              <a:spLocks noChangeArrowheads="1"/>
            </p:cNvSpPr>
            <p:nvPr/>
          </p:nvSpPr>
          <p:spPr bwMode="auto">
            <a:xfrm>
              <a:off x="2210" y="3080"/>
              <a:ext cx="2041" cy="476"/>
            </a:xfrm>
            <a:prstGeom prst="roundRect">
              <a:avLst>
                <a:gd name="adj" fmla="val 208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lIns="90360" tIns="0" rIns="90360" bIns="0" anchor="ctr"/>
            <a:lstStyle/>
            <a:p>
              <a:pPr algn="ctr">
                <a:lnSpc>
                  <a:spcPts val="2050"/>
                </a:lnSpc>
                <a:buClr>
                  <a:srgbClr val="0000FF"/>
                </a:buClr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>
                  <a:solidFill>
                    <a:srgbClr val="0000FF"/>
                  </a:solidFill>
                </a:rPr>
                <a:t>B</a:t>
              </a:r>
            </a:p>
            <a:p>
              <a:pPr algn="ctr">
                <a:lnSpc>
                  <a:spcPct val="115000"/>
                </a:lnSpc>
                <a:buClr>
                  <a:srgbClr val="000000"/>
                </a:buClr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/>
                <a:t>Modernisierung I</a:t>
              </a:r>
            </a:p>
            <a:p>
              <a:pPr algn="ctr">
                <a:lnSpc>
                  <a:spcPct val="115000"/>
                </a:lnSpc>
                <a:buClr>
                  <a:srgbClr val="000000"/>
                </a:buClr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900" i="1"/>
                <a:t>Konsum-Hedonismus und Postmaterialismus</a:t>
              </a:r>
            </a:p>
          </p:txBody>
        </p:sp>
      </p:grpSp>
      <p:sp>
        <p:nvSpPr>
          <p:cNvPr id="33830" name="Text Box 38"/>
          <p:cNvSpPr txBox="1">
            <a:spLocks noChangeArrowheads="1"/>
          </p:cNvSpPr>
          <p:nvPr/>
        </p:nvSpPr>
        <p:spPr bwMode="auto">
          <a:xfrm>
            <a:off x="6878638" y="4699000"/>
            <a:ext cx="1471612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46800" rIns="0" bIns="46800">
            <a:spAutoFit/>
          </a:bodyPr>
          <a:lstStyle/>
          <a:p>
            <a:pPr algn="ctr">
              <a:lnSpc>
                <a:spcPct val="93000"/>
              </a:lnSpc>
              <a:buClr>
                <a:srgbClr val="000000"/>
              </a:buClr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800"/>
              <a:t>© Sinus Sociovision 2003</a:t>
            </a:r>
          </a:p>
        </p:txBody>
      </p:sp>
      <p:sp>
        <p:nvSpPr>
          <p:cNvPr id="33831" name="AutoShape 39"/>
          <p:cNvSpPr>
            <a:spLocks noChangeArrowheads="1"/>
          </p:cNvSpPr>
          <p:nvPr/>
        </p:nvSpPr>
        <p:spPr bwMode="auto">
          <a:xfrm>
            <a:off x="823913" y="5692775"/>
            <a:ext cx="3190875" cy="228600"/>
          </a:xfrm>
          <a:prstGeom prst="roundRect">
            <a:avLst>
              <a:gd name="adj" fmla="val 69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 anchor="ctr">
            <a:spAutoFit/>
          </a:bodyPr>
          <a:lstStyle/>
          <a:p>
            <a:pPr>
              <a:lnSpc>
                <a:spcPct val="93000"/>
              </a:lnSpc>
              <a:buClr>
                <a:srgbClr val="000000"/>
              </a:buClr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900"/>
              <a:t>Quelle: VerbraucherAnalyse 2003,01, Basis = 31. 424 Fälle</a:t>
            </a:r>
          </a:p>
        </p:txBody>
      </p:sp>
      <p:grpSp>
        <p:nvGrpSpPr>
          <p:cNvPr id="33832" name="Group 40"/>
          <p:cNvGrpSpPr>
            <a:grpSpLocks/>
          </p:cNvGrpSpPr>
          <p:nvPr/>
        </p:nvGrpSpPr>
        <p:grpSpPr bwMode="auto">
          <a:xfrm>
            <a:off x="2346325" y="1166813"/>
            <a:ext cx="5238750" cy="3389312"/>
            <a:chOff x="1478" y="735"/>
            <a:chExt cx="3300" cy="2135"/>
          </a:xfrm>
        </p:grpSpPr>
        <p:sp>
          <p:nvSpPr>
            <p:cNvPr id="33833" name="Freeform 41"/>
            <p:cNvSpPr>
              <a:spLocks noChangeArrowheads="1"/>
            </p:cNvSpPr>
            <p:nvPr/>
          </p:nvSpPr>
          <p:spPr bwMode="auto">
            <a:xfrm>
              <a:off x="2250" y="1165"/>
              <a:ext cx="500" cy="242"/>
            </a:xfrm>
            <a:custGeom>
              <a:avLst/>
              <a:gdLst/>
              <a:ahLst/>
              <a:cxnLst>
                <a:cxn ang="0">
                  <a:pos x="0" y="1064"/>
                </a:cxn>
                <a:cxn ang="0">
                  <a:pos x="816" y="812"/>
                </a:cxn>
                <a:cxn ang="0">
                  <a:pos x="2206" y="70"/>
                </a:cxn>
                <a:cxn ang="0">
                  <a:pos x="736" y="300"/>
                </a:cxn>
                <a:cxn ang="0">
                  <a:pos x="0" y="1064"/>
                </a:cxn>
                <a:cxn ang="0">
                  <a:pos x="0" y="1064"/>
                </a:cxn>
              </a:cxnLst>
              <a:rect l="0" t="0" r="r" b="b"/>
              <a:pathLst>
                <a:path w="2207" h="1065">
                  <a:moveTo>
                    <a:pt x="0" y="1064"/>
                  </a:moveTo>
                  <a:cubicBezTo>
                    <a:pt x="198" y="1041"/>
                    <a:pt x="366" y="1019"/>
                    <a:pt x="816" y="812"/>
                  </a:cubicBezTo>
                  <a:cubicBezTo>
                    <a:pt x="1191" y="640"/>
                    <a:pt x="1980" y="207"/>
                    <a:pt x="2206" y="70"/>
                  </a:cubicBezTo>
                  <a:cubicBezTo>
                    <a:pt x="1645" y="0"/>
                    <a:pt x="1160" y="61"/>
                    <a:pt x="736" y="300"/>
                  </a:cubicBezTo>
                  <a:cubicBezTo>
                    <a:pt x="383" y="503"/>
                    <a:pt x="185" y="724"/>
                    <a:pt x="0" y="1064"/>
                  </a:cubicBezTo>
                  <a:lnTo>
                    <a:pt x="0" y="1064"/>
                  </a:lnTo>
                </a:path>
              </a:pathLst>
            </a:custGeom>
            <a:solidFill>
              <a:srgbClr val="C0C0C0">
                <a:alpha val="50000"/>
              </a:srgbClr>
            </a:solidFill>
            <a:ln w="12600">
              <a:solidFill>
                <a:srgbClr val="A1C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3834" name="Freeform 42"/>
            <p:cNvSpPr>
              <a:spLocks noChangeArrowheads="1"/>
            </p:cNvSpPr>
            <p:nvPr/>
          </p:nvSpPr>
          <p:spPr bwMode="auto">
            <a:xfrm>
              <a:off x="3653" y="2063"/>
              <a:ext cx="337" cy="170"/>
            </a:xfrm>
            <a:custGeom>
              <a:avLst/>
              <a:gdLst/>
              <a:ahLst/>
              <a:cxnLst>
                <a:cxn ang="0">
                  <a:pos x="639" y="238"/>
                </a:cxn>
                <a:cxn ang="0">
                  <a:pos x="0" y="747"/>
                </a:cxn>
                <a:cxn ang="0">
                  <a:pos x="983" y="428"/>
                </a:cxn>
                <a:cxn ang="0">
                  <a:pos x="1487" y="0"/>
                </a:cxn>
                <a:cxn ang="0">
                  <a:pos x="639" y="238"/>
                </a:cxn>
                <a:cxn ang="0">
                  <a:pos x="639" y="238"/>
                </a:cxn>
              </a:cxnLst>
              <a:rect l="0" t="0" r="r" b="b"/>
              <a:pathLst>
                <a:path w="1488" h="748">
                  <a:moveTo>
                    <a:pt x="639" y="238"/>
                  </a:moveTo>
                  <a:cubicBezTo>
                    <a:pt x="269" y="415"/>
                    <a:pt x="79" y="609"/>
                    <a:pt x="0" y="747"/>
                  </a:cubicBezTo>
                  <a:cubicBezTo>
                    <a:pt x="410" y="663"/>
                    <a:pt x="825" y="521"/>
                    <a:pt x="983" y="428"/>
                  </a:cubicBezTo>
                  <a:cubicBezTo>
                    <a:pt x="1142" y="335"/>
                    <a:pt x="1297" y="282"/>
                    <a:pt x="1487" y="0"/>
                  </a:cubicBezTo>
                  <a:cubicBezTo>
                    <a:pt x="1217" y="30"/>
                    <a:pt x="895" y="119"/>
                    <a:pt x="639" y="238"/>
                  </a:cubicBezTo>
                  <a:lnTo>
                    <a:pt x="639" y="238"/>
                  </a:lnTo>
                </a:path>
              </a:pathLst>
            </a:custGeom>
            <a:solidFill>
              <a:srgbClr val="C0C0C0">
                <a:alpha val="50000"/>
              </a:srgbClr>
            </a:solidFill>
            <a:ln w="12600">
              <a:solidFill>
                <a:srgbClr val="A1C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3835" name="Freeform 43"/>
            <p:cNvSpPr>
              <a:spLocks noChangeArrowheads="1"/>
            </p:cNvSpPr>
            <p:nvPr/>
          </p:nvSpPr>
          <p:spPr bwMode="auto">
            <a:xfrm>
              <a:off x="3971" y="1779"/>
              <a:ext cx="61" cy="235"/>
            </a:xfrm>
            <a:custGeom>
              <a:avLst/>
              <a:gdLst/>
              <a:ahLst/>
              <a:cxnLst>
                <a:cxn ang="0">
                  <a:pos x="13" y="497"/>
                </a:cxn>
                <a:cxn ang="0">
                  <a:pos x="194" y="1036"/>
                </a:cxn>
                <a:cxn ang="0">
                  <a:pos x="243" y="497"/>
                </a:cxn>
                <a:cxn ang="0">
                  <a:pos x="57" y="0"/>
                </a:cxn>
                <a:cxn ang="0">
                  <a:pos x="13" y="497"/>
                </a:cxn>
                <a:cxn ang="0">
                  <a:pos x="13" y="497"/>
                </a:cxn>
              </a:cxnLst>
              <a:rect l="0" t="0" r="r" b="b"/>
              <a:pathLst>
                <a:path w="271" h="1037">
                  <a:moveTo>
                    <a:pt x="13" y="497"/>
                  </a:moveTo>
                  <a:cubicBezTo>
                    <a:pt x="26" y="669"/>
                    <a:pt x="66" y="868"/>
                    <a:pt x="194" y="1036"/>
                  </a:cubicBezTo>
                  <a:cubicBezTo>
                    <a:pt x="270" y="766"/>
                    <a:pt x="261" y="625"/>
                    <a:pt x="243" y="497"/>
                  </a:cubicBezTo>
                  <a:cubicBezTo>
                    <a:pt x="225" y="369"/>
                    <a:pt x="185" y="193"/>
                    <a:pt x="57" y="0"/>
                  </a:cubicBezTo>
                  <a:cubicBezTo>
                    <a:pt x="0" y="232"/>
                    <a:pt x="0" y="312"/>
                    <a:pt x="13" y="497"/>
                  </a:cubicBezTo>
                  <a:lnTo>
                    <a:pt x="13" y="497"/>
                  </a:lnTo>
                </a:path>
              </a:pathLst>
            </a:custGeom>
            <a:solidFill>
              <a:srgbClr val="C0C0C0">
                <a:alpha val="50000"/>
              </a:srgbClr>
            </a:solidFill>
            <a:ln w="12600">
              <a:solidFill>
                <a:srgbClr val="A1C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3836" name="Freeform 44"/>
            <p:cNvSpPr>
              <a:spLocks noChangeArrowheads="1"/>
            </p:cNvSpPr>
            <p:nvPr/>
          </p:nvSpPr>
          <p:spPr bwMode="auto">
            <a:xfrm>
              <a:off x="4017" y="1533"/>
              <a:ext cx="345" cy="197"/>
            </a:xfrm>
            <a:custGeom>
              <a:avLst/>
              <a:gdLst/>
              <a:ahLst/>
              <a:cxnLst>
                <a:cxn ang="0">
                  <a:pos x="617" y="172"/>
                </a:cxn>
                <a:cxn ang="0">
                  <a:pos x="0" y="741"/>
                </a:cxn>
                <a:cxn ang="0">
                  <a:pos x="948" y="764"/>
                </a:cxn>
                <a:cxn ang="0">
                  <a:pos x="1522" y="61"/>
                </a:cxn>
                <a:cxn ang="0">
                  <a:pos x="617" y="172"/>
                </a:cxn>
                <a:cxn ang="0">
                  <a:pos x="617" y="172"/>
                </a:cxn>
              </a:cxnLst>
              <a:rect l="0" t="0" r="r" b="b"/>
              <a:pathLst>
                <a:path w="1523" h="870">
                  <a:moveTo>
                    <a:pt x="617" y="172"/>
                  </a:moveTo>
                  <a:cubicBezTo>
                    <a:pt x="361" y="291"/>
                    <a:pt x="101" y="529"/>
                    <a:pt x="0" y="741"/>
                  </a:cubicBezTo>
                  <a:cubicBezTo>
                    <a:pt x="211" y="794"/>
                    <a:pt x="648" y="869"/>
                    <a:pt x="948" y="764"/>
                  </a:cubicBezTo>
                  <a:cubicBezTo>
                    <a:pt x="1248" y="658"/>
                    <a:pt x="1477" y="393"/>
                    <a:pt x="1522" y="61"/>
                  </a:cubicBezTo>
                  <a:cubicBezTo>
                    <a:pt x="1173" y="0"/>
                    <a:pt x="882" y="52"/>
                    <a:pt x="617" y="172"/>
                  </a:cubicBezTo>
                  <a:lnTo>
                    <a:pt x="617" y="172"/>
                  </a:lnTo>
                </a:path>
              </a:pathLst>
            </a:custGeom>
            <a:solidFill>
              <a:srgbClr val="C0C0C0">
                <a:alpha val="50000"/>
              </a:srgbClr>
            </a:solidFill>
            <a:ln w="12600">
              <a:solidFill>
                <a:srgbClr val="A1C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3837" name="Freeform 45"/>
            <p:cNvSpPr>
              <a:spLocks noChangeArrowheads="1"/>
            </p:cNvSpPr>
            <p:nvPr/>
          </p:nvSpPr>
          <p:spPr bwMode="auto">
            <a:xfrm>
              <a:off x="4428" y="1558"/>
              <a:ext cx="351" cy="24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00" y="1024"/>
                </a:cxn>
                <a:cxn ang="0">
                  <a:pos x="1549" y="77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550" h="1070">
                  <a:moveTo>
                    <a:pt x="0" y="0"/>
                  </a:moveTo>
                  <a:cubicBezTo>
                    <a:pt x="185" y="432"/>
                    <a:pt x="313" y="962"/>
                    <a:pt x="900" y="1024"/>
                  </a:cubicBezTo>
                  <a:cubicBezTo>
                    <a:pt x="1345" y="1069"/>
                    <a:pt x="1451" y="883"/>
                    <a:pt x="1549" y="777"/>
                  </a:cubicBezTo>
                  <a:cubicBezTo>
                    <a:pt x="1240" y="534"/>
                    <a:pt x="684" y="176"/>
                    <a:pt x="0" y="0"/>
                  </a:cubicBezTo>
                  <a:lnTo>
                    <a:pt x="0" y="0"/>
                  </a:lnTo>
                </a:path>
              </a:pathLst>
            </a:custGeom>
            <a:solidFill>
              <a:srgbClr val="C0C0C0">
                <a:alpha val="50000"/>
              </a:srgbClr>
            </a:solidFill>
            <a:ln w="12600">
              <a:solidFill>
                <a:srgbClr val="A1C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3838" name="Freeform 46"/>
            <p:cNvSpPr>
              <a:spLocks noChangeArrowheads="1"/>
            </p:cNvSpPr>
            <p:nvPr/>
          </p:nvSpPr>
          <p:spPr bwMode="auto">
            <a:xfrm>
              <a:off x="3060" y="1260"/>
              <a:ext cx="822" cy="405"/>
            </a:xfrm>
            <a:custGeom>
              <a:avLst/>
              <a:gdLst/>
              <a:ahLst/>
              <a:cxnLst>
                <a:cxn ang="0">
                  <a:pos x="1886" y="829"/>
                </a:cxn>
                <a:cxn ang="0">
                  <a:pos x="0" y="0"/>
                </a:cxn>
                <a:cxn ang="0">
                  <a:pos x="2089" y="1239"/>
                </a:cxn>
                <a:cxn ang="0">
                  <a:pos x="3624" y="1787"/>
                </a:cxn>
                <a:cxn ang="0">
                  <a:pos x="1886" y="829"/>
                </a:cxn>
                <a:cxn ang="0">
                  <a:pos x="1886" y="829"/>
                </a:cxn>
              </a:cxnLst>
              <a:rect l="0" t="0" r="r" b="b"/>
              <a:pathLst>
                <a:path w="3625" h="1788">
                  <a:moveTo>
                    <a:pt x="1886" y="829"/>
                  </a:moveTo>
                  <a:cubicBezTo>
                    <a:pt x="1644" y="714"/>
                    <a:pt x="766" y="277"/>
                    <a:pt x="0" y="0"/>
                  </a:cubicBezTo>
                  <a:cubicBezTo>
                    <a:pt x="607" y="591"/>
                    <a:pt x="1847" y="1125"/>
                    <a:pt x="2089" y="1239"/>
                  </a:cubicBezTo>
                  <a:cubicBezTo>
                    <a:pt x="2332" y="1354"/>
                    <a:pt x="3302" y="1747"/>
                    <a:pt x="3624" y="1787"/>
                  </a:cubicBezTo>
                  <a:cubicBezTo>
                    <a:pt x="3148" y="1429"/>
                    <a:pt x="2160" y="948"/>
                    <a:pt x="1886" y="829"/>
                  </a:cubicBezTo>
                  <a:lnTo>
                    <a:pt x="1886" y="829"/>
                  </a:lnTo>
                </a:path>
              </a:pathLst>
            </a:custGeom>
            <a:solidFill>
              <a:srgbClr val="C0C0C0">
                <a:alpha val="50000"/>
              </a:srgbClr>
            </a:solidFill>
            <a:ln w="12600">
              <a:solidFill>
                <a:srgbClr val="A1C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3839" name="Freeform 47"/>
            <p:cNvSpPr>
              <a:spLocks noChangeArrowheads="1"/>
            </p:cNvSpPr>
            <p:nvPr/>
          </p:nvSpPr>
          <p:spPr bwMode="auto">
            <a:xfrm>
              <a:off x="2279" y="1679"/>
              <a:ext cx="463" cy="522"/>
            </a:xfrm>
            <a:custGeom>
              <a:avLst/>
              <a:gdLst/>
              <a:ahLst/>
              <a:cxnLst>
                <a:cxn ang="0">
                  <a:pos x="886" y="1004"/>
                </a:cxn>
                <a:cxn ang="0">
                  <a:pos x="0" y="0"/>
                </a:cxn>
                <a:cxn ang="0">
                  <a:pos x="939" y="1393"/>
                </a:cxn>
                <a:cxn ang="0">
                  <a:pos x="2042" y="2302"/>
                </a:cxn>
                <a:cxn ang="0">
                  <a:pos x="886" y="1004"/>
                </a:cxn>
                <a:cxn ang="0">
                  <a:pos x="886" y="1004"/>
                </a:cxn>
              </a:cxnLst>
              <a:rect l="0" t="0" r="r" b="b"/>
              <a:pathLst>
                <a:path w="2043" h="2303">
                  <a:moveTo>
                    <a:pt x="886" y="1004"/>
                  </a:moveTo>
                  <a:cubicBezTo>
                    <a:pt x="696" y="846"/>
                    <a:pt x="357" y="625"/>
                    <a:pt x="0" y="0"/>
                  </a:cubicBezTo>
                  <a:cubicBezTo>
                    <a:pt x="163" y="516"/>
                    <a:pt x="767" y="1199"/>
                    <a:pt x="939" y="1393"/>
                  </a:cubicBezTo>
                  <a:cubicBezTo>
                    <a:pt x="1111" y="1587"/>
                    <a:pt x="1680" y="2156"/>
                    <a:pt x="2042" y="2302"/>
                  </a:cubicBezTo>
                  <a:cubicBezTo>
                    <a:pt x="1900" y="1918"/>
                    <a:pt x="1534" y="1551"/>
                    <a:pt x="886" y="1004"/>
                  </a:cubicBezTo>
                  <a:lnTo>
                    <a:pt x="886" y="1004"/>
                  </a:lnTo>
                </a:path>
              </a:pathLst>
            </a:custGeom>
            <a:solidFill>
              <a:srgbClr val="C0C0C0">
                <a:alpha val="50000"/>
              </a:srgbClr>
            </a:solidFill>
            <a:ln w="12600">
              <a:solidFill>
                <a:srgbClr val="A1C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3840" name="Freeform 48"/>
            <p:cNvSpPr>
              <a:spLocks noChangeArrowheads="1"/>
            </p:cNvSpPr>
            <p:nvPr/>
          </p:nvSpPr>
          <p:spPr bwMode="auto">
            <a:xfrm>
              <a:off x="3583" y="2288"/>
              <a:ext cx="288" cy="568"/>
            </a:xfrm>
            <a:custGeom>
              <a:avLst/>
              <a:gdLst/>
              <a:ahLst/>
              <a:cxnLst>
                <a:cxn ang="0">
                  <a:pos x="30" y="1059"/>
                </a:cxn>
                <a:cxn ang="0">
                  <a:pos x="485" y="2502"/>
                </a:cxn>
                <a:cxn ang="0">
                  <a:pos x="1196" y="1209"/>
                </a:cxn>
                <a:cxn ang="0">
                  <a:pos x="163" y="0"/>
                </a:cxn>
                <a:cxn ang="0">
                  <a:pos x="30" y="1059"/>
                </a:cxn>
                <a:cxn ang="0">
                  <a:pos x="30" y="1059"/>
                </a:cxn>
              </a:cxnLst>
              <a:rect l="0" t="0" r="r" b="b"/>
              <a:pathLst>
                <a:path w="1268" h="2503">
                  <a:moveTo>
                    <a:pt x="30" y="1059"/>
                  </a:moveTo>
                  <a:cubicBezTo>
                    <a:pt x="83" y="1548"/>
                    <a:pt x="203" y="2104"/>
                    <a:pt x="485" y="2502"/>
                  </a:cubicBezTo>
                  <a:cubicBezTo>
                    <a:pt x="887" y="2140"/>
                    <a:pt x="1267" y="1712"/>
                    <a:pt x="1196" y="1209"/>
                  </a:cubicBezTo>
                  <a:cubicBezTo>
                    <a:pt x="1125" y="706"/>
                    <a:pt x="551" y="158"/>
                    <a:pt x="163" y="0"/>
                  </a:cubicBezTo>
                  <a:cubicBezTo>
                    <a:pt x="8" y="383"/>
                    <a:pt x="0" y="701"/>
                    <a:pt x="30" y="1059"/>
                  </a:cubicBezTo>
                  <a:lnTo>
                    <a:pt x="30" y="1059"/>
                  </a:lnTo>
                </a:path>
              </a:pathLst>
            </a:custGeom>
            <a:solidFill>
              <a:srgbClr val="C0C0C0">
                <a:alpha val="50000"/>
              </a:srgbClr>
            </a:solidFill>
            <a:ln w="12600">
              <a:solidFill>
                <a:srgbClr val="A1C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3841" name="Freeform 49"/>
            <p:cNvSpPr>
              <a:spLocks noChangeArrowheads="1"/>
            </p:cNvSpPr>
            <p:nvPr/>
          </p:nvSpPr>
          <p:spPr bwMode="auto">
            <a:xfrm>
              <a:off x="2490" y="2285"/>
              <a:ext cx="275" cy="223"/>
            </a:xfrm>
            <a:custGeom>
              <a:avLst/>
              <a:gdLst/>
              <a:ahLst/>
              <a:cxnLst>
                <a:cxn ang="0">
                  <a:pos x="565" y="375"/>
                </a:cxn>
                <a:cxn ang="0">
                  <a:pos x="0" y="927"/>
                </a:cxn>
                <a:cxn ang="0">
                  <a:pos x="922" y="706"/>
                </a:cxn>
                <a:cxn ang="0">
                  <a:pos x="1213" y="0"/>
                </a:cxn>
                <a:cxn ang="0">
                  <a:pos x="565" y="375"/>
                </a:cxn>
                <a:cxn ang="0">
                  <a:pos x="565" y="375"/>
                </a:cxn>
              </a:cxnLst>
              <a:rect l="0" t="0" r="r" b="b"/>
              <a:pathLst>
                <a:path w="1214" h="985">
                  <a:moveTo>
                    <a:pt x="565" y="375"/>
                  </a:moveTo>
                  <a:cubicBezTo>
                    <a:pt x="313" y="565"/>
                    <a:pt x="105" y="764"/>
                    <a:pt x="0" y="927"/>
                  </a:cubicBezTo>
                  <a:cubicBezTo>
                    <a:pt x="207" y="984"/>
                    <a:pt x="684" y="918"/>
                    <a:pt x="922" y="706"/>
                  </a:cubicBezTo>
                  <a:cubicBezTo>
                    <a:pt x="1161" y="494"/>
                    <a:pt x="1205" y="344"/>
                    <a:pt x="1213" y="0"/>
                  </a:cubicBezTo>
                  <a:cubicBezTo>
                    <a:pt x="882" y="150"/>
                    <a:pt x="847" y="176"/>
                    <a:pt x="565" y="375"/>
                  </a:cubicBezTo>
                  <a:lnTo>
                    <a:pt x="565" y="375"/>
                  </a:lnTo>
                </a:path>
              </a:pathLst>
            </a:custGeom>
            <a:solidFill>
              <a:srgbClr val="C0C0C0">
                <a:alpha val="50000"/>
              </a:srgbClr>
            </a:solidFill>
            <a:ln w="12600">
              <a:solidFill>
                <a:srgbClr val="A1C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3842" name="Freeform 50"/>
            <p:cNvSpPr>
              <a:spLocks noChangeArrowheads="1"/>
            </p:cNvSpPr>
            <p:nvPr/>
          </p:nvSpPr>
          <p:spPr bwMode="auto">
            <a:xfrm>
              <a:off x="2859" y="2189"/>
              <a:ext cx="689" cy="93"/>
            </a:xfrm>
            <a:custGeom>
              <a:avLst/>
              <a:gdLst/>
              <a:ahLst/>
              <a:cxnLst>
                <a:cxn ang="0">
                  <a:pos x="1609" y="8"/>
                </a:cxn>
                <a:cxn ang="0">
                  <a:pos x="0" y="265"/>
                </a:cxn>
                <a:cxn ang="0">
                  <a:pos x="1397" y="410"/>
                </a:cxn>
                <a:cxn ang="0">
                  <a:pos x="3039" y="278"/>
                </a:cxn>
                <a:cxn ang="0">
                  <a:pos x="1609" y="8"/>
                </a:cxn>
                <a:cxn ang="0">
                  <a:pos x="1609" y="8"/>
                </a:cxn>
              </a:cxnLst>
              <a:rect l="0" t="0" r="r" b="b"/>
              <a:pathLst>
                <a:path w="3040" h="411">
                  <a:moveTo>
                    <a:pt x="1609" y="8"/>
                  </a:moveTo>
                  <a:cubicBezTo>
                    <a:pt x="1278" y="0"/>
                    <a:pt x="555" y="66"/>
                    <a:pt x="0" y="265"/>
                  </a:cubicBezTo>
                  <a:cubicBezTo>
                    <a:pt x="445" y="388"/>
                    <a:pt x="882" y="410"/>
                    <a:pt x="1397" y="410"/>
                  </a:cubicBezTo>
                  <a:cubicBezTo>
                    <a:pt x="1913" y="410"/>
                    <a:pt x="2663" y="349"/>
                    <a:pt x="3039" y="278"/>
                  </a:cubicBezTo>
                  <a:cubicBezTo>
                    <a:pt x="2522" y="57"/>
                    <a:pt x="2055" y="22"/>
                    <a:pt x="1609" y="8"/>
                  </a:cubicBezTo>
                  <a:lnTo>
                    <a:pt x="1609" y="8"/>
                  </a:lnTo>
                </a:path>
              </a:pathLst>
            </a:custGeom>
            <a:solidFill>
              <a:srgbClr val="C0C0C0">
                <a:alpha val="50000"/>
              </a:srgbClr>
            </a:solidFill>
            <a:ln w="12600">
              <a:solidFill>
                <a:srgbClr val="A1C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3843" name="Freeform 51"/>
            <p:cNvSpPr>
              <a:spLocks noChangeArrowheads="1"/>
            </p:cNvSpPr>
            <p:nvPr/>
          </p:nvSpPr>
          <p:spPr bwMode="auto">
            <a:xfrm>
              <a:off x="4047" y="2040"/>
              <a:ext cx="623" cy="233"/>
            </a:xfrm>
            <a:custGeom>
              <a:avLst/>
              <a:gdLst/>
              <a:ahLst/>
              <a:cxnLst>
                <a:cxn ang="0">
                  <a:pos x="1521" y="180"/>
                </a:cxn>
                <a:cxn ang="0">
                  <a:pos x="0" y="66"/>
                </a:cxn>
                <a:cxn ang="0">
                  <a:pos x="1186" y="776"/>
                </a:cxn>
                <a:cxn ang="0">
                  <a:pos x="2747" y="961"/>
                </a:cxn>
                <a:cxn ang="0">
                  <a:pos x="1521" y="180"/>
                </a:cxn>
                <a:cxn ang="0">
                  <a:pos x="1521" y="180"/>
                </a:cxn>
              </a:cxnLst>
              <a:rect l="0" t="0" r="r" b="b"/>
              <a:pathLst>
                <a:path w="2748" h="1029">
                  <a:moveTo>
                    <a:pt x="1521" y="180"/>
                  </a:moveTo>
                  <a:cubicBezTo>
                    <a:pt x="1235" y="105"/>
                    <a:pt x="516" y="0"/>
                    <a:pt x="0" y="66"/>
                  </a:cubicBezTo>
                  <a:cubicBezTo>
                    <a:pt x="251" y="348"/>
                    <a:pt x="732" y="626"/>
                    <a:pt x="1186" y="776"/>
                  </a:cubicBezTo>
                  <a:cubicBezTo>
                    <a:pt x="1640" y="926"/>
                    <a:pt x="2064" y="1028"/>
                    <a:pt x="2747" y="961"/>
                  </a:cubicBezTo>
                  <a:cubicBezTo>
                    <a:pt x="2474" y="569"/>
                    <a:pt x="2037" y="313"/>
                    <a:pt x="1521" y="180"/>
                  </a:cubicBezTo>
                  <a:lnTo>
                    <a:pt x="1521" y="180"/>
                  </a:lnTo>
                </a:path>
              </a:pathLst>
            </a:custGeom>
            <a:solidFill>
              <a:srgbClr val="C0C0C0">
                <a:alpha val="50000"/>
              </a:srgbClr>
            </a:solidFill>
            <a:ln w="12600">
              <a:solidFill>
                <a:srgbClr val="A1C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3844" name="Freeform 52"/>
            <p:cNvSpPr>
              <a:spLocks noChangeArrowheads="1"/>
            </p:cNvSpPr>
            <p:nvPr/>
          </p:nvSpPr>
          <p:spPr bwMode="auto">
            <a:xfrm>
              <a:off x="2030" y="827"/>
              <a:ext cx="159" cy="436"/>
            </a:xfrm>
            <a:custGeom>
              <a:avLst/>
              <a:gdLst/>
              <a:ahLst/>
              <a:cxnLst>
                <a:cxn ang="0">
                  <a:pos x="83" y="1922"/>
                </a:cxn>
                <a:cxn ang="0">
                  <a:pos x="626" y="899"/>
                </a:cxn>
                <a:cxn ang="0">
                  <a:pos x="529" y="0"/>
                </a:cxn>
                <a:cxn ang="0">
                  <a:pos x="70" y="820"/>
                </a:cxn>
                <a:cxn ang="0">
                  <a:pos x="83" y="1922"/>
                </a:cxn>
                <a:cxn ang="0">
                  <a:pos x="83" y="1922"/>
                </a:cxn>
              </a:cxnLst>
              <a:rect l="0" t="0" r="r" b="b"/>
              <a:pathLst>
                <a:path w="703" h="1923">
                  <a:moveTo>
                    <a:pt x="83" y="1922"/>
                  </a:moveTo>
                  <a:cubicBezTo>
                    <a:pt x="286" y="1618"/>
                    <a:pt x="551" y="1212"/>
                    <a:pt x="626" y="899"/>
                  </a:cubicBezTo>
                  <a:cubicBezTo>
                    <a:pt x="702" y="586"/>
                    <a:pt x="657" y="224"/>
                    <a:pt x="529" y="0"/>
                  </a:cubicBezTo>
                  <a:cubicBezTo>
                    <a:pt x="291" y="163"/>
                    <a:pt x="119" y="564"/>
                    <a:pt x="70" y="820"/>
                  </a:cubicBezTo>
                  <a:cubicBezTo>
                    <a:pt x="0" y="1204"/>
                    <a:pt x="0" y="1561"/>
                    <a:pt x="83" y="1922"/>
                  </a:cubicBezTo>
                  <a:lnTo>
                    <a:pt x="83" y="1922"/>
                  </a:lnTo>
                </a:path>
              </a:pathLst>
            </a:custGeom>
            <a:solidFill>
              <a:srgbClr val="C0C0C0">
                <a:alpha val="50000"/>
              </a:srgbClr>
            </a:solidFill>
            <a:ln w="12600">
              <a:solidFill>
                <a:srgbClr val="A1C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3845" name="Freeform 53"/>
            <p:cNvSpPr>
              <a:spLocks noChangeArrowheads="1"/>
            </p:cNvSpPr>
            <p:nvPr/>
          </p:nvSpPr>
          <p:spPr bwMode="auto">
            <a:xfrm>
              <a:off x="1478" y="1557"/>
              <a:ext cx="339" cy="191"/>
            </a:xfrm>
            <a:custGeom>
              <a:avLst/>
              <a:gdLst/>
              <a:ahLst/>
              <a:cxnLst>
                <a:cxn ang="0">
                  <a:pos x="718" y="52"/>
                </a:cxn>
                <a:cxn ang="0">
                  <a:pos x="0" y="406"/>
                </a:cxn>
                <a:cxn ang="0">
                  <a:pos x="533" y="790"/>
                </a:cxn>
                <a:cxn ang="0">
                  <a:pos x="1495" y="88"/>
                </a:cxn>
                <a:cxn ang="0">
                  <a:pos x="718" y="52"/>
                </a:cxn>
                <a:cxn ang="0">
                  <a:pos x="718" y="52"/>
                </a:cxn>
              </a:cxnLst>
              <a:rect l="0" t="0" r="r" b="b"/>
              <a:pathLst>
                <a:path w="1496" h="844">
                  <a:moveTo>
                    <a:pt x="718" y="52"/>
                  </a:moveTo>
                  <a:cubicBezTo>
                    <a:pt x="467" y="105"/>
                    <a:pt x="171" y="220"/>
                    <a:pt x="0" y="406"/>
                  </a:cubicBezTo>
                  <a:cubicBezTo>
                    <a:pt x="30" y="551"/>
                    <a:pt x="194" y="843"/>
                    <a:pt x="533" y="790"/>
                  </a:cubicBezTo>
                  <a:cubicBezTo>
                    <a:pt x="873" y="737"/>
                    <a:pt x="1314" y="304"/>
                    <a:pt x="1495" y="88"/>
                  </a:cubicBezTo>
                  <a:cubicBezTo>
                    <a:pt x="1248" y="8"/>
                    <a:pt x="970" y="0"/>
                    <a:pt x="718" y="52"/>
                  </a:cubicBezTo>
                  <a:lnTo>
                    <a:pt x="718" y="52"/>
                  </a:lnTo>
                </a:path>
              </a:pathLst>
            </a:custGeom>
            <a:solidFill>
              <a:srgbClr val="C0C0C0">
                <a:alpha val="50000"/>
              </a:srgbClr>
            </a:solidFill>
            <a:ln w="12600">
              <a:solidFill>
                <a:srgbClr val="A1C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3846" name="Freeform 54"/>
            <p:cNvSpPr>
              <a:spLocks noChangeArrowheads="1"/>
            </p:cNvSpPr>
            <p:nvPr/>
          </p:nvSpPr>
          <p:spPr bwMode="auto">
            <a:xfrm>
              <a:off x="1913" y="1625"/>
              <a:ext cx="576" cy="871"/>
            </a:xfrm>
            <a:custGeom>
              <a:avLst/>
              <a:gdLst/>
              <a:ahLst/>
              <a:cxnLst>
                <a:cxn ang="0">
                  <a:pos x="1204" y="2539"/>
                </a:cxn>
                <a:cxn ang="0">
                  <a:pos x="2541" y="3841"/>
                </a:cxn>
                <a:cxn ang="0">
                  <a:pos x="1208" y="1829"/>
                </a:cxn>
                <a:cxn ang="0">
                  <a:pos x="0" y="0"/>
                </a:cxn>
                <a:cxn ang="0">
                  <a:pos x="1204" y="2539"/>
                </a:cxn>
                <a:cxn ang="0">
                  <a:pos x="1204" y="2539"/>
                </a:cxn>
              </a:cxnLst>
              <a:rect l="0" t="0" r="r" b="b"/>
              <a:pathLst>
                <a:path w="2542" h="3842">
                  <a:moveTo>
                    <a:pt x="1204" y="2539"/>
                  </a:moveTo>
                  <a:cubicBezTo>
                    <a:pt x="1786" y="3404"/>
                    <a:pt x="2077" y="3783"/>
                    <a:pt x="2541" y="3841"/>
                  </a:cubicBezTo>
                  <a:cubicBezTo>
                    <a:pt x="2223" y="3241"/>
                    <a:pt x="1614" y="2477"/>
                    <a:pt x="1208" y="1829"/>
                  </a:cubicBezTo>
                  <a:cubicBezTo>
                    <a:pt x="374" y="529"/>
                    <a:pt x="361" y="229"/>
                    <a:pt x="0" y="0"/>
                  </a:cubicBezTo>
                  <a:cubicBezTo>
                    <a:pt x="172" y="674"/>
                    <a:pt x="820" y="1957"/>
                    <a:pt x="1204" y="2539"/>
                  </a:cubicBezTo>
                  <a:lnTo>
                    <a:pt x="1204" y="2539"/>
                  </a:lnTo>
                </a:path>
              </a:pathLst>
            </a:custGeom>
            <a:solidFill>
              <a:srgbClr val="C0C0C0">
                <a:alpha val="50000"/>
              </a:srgbClr>
            </a:solidFill>
            <a:ln w="12600">
              <a:solidFill>
                <a:srgbClr val="A1C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3847" name="Freeform 55"/>
            <p:cNvSpPr>
              <a:spLocks noChangeArrowheads="1"/>
            </p:cNvSpPr>
            <p:nvPr/>
          </p:nvSpPr>
          <p:spPr bwMode="auto">
            <a:xfrm>
              <a:off x="2412" y="2499"/>
              <a:ext cx="141" cy="372"/>
            </a:xfrm>
            <a:custGeom>
              <a:avLst/>
              <a:gdLst/>
              <a:ahLst/>
              <a:cxnLst>
                <a:cxn ang="0">
                  <a:pos x="35" y="714"/>
                </a:cxn>
                <a:cxn ang="0">
                  <a:pos x="212" y="1641"/>
                </a:cxn>
                <a:cxn ang="0">
                  <a:pos x="579" y="979"/>
                </a:cxn>
                <a:cxn ang="0">
                  <a:pos x="340" y="0"/>
                </a:cxn>
                <a:cxn ang="0">
                  <a:pos x="35" y="714"/>
                </a:cxn>
                <a:cxn ang="0">
                  <a:pos x="35" y="714"/>
                </a:cxn>
              </a:cxnLst>
              <a:rect l="0" t="0" r="r" b="b"/>
              <a:pathLst>
                <a:path w="620" h="1642">
                  <a:moveTo>
                    <a:pt x="35" y="714"/>
                  </a:moveTo>
                  <a:cubicBezTo>
                    <a:pt x="0" y="952"/>
                    <a:pt x="8" y="1296"/>
                    <a:pt x="212" y="1641"/>
                  </a:cubicBezTo>
                  <a:cubicBezTo>
                    <a:pt x="450" y="1363"/>
                    <a:pt x="534" y="1146"/>
                    <a:pt x="579" y="979"/>
                  </a:cubicBezTo>
                  <a:cubicBezTo>
                    <a:pt x="619" y="776"/>
                    <a:pt x="574" y="463"/>
                    <a:pt x="340" y="0"/>
                  </a:cubicBezTo>
                  <a:cubicBezTo>
                    <a:pt x="194" y="224"/>
                    <a:pt x="84" y="397"/>
                    <a:pt x="35" y="714"/>
                  </a:cubicBezTo>
                  <a:lnTo>
                    <a:pt x="35" y="714"/>
                  </a:lnTo>
                </a:path>
              </a:pathLst>
            </a:custGeom>
            <a:solidFill>
              <a:srgbClr val="C0C0C0">
                <a:alpha val="50000"/>
              </a:srgbClr>
            </a:solidFill>
            <a:ln w="12600">
              <a:solidFill>
                <a:srgbClr val="A1C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3848" name="Freeform 56"/>
            <p:cNvSpPr>
              <a:spLocks noChangeArrowheads="1"/>
            </p:cNvSpPr>
            <p:nvPr/>
          </p:nvSpPr>
          <p:spPr bwMode="auto">
            <a:xfrm>
              <a:off x="2915" y="758"/>
              <a:ext cx="927" cy="324"/>
            </a:xfrm>
            <a:custGeom>
              <a:avLst/>
              <a:gdLst/>
              <a:ahLst/>
              <a:cxnLst>
                <a:cxn ang="0">
                  <a:pos x="70" y="1429"/>
                </a:cxn>
                <a:cxn ang="0">
                  <a:pos x="1194" y="886"/>
                </a:cxn>
                <a:cxn ang="0">
                  <a:pos x="2407" y="665"/>
                </a:cxn>
                <a:cxn ang="0">
                  <a:pos x="3783" y="846"/>
                </a:cxn>
                <a:cxn ang="0">
                  <a:pos x="4087" y="705"/>
                </a:cxn>
                <a:cxn ang="0">
                  <a:pos x="2967" y="238"/>
                </a:cxn>
                <a:cxn ang="0">
                  <a:pos x="1732" y="44"/>
                </a:cxn>
                <a:cxn ang="0">
                  <a:pos x="608" y="185"/>
                </a:cxn>
                <a:cxn ang="0">
                  <a:pos x="66" y="864"/>
                </a:cxn>
                <a:cxn ang="0">
                  <a:pos x="70" y="1429"/>
                </a:cxn>
                <a:cxn ang="0">
                  <a:pos x="70" y="1429"/>
                </a:cxn>
              </a:cxnLst>
              <a:rect l="0" t="0" r="r" b="b"/>
              <a:pathLst>
                <a:path w="4088" h="1430">
                  <a:moveTo>
                    <a:pt x="70" y="1429"/>
                  </a:moveTo>
                  <a:cubicBezTo>
                    <a:pt x="516" y="1208"/>
                    <a:pt x="802" y="1032"/>
                    <a:pt x="1194" y="886"/>
                  </a:cubicBezTo>
                  <a:cubicBezTo>
                    <a:pt x="1586" y="740"/>
                    <a:pt x="1856" y="626"/>
                    <a:pt x="2407" y="665"/>
                  </a:cubicBezTo>
                  <a:cubicBezTo>
                    <a:pt x="2958" y="705"/>
                    <a:pt x="3346" y="793"/>
                    <a:pt x="3783" y="846"/>
                  </a:cubicBezTo>
                  <a:cubicBezTo>
                    <a:pt x="3920" y="864"/>
                    <a:pt x="3999" y="811"/>
                    <a:pt x="4087" y="705"/>
                  </a:cubicBezTo>
                  <a:cubicBezTo>
                    <a:pt x="3902" y="608"/>
                    <a:pt x="3373" y="330"/>
                    <a:pt x="2967" y="238"/>
                  </a:cubicBezTo>
                  <a:cubicBezTo>
                    <a:pt x="2561" y="145"/>
                    <a:pt x="2182" y="79"/>
                    <a:pt x="1732" y="44"/>
                  </a:cubicBezTo>
                  <a:cubicBezTo>
                    <a:pt x="1260" y="0"/>
                    <a:pt x="891" y="48"/>
                    <a:pt x="608" y="185"/>
                  </a:cubicBezTo>
                  <a:cubicBezTo>
                    <a:pt x="304" y="344"/>
                    <a:pt x="123" y="621"/>
                    <a:pt x="66" y="864"/>
                  </a:cubicBezTo>
                  <a:cubicBezTo>
                    <a:pt x="0" y="1146"/>
                    <a:pt x="30" y="1296"/>
                    <a:pt x="70" y="1429"/>
                  </a:cubicBezTo>
                  <a:lnTo>
                    <a:pt x="70" y="1429"/>
                  </a:lnTo>
                </a:path>
              </a:pathLst>
            </a:custGeom>
            <a:solidFill>
              <a:srgbClr val="C0C0C0">
                <a:alpha val="50000"/>
              </a:srgbClr>
            </a:solidFill>
            <a:ln w="12600">
              <a:solidFill>
                <a:srgbClr val="A1C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3849" name="Freeform 57"/>
            <p:cNvSpPr>
              <a:spLocks noChangeArrowheads="1"/>
            </p:cNvSpPr>
            <p:nvPr/>
          </p:nvSpPr>
          <p:spPr bwMode="auto">
            <a:xfrm>
              <a:off x="3704" y="735"/>
              <a:ext cx="153" cy="218"/>
            </a:xfrm>
            <a:custGeom>
              <a:avLst/>
              <a:gdLst/>
              <a:ahLst/>
              <a:cxnLst>
                <a:cxn ang="0">
                  <a:pos x="308" y="953"/>
                </a:cxn>
                <a:cxn ang="0">
                  <a:pos x="666" y="569"/>
                </a:cxn>
                <a:cxn ang="0">
                  <a:pos x="136" y="0"/>
                </a:cxn>
                <a:cxn ang="0">
                  <a:pos x="30" y="503"/>
                </a:cxn>
                <a:cxn ang="0">
                  <a:pos x="308" y="953"/>
                </a:cxn>
                <a:cxn ang="0">
                  <a:pos x="308" y="953"/>
                </a:cxn>
              </a:cxnLst>
              <a:rect l="0" t="0" r="r" b="b"/>
              <a:pathLst>
                <a:path w="676" h="963">
                  <a:moveTo>
                    <a:pt x="308" y="953"/>
                  </a:moveTo>
                  <a:cubicBezTo>
                    <a:pt x="480" y="962"/>
                    <a:pt x="675" y="847"/>
                    <a:pt x="666" y="569"/>
                  </a:cubicBezTo>
                  <a:cubicBezTo>
                    <a:pt x="657" y="291"/>
                    <a:pt x="233" y="48"/>
                    <a:pt x="136" y="0"/>
                  </a:cubicBezTo>
                  <a:cubicBezTo>
                    <a:pt x="0" y="154"/>
                    <a:pt x="13" y="330"/>
                    <a:pt x="30" y="503"/>
                  </a:cubicBezTo>
                  <a:cubicBezTo>
                    <a:pt x="97" y="701"/>
                    <a:pt x="150" y="794"/>
                    <a:pt x="308" y="953"/>
                  </a:cubicBezTo>
                  <a:lnTo>
                    <a:pt x="308" y="953"/>
                  </a:lnTo>
                </a:path>
              </a:pathLst>
            </a:custGeom>
            <a:solidFill>
              <a:srgbClr val="C0C0C0">
                <a:alpha val="50000"/>
              </a:srgbClr>
            </a:solidFill>
            <a:ln w="12600">
              <a:solidFill>
                <a:srgbClr val="A1C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3850" name="Freeform 58"/>
            <p:cNvSpPr>
              <a:spLocks noChangeArrowheads="1"/>
            </p:cNvSpPr>
            <p:nvPr/>
          </p:nvSpPr>
          <p:spPr bwMode="auto">
            <a:xfrm>
              <a:off x="3714" y="857"/>
              <a:ext cx="645" cy="574"/>
            </a:xfrm>
            <a:custGeom>
              <a:avLst/>
              <a:gdLst/>
              <a:ahLst/>
              <a:cxnLst>
                <a:cxn ang="0">
                  <a:pos x="2350" y="1552"/>
                </a:cxn>
                <a:cxn ang="0">
                  <a:pos x="1305" y="705"/>
                </a:cxn>
                <a:cxn ang="0">
                  <a:pos x="0" y="0"/>
                </a:cxn>
                <a:cxn ang="0">
                  <a:pos x="419" y="507"/>
                </a:cxn>
                <a:cxn ang="0">
                  <a:pos x="1614" y="1235"/>
                </a:cxn>
                <a:cxn ang="0">
                  <a:pos x="2845" y="2532"/>
                </a:cxn>
                <a:cxn ang="0">
                  <a:pos x="2350" y="1552"/>
                </a:cxn>
                <a:cxn ang="0">
                  <a:pos x="2350" y="1552"/>
                </a:cxn>
              </a:cxnLst>
              <a:rect l="0" t="0" r="r" b="b"/>
              <a:pathLst>
                <a:path w="2846" h="2533">
                  <a:moveTo>
                    <a:pt x="2350" y="1552"/>
                  </a:moveTo>
                  <a:cubicBezTo>
                    <a:pt x="2046" y="1213"/>
                    <a:pt x="1693" y="961"/>
                    <a:pt x="1305" y="705"/>
                  </a:cubicBezTo>
                  <a:cubicBezTo>
                    <a:pt x="811" y="388"/>
                    <a:pt x="269" y="110"/>
                    <a:pt x="0" y="0"/>
                  </a:cubicBezTo>
                  <a:cubicBezTo>
                    <a:pt x="83" y="322"/>
                    <a:pt x="291" y="436"/>
                    <a:pt x="419" y="507"/>
                  </a:cubicBezTo>
                  <a:cubicBezTo>
                    <a:pt x="696" y="652"/>
                    <a:pt x="1252" y="930"/>
                    <a:pt x="1614" y="1235"/>
                  </a:cubicBezTo>
                  <a:cubicBezTo>
                    <a:pt x="1976" y="1539"/>
                    <a:pt x="2324" y="1751"/>
                    <a:pt x="2845" y="2532"/>
                  </a:cubicBezTo>
                  <a:cubicBezTo>
                    <a:pt x="2765" y="1989"/>
                    <a:pt x="2430" y="1645"/>
                    <a:pt x="2350" y="1552"/>
                  </a:cubicBezTo>
                  <a:lnTo>
                    <a:pt x="2350" y="1552"/>
                  </a:lnTo>
                </a:path>
              </a:pathLst>
            </a:custGeom>
            <a:solidFill>
              <a:srgbClr val="C0C0C0">
                <a:alpha val="50000"/>
              </a:srgbClr>
            </a:solidFill>
            <a:ln w="12600">
              <a:solidFill>
                <a:srgbClr val="A1C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33851" name="Freeform 59"/>
            <p:cNvSpPr>
              <a:spLocks noChangeArrowheads="1"/>
            </p:cNvSpPr>
            <p:nvPr/>
          </p:nvSpPr>
          <p:spPr bwMode="auto">
            <a:xfrm>
              <a:off x="3715" y="858"/>
              <a:ext cx="127" cy="93"/>
            </a:xfrm>
            <a:custGeom>
              <a:avLst/>
              <a:gdLst/>
              <a:ahLst/>
              <a:cxnLst>
                <a:cxn ang="0">
                  <a:pos x="256" y="410"/>
                </a:cxn>
                <a:cxn ang="0">
                  <a:pos x="561" y="274"/>
                </a:cxn>
                <a:cxn ang="0">
                  <a:pos x="0" y="0"/>
                </a:cxn>
                <a:cxn ang="0">
                  <a:pos x="256" y="410"/>
                </a:cxn>
                <a:cxn ang="0">
                  <a:pos x="256" y="410"/>
                </a:cxn>
              </a:cxnLst>
              <a:rect l="0" t="0" r="r" b="b"/>
              <a:pathLst>
                <a:path w="562" h="411">
                  <a:moveTo>
                    <a:pt x="256" y="410"/>
                  </a:moveTo>
                  <a:cubicBezTo>
                    <a:pt x="441" y="402"/>
                    <a:pt x="481" y="371"/>
                    <a:pt x="561" y="274"/>
                  </a:cubicBezTo>
                  <a:cubicBezTo>
                    <a:pt x="340" y="154"/>
                    <a:pt x="163" y="39"/>
                    <a:pt x="0" y="0"/>
                  </a:cubicBezTo>
                  <a:cubicBezTo>
                    <a:pt x="44" y="172"/>
                    <a:pt x="114" y="282"/>
                    <a:pt x="256" y="410"/>
                  </a:cubicBezTo>
                  <a:lnTo>
                    <a:pt x="256" y="410"/>
                  </a:lnTo>
                </a:path>
              </a:pathLst>
            </a:custGeom>
            <a:solidFill>
              <a:srgbClr val="C0C0C0">
                <a:alpha val="50000"/>
              </a:srgbClr>
            </a:solidFill>
            <a:ln w="12600">
              <a:solidFill>
                <a:srgbClr val="A1C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</p:grpSp>
      <p:grpSp>
        <p:nvGrpSpPr>
          <p:cNvPr id="33852" name="Group 60"/>
          <p:cNvGrpSpPr>
            <a:grpSpLocks/>
          </p:cNvGrpSpPr>
          <p:nvPr/>
        </p:nvGrpSpPr>
        <p:grpSpPr bwMode="auto">
          <a:xfrm>
            <a:off x="2095500" y="1174750"/>
            <a:ext cx="5703888" cy="3671888"/>
            <a:chOff x="1320" y="740"/>
            <a:chExt cx="3593" cy="2313"/>
          </a:xfrm>
        </p:grpSpPr>
        <p:sp>
          <p:nvSpPr>
            <p:cNvPr id="33853" name="Line 61"/>
            <p:cNvSpPr>
              <a:spLocks noChangeShapeType="1"/>
            </p:cNvSpPr>
            <p:nvPr/>
          </p:nvSpPr>
          <p:spPr bwMode="auto">
            <a:xfrm>
              <a:off x="1320" y="2166"/>
              <a:ext cx="3594" cy="1"/>
            </a:xfrm>
            <a:prstGeom prst="line">
              <a:avLst/>
            </a:prstGeom>
            <a:noFill/>
            <a:ln w="6480">
              <a:solidFill>
                <a:srgbClr val="3399FF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33854" name="Line 62"/>
            <p:cNvSpPr>
              <a:spLocks noChangeShapeType="1"/>
            </p:cNvSpPr>
            <p:nvPr/>
          </p:nvSpPr>
          <p:spPr bwMode="auto">
            <a:xfrm flipV="1">
              <a:off x="2260" y="752"/>
              <a:ext cx="1" cy="2249"/>
            </a:xfrm>
            <a:prstGeom prst="line">
              <a:avLst/>
            </a:prstGeom>
            <a:noFill/>
            <a:ln w="6480">
              <a:solidFill>
                <a:srgbClr val="3399FF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33855" name="Line 63"/>
            <p:cNvSpPr>
              <a:spLocks noChangeShapeType="1"/>
            </p:cNvSpPr>
            <p:nvPr/>
          </p:nvSpPr>
          <p:spPr bwMode="auto">
            <a:xfrm>
              <a:off x="1503" y="1274"/>
              <a:ext cx="3240" cy="1"/>
            </a:xfrm>
            <a:prstGeom prst="line">
              <a:avLst/>
            </a:prstGeom>
            <a:noFill/>
            <a:ln w="6480">
              <a:solidFill>
                <a:srgbClr val="3399FF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  <p:sp>
          <p:nvSpPr>
            <p:cNvPr id="33856" name="Line 64"/>
            <p:cNvSpPr>
              <a:spLocks noChangeShapeType="1"/>
            </p:cNvSpPr>
            <p:nvPr/>
          </p:nvSpPr>
          <p:spPr bwMode="auto">
            <a:xfrm flipV="1">
              <a:off x="4204" y="739"/>
              <a:ext cx="1" cy="2316"/>
            </a:xfrm>
            <a:prstGeom prst="line">
              <a:avLst/>
            </a:prstGeom>
            <a:noFill/>
            <a:ln w="6480">
              <a:solidFill>
                <a:srgbClr val="3399FF"/>
              </a:solidFill>
              <a:round/>
              <a:headEnd/>
              <a:tailEnd/>
            </a:ln>
          </p:spPr>
          <p:txBody>
            <a:bodyPr/>
            <a:lstStyle/>
            <a:p>
              <a:endParaRPr lang="de-DE"/>
            </a:p>
          </p:txBody>
        </p:sp>
      </p:grpSp>
      <p:sp>
        <p:nvSpPr>
          <p:cNvPr id="33857" name="AutoShape 65"/>
          <p:cNvSpPr>
            <a:spLocks noChangeArrowheads="1"/>
          </p:cNvSpPr>
          <p:nvPr/>
        </p:nvSpPr>
        <p:spPr bwMode="auto">
          <a:xfrm>
            <a:off x="2436813" y="6021388"/>
            <a:ext cx="207962" cy="90487"/>
          </a:xfrm>
          <a:prstGeom prst="roundRect">
            <a:avLst>
              <a:gd name="adj" fmla="val 1782"/>
            </a:avLst>
          </a:prstGeom>
          <a:solidFill>
            <a:srgbClr val="000069"/>
          </a:solidFill>
          <a:ln w="12600">
            <a:solidFill>
              <a:srgbClr val="A1C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33858" name="AutoShape 66"/>
          <p:cNvSpPr>
            <a:spLocks noChangeArrowheads="1"/>
          </p:cNvSpPr>
          <p:nvPr/>
        </p:nvSpPr>
        <p:spPr bwMode="auto">
          <a:xfrm>
            <a:off x="2436813" y="6135688"/>
            <a:ext cx="207962" cy="90487"/>
          </a:xfrm>
          <a:prstGeom prst="roundRect">
            <a:avLst>
              <a:gd name="adj" fmla="val 1782"/>
            </a:avLst>
          </a:prstGeom>
          <a:solidFill>
            <a:srgbClr val="4646FF"/>
          </a:solidFill>
          <a:ln w="12600">
            <a:solidFill>
              <a:srgbClr val="A1C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33859" name="AutoShape 67"/>
          <p:cNvSpPr>
            <a:spLocks noChangeArrowheads="1"/>
          </p:cNvSpPr>
          <p:nvPr/>
        </p:nvSpPr>
        <p:spPr bwMode="auto">
          <a:xfrm>
            <a:off x="2608263" y="5981700"/>
            <a:ext cx="1298575" cy="298450"/>
          </a:xfrm>
          <a:prstGeom prst="roundRect">
            <a:avLst>
              <a:gd name="adj" fmla="val 528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85000"/>
              </a:lnSpc>
              <a:buClr>
                <a:srgbClr val="000000"/>
              </a:buClr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800"/>
              <a:t>= stark überrepräsentiert</a:t>
            </a:r>
            <a:br>
              <a:rPr lang="en-GB" sz="800"/>
            </a:br>
            <a:r>
              <a:rPr lang="en-GB" sz="800"/>
              <a:t>= überrepräsentiert</a:t>
            </a:r>
          </a:p>
        </p:txBody>
      </p:sp>
      <p:sp>
        <p:nvSpPr>
          <p:cNvPr id="33860" name="AutoShape 68"/>
          <p:cNvSpPr>
            <a:spLocks noChangeArrowheads="1"/>
          </p:cNvSpPr>
          <p:nvPr/>
        </p:nvSpPr>
        <p:spPr bwMode="auto">
          <a:xfrm>
            <a:off x="5278438" y="6021388"/>
            <a:ext cx="207962" cy="90487"/>
          </a:xfrm>
          <a:prstGeom prst="roundRect">
            <a:avLst>
              <a:gd name="adj" fmla="val 1782"/>
            </a:avLst>
          </a:prstGeom>
          <a:solidFill>
            <a:srgbClr val="C5C5FF"/>
          </a:solidFill>
          <a:ln w="12600">
            <a:solidFill>
              <a:srgbClr val="A1C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33861" name="AutoShape 69"/>
          <p:cNvSpPr>
            <a:spLocks noChangeArrowheads="1"/>
          </p:cNvSpPr>
          <p:nvPr/>
        </p:nvSpPr>
        <p:spPr bwMode="auto">
          <a:xfrm>
            <a:off x="5278438" y="6135688"/>
            <a:ext cx="207962" cy="90487"/>
          </a:xfrm>
          <a:prstGeom prst="roundRect">
            <a:avLst>
              <a:gd name="adj" fmla="val 1782"/>
            </a:avLst>
          </a:prstGeom>
          <a:solidFill>
            <a:srgbClr val="F3F3FF"/>
          </a:solidFill>
          <a:ln w="12600">
            <a:solidFill>
              <a:srgbClr val="A1C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33862" name="AutoShape 70"/>
          <p:cNvSpPr>
            <a:spLocks noChangeArrowheads="1"/>
          </p:cNvSpPr>
          <p:nvPr/>
        </p:nvSpPr>
        <p:spPr bwMode="auto">
          <a:xfrm>
            <a:off x="5449888" y="5981700"/>
            <a:ext cx="1327150" cy="298450"/>
          </a:xfrm>
          <a:prstGeom prst="roundRect">
            <a:avLst>
              <a:gd name="adj" fmla="val 528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85000"/>
              </a:lnSpc>
              <a:buClr>
                <a:srgbClr val="000000"/>
              </a:buClr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800"/>
              <a:t>= unterrepräsentiert</a:t>
            </a:r>
            <a:br>
              <a:rPr lang="en-GB" sz="800"/>
            </a:br>
            <a:r>
              <a:rPr lang="en-GB" sz="800"/>
              <a:t>= stark unterrepräsentiert</a:t>
            </a:r>
          </a:p>
        </p:txBody>
      </p:sp>
      <p:sp>
        <p:nvSpPr>
          <p:cNvPr id="33863" name="AutoShape 71"/>
          <p:cNvSpPr>
            <a:spLocks noChangeArrowheads="1"/>
          </p:cNvSpPr>
          <p:nvPr/>
        </p:nvSpPr>
        <p:spPr bwMode="auto">
          <a:xfrm>
            <a:off x="4019550" y="6088063"/>
            <a:ext cx="207963" cy="90487"/>
          </a:xfrm>
          <a:prstGeom prst="roundRect">
            <a:avLst>
              <a:gd name="adj" fmla="val 1782"/>
            </a:avLst>
          </a:prstGeom>
          <a:solidFill>
            <a:srgbClr val="9B9BFF"/>
          </a:solidFill>
          <a:ln w="12600">
            <a:solidFill>
              <a:srgbClr val="A1C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33864" name="AutoShape 72"/>
          <p:cNvSpPr>
            <a:spLocks noChangeArrowheads="1"/>
          </p:cNvSpPr>
          <p:nvPr/>
        </p:nvSpPr>
        <p:spPr bwMode="auto">
          <a:xfrm>
            <a:off x="4191000" y="6040438"/>
            <a:ext cx="974725" cy="195262"/>
          </a:xfrm>
          <a:prstGeom prst="roundRect">
            <a:avLst>
              <a:gd name="adj" fmla="val 819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85000"/>
              </a:lnSpc>
              <a:buClr>
                <a:srgbClr val="000000"/>
              </a:buClr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800"/>
              <a:t>= durchschnittlich</a:t>
            </a:r>
          </a:p>
        </p:txBody>
      </p:sp>
      <p:grpSp>
        <p:nvGrpSpPr>
          <p:cNvPr id="33865" name="Group 73"/>
          <p:cNvGrpSpPr>
            <a:grpSpLocks/>
          </p:cNvGrpSpPr>
          <p:nvPr/>
        </p:nvGrpSpPr>
        <p:grpSpPr bwMode="auto">
          <a:xfrm>
            <a:off x="2590800" y="1524000"/>
            <a:ext cx="5156200" cy="3236913"/>
            <a:chOff x="1613" y="880"/>
            <a:chExt cx="3248" cy="2039"/>
          </a:xfrm>
        </p:grpSpPr>
        <p:grpSp>
          <p:nvGrpSpPr>
            <p:cNvPr id="33866" name="Group 74"/>
            <p:cNvGrpSpPr>
              <a:grpSpLocks/>
            </p:cNvGrpSpPr>
            <p:nvPr/>
          </p:nvGrpSpPr>
          <p:grpSpPr bwMode="auto">
            <a:xfrm>
              <a:off x="1630" y="2218"/>
              <a:ext cx="244" cy="212"/>
              <a:chOff x="1630" y="2218"/>
              <a:chExt cx="244" cy="212"/>
            </a:xfrm>
          </p:grpSpPr>
          <p:sp>
            <p:nvSpPr>
              <p:cNvPr id="33867" name="AutoShape 75"/>
              <p:cNvSpPr>
                <a:spLocks noChangeArrowheads="1"/>
              </p:cNvSpPr>
              <p:nvPr/>
            </p:nvSpPr>
            <p:spPr bwMode="auto">
              <a:xfrm>
                <a:off x="1630" y="2218"/>
                <a:ext cx="245" cy="213"/>
              </a:xfrm>
              <a:prstGeom prst="roundRect">
                <a:avLst>
                  <a:gd name="adj" fmla="val 468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33868" name="AutoShape 76"/>
              <p:cNvSpPr>
                <a:spLocks noChangeArrowheads="1"/>
              </p:cNvSpPr>
              <p:nvPr/>
            </p:nvSpPr>
            <p:spPr bwMode="auto">
              <a:xfrm>
                <a:off x="1630" y="2218"/>
                <a:ext cx="245" cy="213"/>
              </a:xfrm>
              <a:prstGeom prst="roundRect">
                <a:avLst>
                  <a:gd name="adj" fmla="val 468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lIns="90000" tIns="46800" rIns="90000" bIns="46800" anchor="ctr" anchorCtr="1"/>
              <a:lstStyle/>
              <a:p>
                <a:pPr algn="ctr">
                  <a:lnSpc>
                    <a:spcPct val="93000"/>
                  </a:lnSpc>
                  <a:buClr>
                    <a:srgbClr val="000000"/>
                  </a:buClr>
                  <a:buFont typeface="Arial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400" b="1" i="1">
                    <a:solidFill>
                      <a:srgbClr val="000000"/>
                    </a:solidFill>
                  </a:rPr>
                  <a:t>2%</a:t>
                </a:r>
              </a:p>
            </p:txBody>
          </p:sp>
        </p:grpSp>
        <p:grpSp>
          <p:nvGrpSpPr>
            <p:cNvPr id="33869" name="Group 77"/>
            <p:cNvGrpSpPr>
              <a:grpSpLocks/>
            </p:cNvGrpSpPr>
            <p:nvPr/>
          </p:nvGrpSpPr>
          <p:grpSpPr bwMode="auto">
            <a:xfrm>
              <a:off x="2422" y="2056"/>
              <a:ext cx="244" cy="212"/>
              <a:chOff x="2422" y="2056"/>
              <a:chExt cx="244" cy="212"/>
            </a:xfrm>
          </p:grpSpPr>
          <p:sp>
            <p:nvSpPr>
              <p:cNvPr id="33870" name="AutoShape 78"/>
              <p:cNvSpPr>
                <a:spLocks noChangeArrowheads="1"/>
              </p:cNvSpPr>
              <p:nvPr/>
            </p:nvSpPr>
            <p:spPr bwMode="auto">
              <a:xfrm>
                <a:off x="2422" y="2056"/>
                <a:ext cx="245" cy="213"/>
              </a:xfrm>
              <a:prstGeom prst="roundRect">
                <a:avLst>
                  <a:gd name="adj" fmla="val 468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33871" name="AutoShape 79"/>
              <p:cNvSpPr>
                <a:spLocks noChangeArrowheads="1"/>
              </p:cNvSpPr>
              <p:nvPr/>
            </p:nvSpPr>
            <p:spPr bwMode="auto">
              <a:xfrm>
                <a:off x="2422" y="2056"/>
                <a:ext cx="245" cy="213"/>
              </a:xfrm>
              <a:prstGeom prst="roundRect">
                <a:avLst>
                  <a:gd name="adj" fmla="val 468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lIns="90000" tIns="46800" rIns="90000" bIns="46800" anchor="ctr" anchorCtr="1"/>
              <a:lstStyle/>
              <a:p>
                <a:pPr algn="ctr">
                  <a:lnSpc>
                    <a:spcPct val="93000"/>
                  </a:lnSpc>
                  <a:buClr>
                    <a:srgbClr val="000000"/>
                  </a:buClr>
                  <a:buFont typeface="Arial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400" b="1" i="1">
                    <a:solidFill>
                      <a:srgbClr val="000000"/>
                    </a:solidFill>
                  </a:rPr>
                  <a:t>2%</a:t>
                </a:r>
              </a:p>
            </p:txBody>
          </p:sp>
        </p:grpSp>
        <p:grpSp>
          <p:nvGrpSpPr>
            <p:cNvPr id="33872" name="Group 80"/>
            <p:cNvGrpSpPr>
              <a:grpSpLocks/>
            </p:cNvGrpSpPr>
            <p:nvPr/>
          </p:nvGrpSpPr>
          <p:grpSpPr bwMode="auto">
            <a:xfrm>
              <a:off x="1613" y="1228"/>
              <a:ext cx="244" cy="212"/>
              <a:chOff x="1613" y="1228"/>
              <a:chExt cx="244" cy="212"/>
            </a:xfrm>
          </p:grpSpPr>
          <p:sp>
            <p:nvSpPr>
              <p:cNvPr id="33873" name="AutoShape 81"/>
              <p:cNvSpPr>
                <a:spLocks noChangeArrowheads="1"/>
              </p:cNvSpPr>
              <p:nvPr/>
            </p:nvSpPr>
            <p:spPr bwMode="auto">
              <a:xfrm>
                <a:off x="1613" y="1228"/>
                <a:ext cx="245" cy="213"/>
              </a:xfrm>
              <a:prstGeom prst="roundRect">
                <a:avLst>
                  <a:gd name="adj" fmla="val 468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33874" name="AutoShape 82"/>
              <p:cNvSpPr>
                <a:spLocks noChangeArrowheads="1"/>
              </p:cNvSpPr>
              <p:nvPr/>
            </p:nvSpPr>
            <p:spPr bwMode="auto">
              <a:xfrm>
                <a:off x="1613" y="1228"/>
                <a:ext cx="245" cy="213"/>
              </a:xfrm>
              <a:prstGeom prst="roundRect">
                <a:avLst>
                  <a:gd name="adj" fmla="val 468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lIns="90000" tIns="46800" rIns="90000" bIns="46800" anchor="ctr" anchorCtr="1"/>
              <a:lstStyle/>
              <a:p>
                <a:pPr algn="ctr">
                  <a:lnSpc>
                    <a:spcPct val="93000"/>
                  </a:lnSpc>
                  <a:buClr>
                    <a:srgbClr val="000000"/>
                  </a:buClr>
                  <a:buFont typeface="Arial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400" b="1" i="1">
                    <a:solidFill>
                      <a:srgbClr val="000000"/>
                    </a:solidFill>
                  </a:rPr>
                  <a:t>1%</a:t>
                </a:r>
              </a:p>
            </p:txBody>
          </p:sp>
        </p:grpSp>
        <p:grpSp>
          <p:nvGrpSpPr>
            <p:cNvPr id="33875" name="Group 83"/>
            <p:cNvGrpSpPr>
              <a:grpSpLocks/>
            </p:cNvGrpSpPr>
            <p:nvPr/>
          </p:nvGrpSpPr>
          <p:grpSpPr bwMode="auto">
            <a:xfrm>
              <a:off x="2991" y="1725"/>
              <a:ext cx="244" cy="212"/>
              <a:chOff x="2991" y="1725"/>
              <a:chExt cx="244" cy="212"/>
            </a:xfrm>
          </p:grpSpPr>
          <p:sp>
            <p:nvSpPr>
              <p:cNvPr id="33876" name="AutoShape 84"/>
              <p:cNvSpPr>
                <a:spLocks noChangeArrowheads="1"/>
              </p:cNvSpPr>
              <p:nvPr/>
            </p:nvSpPr>
            <p:spPr bwMode="auto">
              <a:xfrm>
                <a:off x="2991" y="1725"/>
                <a:ext cx="245" cy="213"/>
              </a:xfrm>
              <a:prstGeom prst="roundRect">
                <a:avLst>
                  <a:gd name="adj" fmla="val 468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33877" name="AutoShape 85"/>
              <p:cNvSpPr>
                <a:spLocks noChangeArrowheads="1"/>
              </p:cNvSpPr>
              <p:nvPr/>
            </p:nvSpPr>
            <p:spPr bwMode="auto">
              <a:xfrm>
                <a:off x="2991" y="1725"/>
                <a:ext cx="245" cy="213"/>
              </a:xfrm>
              <a:prstGeom prst="roundRect">
                <a:avLst>
                  <a:gd name="adj" fmla="val 468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lIns="90000" tIns="46800" rIns="90000" bIns="46800" anchor="ctr" anchorCtr="1"/>
              <a:lstStyle/>
              <a:p>
                <a:pPr algn="ctr">
                  <a:lnSpc>
                    <a:spcPct val="93000"/>
                  </a:lnSpc>
                  <a:buClr>
                    <a:srgbClr val="000000"/>
                  </a:buClr>
                  <a:buFont typeface="Arial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400" b="1" i="1">
                    <a:solidFill>
                      <a:srgbClr val="000000"/>
                    </a:solidFill>
                  </a:rPr>
                  <a:t>14%</a:t>
                </a:r>
              </a:p>
            </p:txBody>
          </p:sp>
        </p:grpSp>
        <p:grpSp>
          <p:nvGrpSpPr>
            <p:cNvPr id="33878" name="Group 86"/>
            <p:cNvGrpSpPr>
              <a:grpSpLocks/>
            </p:cNvGrpSpPr>
            <p:nvPr/>
          </p:nvGrpSpPr>
          <p:grpSpPr bwMode="auto">
            <a:xfrm>
              <a:off x="2981" y="2707"/>
              <a:ext cx="244" cy="212"/>
              <a:chOff x="2981" y="2707"/>
              <a:chExt cx="244" cy="212"/>
            </a:xfrm>
          </p:grpSpPr>
          <p:sp>
            <p:nvSpPr>
              <p:cNvPr id="33879" name="AutoShape 87"/>
              <p:cNvSpPr>
                <a:spLocks noChangeArrowheads="1"/>
              </p:cNvSpPr>
              <p:nvPr/>
            </p:nvSpPr>
            <p:spPr bwMode="auto">
              <a:xfrm>
                <a:off x="2981" y="2707"/>
                <a:ext cx="245" cy="213"/>
              </a:xfrm>
              <a:prstGeom prst="roundRect">
                <a:avLst>
                  <a:gd name="adj" fmla="val 468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33880" name="AutoShape 88"/>
              <p:cNvSpPr>
                <a:spLocks noChangeArrowheads="1"/>
              </p:cNvSpPr>
              <p:nvPr/>
            </p:nvSpPr>
            <p:spPr bwMode="auto">
              <a:xfrm>
                <a:off x="2981" y="2707"/>
                <a:ext cx="245" cy="213"/>
              </a:xfrm>
              <a:prstGeom prst="roundRect">
                <a:avLst>
                  <a:gd name="adj" fmla="val 468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lIns="90000" tIns="46800" rIns="90000" bIns="46800" anchor="ctr" anchorCtr="1"/>
              <a:lstStyle/>
              <a:p>
                <a:pPr algn="ctr">
                  <a:lnSpc>
                    <a:spcPct val="93000"/>
                  </a:lnSpc>
                  <a:buClr>
                    <a:srgbClr val="000000"/>
                  </a:buClr>
                  <a:buFont typeface="Arial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400" b="1" i="1">
                    <a:solidFill>
                      <a:srgbClr val="000000"/>
                    </a:solidFill>
                  </a:rPr>
                  <a:t>12%</a:t>
                </a:r>
              </a:p>
            </p:txBody>
          </p:sp>
        </p:grpSp>
        <p:grpSp>
          <p:nvGrpSpPr>
            <p:cNvPr id="33881" name="Group 89"/>
            <p:cNvGrpSpPr>
              <a:grpSpLocks/>
            </p:cNvGrpSpPr>
            <p:nvPr/>
          </p:nvGrpSpPr>
          <p:grpSpPr bwMode="auto">
            <a:xfrm>
              <a:off x="4177" y="2595"/>
              <a:ext cx="244" cy="212"/>
              <a:chOff x="4177" y="2595"/>
              <a:chExt cx="244" cy="212"/>
            </a:xfrm>
          </p:grpSpPr>
          <p:sp>
            <p:nvSpPr>
              <p:cNvPr id="33882" name="AutoShape 90"/>
              <p:cNvSpPr>
                <a:spLocks noChangeArrowheads="1"/>
              </p:cNvSpPr>
              <p:nvPr/>
            </p:nvSpPr>
            <p:spPr bwMode="auto">
              <a:xfrm>
                <a:off x="4177" y="2595"/>
                <a:ext cx="245" cy="213"/>
              </a:xfrm>
              <a:prstGeom prst="roundRect">
                <a:avLst>
                  <a:gd name="adj" fmla="val 468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33883" name="AutoShape 91"/>
              <p:cNvSpPr>
                <a:spLocks noChangeArrowheads="1"/>
              </p:cNvSpPr>
              <p:nvPr/>
            </p:nvSpPr>
            <p:spPr bwMode="auto">
              <a:xfrm>
                <a:off x="4177" y="2595"/>
                <a:ext cx="245" cy="213"/>
              </a:xfrm>
              <a:prstGeom prst="roundRect">
                <a:avLst>
                  <a:gd name="adj" fmla="val 468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lIns="90000" tIns="46800" rIns="90000" bIns="46800" anchor="ctr" anchorCtr="1"/>
              <a:lstStyle/>
              <a:p>
                <a:pPr algn="ctr">
                  <a:lnSpc>
                    <a:spcPct val="93000"/>
                  </a:lnSpc>
                  <a:buClr>
                    <a:srgbClr val="000000"/>
                  </a:buClr>
                  <a:buFont typeface="Arial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400" b="1" i="1"/>
                  <a:t>13%</a:t>
                </a:r>
              </a:p>
            </p:txBody>
          </p:sp>
        </p:grpSp>
        <p:grpSp>
          <p:nvGrpSpPr>
            <p:cNvPr id="33884" name="Group 92"/>
            <p:cNvGrpSpPr>
              <a:grpSpLocks/>
            </p:cNvGrpSpPr>
            <p:nvPr/>
          </p:nvGrpSpPr>
          <p:grpSpPr bwMode="auto">
            <a:xfrm>
              <a:off x="4617" y="1918"/>
              <a:ext cx="244" cy="212"/>
              <a:chOff x="4617" y="1918"/>
              <a:chExt cx="244" cy="212"/>
            </a:xfrm>
          </p:grpSpPr>
          <p:sp>
            <p:nvSpPr>
              <p:cNvPr id="33885" name="AutoShape 93"/>
              <p:cNvSpPr>
                <a:spLocks noChangeArrowheads="1"/>
              </p:cNvSpPr>
              <p:nvPr/>
            </p:nvSpPr>
            <p:spPr bwMode="auto">
              <a:xfrm>
                <a:off x="4617" y="1918"/>
                <a:ext cx="245" cy="213"/>
              </a:xfrm>
              <a:prstGeom prst="roundRect">
                <a:avLst>
                  <a:gd name="adj" fmla="val 468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33886" name="AutoShape 94"/>
              <p:cNvSpPr>
                <a:spLocks noChangeArrowheads="1"/>
              </p:cNvSpPr>
              <p:nvPr/>
            </p:nvSpPr>
            <p:spPr bwMode="auto">
              <a:xfrm>
                <a:off x="4617" y="1918"/>
                <a:ext cx="245" cy="213"/>
              </a:xfrm>
              <a:prstGeom prst="roundRect">
                <a:avLst>
                  <a:gd name="adj" fmla="val 468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lIns="90000" tIns="46800" rIns="90000" bIns="46800" anchor="ctr" anchorCtr="1"/>
              <a:lstStyle/>
              <a:p>
                <a:pPr algn="ctr">
                  <a:lnSpc>
                    <a:spcPct val="93000"/>
                  </a:lnSpc>
                  <a:buClr>
                    <a:srgbClr val="FFFFFF"/>
                  </a:buClr>
                  <a:buFont typeface="Arial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400" b="1" i="1">
                    <a:solidFill>
                      <a:srgbClr val="FFFFFF"/>
                    </a:solidFill>
                  </a:rPr>
                  <a:t>15%</a:t>
                </a:r>
              </a:p>
            </p:txBody>
          </p:sp>
        </p:grpSp>
        <p:grpSp>
          <p:nvGrpSpPr>
            <p:cNvPr id="33887" name="Group 95"/>
            <p:cNvGrpSpPr>
              <a:grpSpLocks/>
            </p:cNvGrpSpPr>
            <p:nvPr/>
          </p:nvGrpSpPr>
          <p:grpSpPr bwMode="auto">
            <a:xfrm>
              <a:off x="3643" y="1219"/>
              <a:ext cx="244" cy="212"/>
              <a:chOff x="3643" y="1219"/>
              <a:chExt cx="244" cy="212"/>
            </a:xfrm>
          </p:grpSpPr>
          <p:sp>
            <p:nvSpPr>
              <p:cNvPr id="33888" name="AutoShape 96"/>
              <p:cNvSpPr>
                <a:spLocks noChangeArrowheads="1"/>
              </p:cNvSpPr>
              <p:nvPr/>
            </p:nvSpPr>
            <p:spPr bwMode="auto">
              <a:xfrm>
                <a:off x="3643" y="1219"/>
                <a:ext cx="245" cy="213"/>
              </a:xfrm>
              <a:prstGeom prst="roundRect">
                <a:avLst>
                  <a:gd name="adj" fmla="val 468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33889" name="AutoShape 97"/>
              <p:cNvSpPr>
                <a:spLocks noChangeArrowheads="1"/>
              </p:cNvSpPr>
              <p:nvPr/>
            </p:nvSpPr>
            <p:spPr bwMode="auto">
              <a:xfrm>
                <a:off x="3643" y="1219"/>
                <a:ext cx="245" cy="213"/>
              </a:xfrm>
              <a:prstGeom prst="roundRect">
                <a:avLst>
                  <a:gd name="adj" fmla="val 468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lIns="90000" tIns="46800" rIns="90000" bIns="46800" anchor="ctr" anchorCtr="1"/>
              <a:lstStyle/>
              <a:p>
                <a:pPr algn="ctr">
                  <a:lnSpc>
                    <a:spcPct val="93000"/>
                  </a:lnSpc>
                  <a:buClr>
                    <a:srgbClr val="000000"/>
                  </a:buClr>
                  <a:buFont typeface="Arial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400" b="1" i="1">
                    <a:solidFill>
                      <a:srgbClr val="000000"/>
                    </a:solidFill>
                  </a:rPr>
                  <a:t>9%</a:t>
                </a:r>
              </a:p>
            </p:txBody>
          </p:sp>
        </p:grpSp>
        <p:grpSp>
          <p:nvGrpSpPr>
            <p:cNvPr id="33890" name="Group 98"/>
            <p:cNvGrpSpPr>
              <a:grpSpLocks/>
            </p:cNvGrpSpPr>
            <p:nvPr/>
          </p:nvGrpSpPr>
          <p:grpSpPr bwMode="auto">
            <a:xfrm>
              <a:off x="4505" y="1220"/>
              <a:ext cx="244" cy="212"/>
              <a:chOff x="4505" y="1220"/>
              <a:chExt cx="244" cy="212"/>
            </a:xfrm>
          </p:grpSpPr>
          <p:sp>
            <p:nvSpPr>
              <p:cNvPr id="33891" name="AutoShape 99"/>
              <p:cNvSpPr>
                <a:spLocks noChangeArrowheads="1"/>
              </p:cNvSpPr>
              <p:nvPr/>
            </p:nvSpPr>
            <p:spPr bwMode="auto">
              <a:xfrm>
                <a:off x="4505" y="1220"/>
                <a:ext cx="245" cy="213"/>
              </a:xfrm>
              <a:prstGeom prst="roundRect">
                <a:avLst>
                  <a:gd name="adj" fmla="val 468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33892" name="AutoShape 100"/>
              <p:cNvSpPr>
                <a:spLocks noChangeArrowheads="1"/>
              </p:cNvSpPr>
              <p:nvPr/>
            </p:nvSpPr>
            <p:spPr bwMode="auto">
              <a:xfrm>
                <a:off x="4505" y="1220"/>
                <a:ext cx="245" cy="213"/>
              </a:xfrm>
              <a:prstGeom prst="roundRect">
                <a:avLst>
                  <a:gd name="adj" fmla="val 468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lIns="90000" tIns="46800" rIns="90000" bIns="46800" anchor="ctr" anchorCtr="1"/>
              <a:lstStyle/>
              <a:p>
                <a:pPr algn="ctr">
                  <a:lnSpc>
                    <a:spcPct val="93000"/>
                  </a:lnSpc>
                  <a:buClr>
                    <a:srgbClr val="FFFFFF"/>
                  </a:buClr>
                  <a:buFont typeface="Arial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400" b="1" i="1">
                    <a:solidFill>
                      <a:srgbClr val="FFFFFF"/>
                    </a:solidFill>
                  </a:rPr>
                  <a:t>24%</a:t>
                </a:r>
              </a:p>
            </p:txBody>
          </p:sp>
        </p:grpSp>
        <p:grpSp>
          <p:nvGrpSpPr>
            <p:cNvPr id="33893" name="Group 101"/>
            <p:cNvGrpSpPr>
              <a:grpSpLocks/>
            </p:cNvGrpSpPr>
            <p:nvPr/>
          </p:nvGrpSpPr>
          <p:grpSpPr bwMode="auto">
            <a:xfrm>
              <a:off x="2503" y="880"/>
              <a:ext cx="244" cy="212"/>
              <a:chOff x="2503" y="880"/>
              <a:chExt cx="244" cy="212"/>
            </a:xfrm>
          </p:grpSpPr>
          <p:sp>
            <p:nvSpPr>
              <p:cNvPr id="33894" name="AutoShape 102"/>
              <p:cNvSpPr>
                <a:spLocks noChangeArrowheads="1"/>
              </p:cNvSpPr>
              <p:nvPr/>
            </p:nvSpPr>
            <p:spPr bwMode="auto">
              <a:xfrm>
                <a:off x="2503" y="880"/>
                <a:ext cx="245" cy="213"/>
              </a:xfrm>
              <a:prstGeom prst="roundRect">
                <a:avLst>
                  <a:gd name="adj" fmla="val 468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33895" name="AutoShape 103"/>
              <p:cNvSpPr>
                <a:spLocks noChangeArrowheads="1"/>
              </p:cNvSpPr>
              <p:nvPr/>
            </p:nvSpPr>
            <p:spPr bwMode="auto">
              <a:xfrm>
                <a:off x="2503" y="880"/>
                <a:ext cx="245" cy="213"/>
              </a:xfrm>
              <a:prstGeom prst="roundRect">
                <a:avLst>
                  <a:gd name="adj" fmla="val 468"/>
                </a:avLst>
              </a:prstGeom>
              <a:noFill/>
              <a:ln w="9525">
                <a:noFill/>
                <a:round/>
                <a:headEnd/>
                <a:tailEnd/>
              </a:ln>
            </p:spPr>
            <p:txBody>
              <a:bodyPr lIns="90000" tIns="46800" rIns="90000" bIns="46800" anchor="ctr" anchorCtr="1"/>
              <a:lstStyle/>
              <a:p>
                <a:pPr algn="ctr">
                  <a:lnSpc>
                    <a:spcPct val="93000"/>
                  </a:lnSpc>
                  <a:buClr>
                    <a:srgbClr val="000000"/>
                  </a:buClr>
                  <a:buFont typeface="Arial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400" b="1" i="1">
                    <a:solidFill>
                      <a:srgbClr val="000000"/>
                    </a:solidFill>
                  </a:rPr>
                  <a:t>8%</a:t>
                </a:r>
              </a:p>
            </p:txBody>
          </p:sp>
        </p:grpSp>
      </p:grpSp>
      <p:grpSp>
        <p:nvGrpSpPr>
          <p:cNvPr id="33896" name="Group 104"/>
          <p:cNvGrpSpPr>
            <a:grpSpLocks/>
          </p:cNvGrpSpPr>
          <p:nvPr/>
        </p:nvGrpSpPr>
        <p:grpSpPr bwMode="auto">
          <a:xfrm>
            <a:off x="2203450" y="1084263"/>
            <a:ext cx="5630863" cy="3357562"/>
            <a:chOff x="1388" y="683"/>
            <a:chExt cx="3547" cy="2115"/>
          </a:xfrm>
        </p:grpSpPr>
        <p:sp>
          <p:nvSpPr>
            <p:cNvPr id="33897" name="AutoShape 105"/>
            <p:cNvSpPr>
              <a:spLocks noChangeArrowheads="1"/>
            </p:cNvSpPr>
            <p:nvPr/>
          </p:nvSpPr>
          <p:spPr bwMode="auto">
            <a:xfrm>
              <a:off x="2585" y="2522"/>
              <a:ext cx="948" cy="277"/>
            </a:xfrm>
            <a:prstGeom prst="roundRect">
              <a:avLst>
                <a:gd name="adj" fmla="val 361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93000"/>
                </a:lnSpc>
                <a:buClr>
                  <a:srgbClr val="000000"/>
                </a:buClr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300" b="1">
                  <a:solidFill>
                    <a:srgbClr val="000000"/>
                  </a:solidFill>
                </a:rPr>
                <a:t>Sinus B3</a:t>
              </a:r>
            </a:p>
            <a:p>
              <a:pPr algn="ctr">
                <a:buClr>
                  <a:srgbClr val="000000"/>
                </a:buClr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1">
                  <a:solidFill>
                    <a:srgbClr val="000000"/>
                  </a:solidFill>
                </a:rPr>
                <a:t>Konsum-Materialisten</a:t>
              </a:r>
            </a:p>
          </p:txBody>
        </p:sp>
        <p:sp>
          <p:nvSpPr>
            <p:cNvPr id="33898" name="AutoShape 106"/>
            <p:cNvSpPr>
              <a:spLocks noChangeArrowheads="1"/>
            </p:cNvSpPr>
            <p:nvPr/>
          </p:nvSpPr>
          <p:spPr bwMode="auto">
            <a:xfrm>
              <a:off x="2298" y="683"/>
              <a:ext cx="560" cy="277"/>
            </a:xfrm>
            <a:prstGeom prst="roundRect">
              <a:avLst>
                <a:gd name="adj" fmla="val 361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93000"/>
                </a:lnSpc>
                <a:buClr>
                  <a:srgbClr val="000000"/>
                </a:buClr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300" b="1">
                  <a:solidFill>
                    <a:srgbClr val="000000"/>
                  </a:solidFill>
                </a:rPr>
                <a:t>Sinus B1</a:t>
              </a:r>
            </a:p>
            <a:p>
              <a:pPr algn="ctr">
                <a:buClr>
                  <a:srgbClr val="000000"/>
                </a:buClr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1">
                  <a:solidFill>
                    <a:srgbClr val="000000"/>
                  </a:solidFill>
                </a:rPr>
                <a:t>Etablierte</a:t>
              </a:r>
            </a:p>
          </p:txBody>
        </p:sp>
        <p:sp>
          <p:nvSpPr>
            <p:cNvPr id="33899" name="AutoShape 107"/>
            <p:cNvSpPr>
              <a:spLocks noChangeArrowheads="1"/>
            </p:cNvSpPr>
            <p:nvPr/>
          </p:nvSpPr>
          <p:spPr bwMode="auto">
            <a:xfrm>
              <a:off x="4136" y="1746"/>
              <a:ext cx="800" cy="277"/>
            </a:xfrm>
            <a:prstGeom prst="roundRect">
              <a:avLst>
                <a:gd name="adj" fmla="val 361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93000"/>
                </a:lnSpc>
                <a:buClr>
                  <a:srgbClr val="FFFFFF"/>
                </a:buClr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300" b="1" dirty="0">
                  <a:solidFill>
                    <a:srgbClr val="FFFFFF"/>
                  </a:solidFill>
                </a:rPr>
                <a:t>Sinus C2</a:t>
              </a:r>
            </a:p>
            <a:p>
              <a:pPr algn="ctr">
                <a:buClr>
                  <a:srgbClr val="FFFFFF"/>
                </a:buClr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1" dirty="0" err="1">
                  <a:solidFill>
                    <a:srgbClr val="FFFFFF"/>
                  </a:solidFill>
                </a:rPr>
                <a:t>Experimentalisten</a:t>
              </a:r>
              <a:endParaRPr lang="en-GB" sz="1000" b="1" dirty="0">
                <a:solidFill>
                  <a:srgbClr val="FFFFFF"/>
                </a:solidFill>
              </a:endParaRPr>
            </a:p>
          </p:txBody>
        </p:sp>
        <p:sp>
          <p:nvSpPr>
            <p:cNvPr id="33900" name="AutoShape 108"/>
            <p:cNvSpPr>
              <a:spLocks noChangeArrowheads="1"/>
            </p:cNvSpPr>
            <p:nvPr/>
          </p:nvSpPr>
          <p:spPr bwMode="auto">
            <a:xfrm>
              <a:off x="3368" y="1026"/>
              <a:ext cx="658" cy="277"/>
            </a:xfrm>
            <a:prstGeom prst="roundRect">
              <a:avLst>
                <a:gd name="adj" fmla="val 361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93000"/>
                </a:lnSpc>
                <a:buClr>
                  <a:srgbClr val="000000"/>
                </a:buClr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300" b="1">
                  <a:solidFill>
                    <a:srgbClr val="000000"/>
                  </a:solidFill>
                </a:rPr>
                <a:t>Sinus B12</a:t>
              </a:r>
            </a:p>
            <a:p>
              <a:pPr algn="ctr">
                <a:buClr>
                  <a:srgbClr val="000000"/>
                </a:buClr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1">
                  <a:solidFill>
                    <a:srgbClr val="000000"/>
                  </a:solidFill>
                </a:rPr>
                <a:t>Postmaterielle</a:t>
              </a:r>
            </a:p>
          </p:txBody>
        </p:sp>
        <p:sp>
          <p:nvSpPr>
            <p:cNvPr id="33901" name="AutoShape 109"/>
            <p:cNvSpPr>
              <a:spLocks noChangeArrowheads="1"/>
            </p:cNvSpPr>
            <p:nvPr/>
          </p:nvSpPr>
          <p:spPr bwMode="auto">
            <a:xfrm>
              <a:off x="3941" y="2398"/>
              <a:ext cx="635" cy="277"/>
            </a:xfrm>
            <a:prstGeom prst="roundRect">
              <a:avLst>
                <a:gd name="adj" fmla="val 361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93000"/>
                </a:lnSpc>
                <a:buClr>
                  <a:srgbClr val="000000"/>
                </a:buClr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300" b="1"/>
                <a:t>Sinus BC3</a:t>
              </a:r>
            </a:p>
            <a:p>
              <a:pPr algn="ctr">
                <a:buClr>
                  <a:srgbClr val="000000"/>
                </a:buClr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1"/>
                <a:t>Hedonisten</a:t>
              </a:r>
            </a:p>
          </p:txBody>
        </p:sp>
        <p:sp>
          <p:nvSpPr>
            <p:cNvPr id="33902" name="AutoShape 110"/>
            <p:cNvSpPr>
              <a:spLocks noChangeArrowheads="1"/>
            </p:cNvSpPr>
            <p:nvPr/>
          </p:nvSpPr>
          <p:spPr bwMode="auto">
            <a:xfrm>
              <a:off x="2670" y="1512"/>
              <a:ext cx="766" cy="277"/>
            </a:xfrm>
            <a:prstGeom prst="roundRect">
              <a:avLst>
                <a:gd name="adj" fmla="val 361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93000"/>
                </a:lnSpc>
                <a:buClr>
                  <a:srgbClr val="000000"/>
                </a:buClr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300" b="1">
                  <a:solidFill>
                    <a:srgbClr val="000000"/>
                  </a:solidFill>
                </a:rPr>
                <a:t>Sinus B2</a:t>
              </a:r>
            </a:p>
            <a:p>
              <a:pPr algn="ctr">
                <a:buClr>
                  <a:srgbClr val="000000"/>
                </a:buClr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1">
                  <a:solidFill>
                    <a:srgbClr val="000000"/>
                  </a:solidFill>
                </a:rPr>
                <a:t>Bürgerliche Mitte</a:t>
              </a:r>
            </a:p>
          </p:txBody>
        </p:sp>
        <p:sp>
          <p:nvSpPr>
            <p:cNvPr id="33903" name="AutoShape 111"/>
            <p:cNvSpPr>
              <a:spLocks noChangeArrowheads="1"/>
            </p:cNvSpPr>
            <p:nvPr/>
          </p:nvSpPr>
          <p:spPr bwMode="auto">
            <a:xfrm>
              <a:off x="4115" y="830"/>
              <a:ext cx="427" cy="282"/>
            </a:xfrm>
            <a:prstGeom prst="roundRect">
              <a:avLst>
                <a:gd name="adj" fmla="val 352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93000"/>
                </a:lnSpc>
                <a:buClr>
                  <a:srgbClr val="FFFFFF"/>
                </a:buClr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300" b="1">
                  <a:solidFill>
                    <a:srgbClr val="FFFFFF"/>
                  </a:solidFill>
                </a:rPr>
                <a:t>Sinus </a:t>
              </a:r>
              <a:br>
                <a:rPr lang="en-GB" sz="1300" b="1">
                  <a:solidFill>
                    <a:srgbClr val="FFFFFF"/>
                  </a:solidFill>
                </a:rPr>
              </a:br>
              <a:r>
                <a:rPr lang="en-GB" sz="1300" b="1">
                  <a:solidFill>
                    <a:srgbClr val="FFFFFF"/>
                  </a:solidFill>
                </a:rPr>
                <a:t>C12</a:t>
              </a:r>
            </a:p>
          </p:txBody>
        </p:sp>
        <p:sp>
          <p:nvSpPr>
            <p:cNvPr id="33904" name="AutoShape 112"/>
            <p:cNvSpPr>
              <a:spLocks noChangeArrowheads="1"/>
            </p:cNvSpPr>
            <p:nvPr/>
          </p:nvSpPr>
          <p:spPr bwMode="auto">
            <a:xfrm>
              <a:off x="4223" y="1056"/>
              <a:ext cx="495" cy="248"/>
            </a:xfrm>
            <a:prstGeom prst="roundRect">
              <a:avLst>
                <a:gd name="adj" fmla="val 403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93000"/>
                </a:lnSpc>
                <a:buClr>
                  <a:srgbClr val="FFFFFF"/>
                </a:buClr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1">
                  <a:solidFill>
                    <a:srgbClr val="FFFFFF"/>
                  </a:solidFill>
                </a:rPr>
                <a:t>Moderne</a:t>
              </a:r>
            </a:p>
            <a:p>
              <a:pPr algn="ctr">
                <a:buClr>
                  <a:srgbClr val="FFFFFF"/>
                </a:buClr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1">
                  <a:solidFill>
                    <a:srgbClr val="FFFFFF"/>
                  </a:solidFill>
                </a:rPr>
                <a:t>Performer</a:t>
              </a:r>
            </a:p>
          </p:txBody>
        </p:sp>
        <p:sp>
          <p:nvSpPr>
            <p:cNvPr id="33905" name="AutoShape 113"/>
            <p:cNvSpPr>
              <a:spLocks noChangeArrowheads="1"/>
            </p:cNvSpPr>
            <p:nvPr/>
          </p:nvSpPr>
          <p:spPr bwMode="auto">
            <a:xfrm>
              <a:off x="1388" y="1919"/>
              <a:ext cx="618" cy="373"/>
            </a:xfrm>
            <a:prstGeom prst="roundRect">
              <a:avLst>
                <a:gd name="adj" fmla="val 269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93000"/>
                </a:lnSpc>
                <a:buClr>
                  <a:srgbClr val="000000"/>
                </a:buClr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300" b="1">
                  <a:solidFill>
                    <a:srgbClr val="000000"/>
                  </a:solidFill>
                </a:rPr>
                <a:t>Sinus A23</a:t>
              </a:r>
            </a:p>
            <a:p>
              <a:pPr algn="ctr">
                <a:buClr>
                  <a:srgbClr val="000000"/>
                </a:buClr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1">
                  <a:solidFill>
                    <a:srgbClr val="000000"/>
                  </a:solidFill>
                </a:rPr>
                <a:t>Traditions-</a:t>
              </a:r>
              <a:br>
                <a:rPr lang="en-GB" sz="1000" b="1">
                  <a:solidFill>
                    <a:srgbClr val="000000"/>
                  </a:solidFill>
                </a:rPr>
              </a:br>
              <a:r>
                <a:rPr lang="en-GB" sz="1000" b="1">
                  <a:solidFill>
                    <a:srgbClr val="000000"/>
                  </a:solidFill>
                </a:rPr>
                <a:t>verwurzelte</a:t>
              </a:r>
            </a:p>
          </p:txBody>
        </p:sp>
        <p:sp>
          <p:nvSpPr>
            <p:cNvPr id="33906" name="AutoShape 114"/>
            <p:cNvSpPr>
              <a:spLocks noChangeArrowheads="1"/>
            </p:cNvSpPr>
            <p:nvPr/>
          </p:nvSpPr>
          <p:spPr bwMode="auto">
            <a:xfrm>
              <a:off x="2059" y="1880"/>
              <a:ext cx="610" cy="248"/>
            </a:xfrm>
            <a:prstGeom prst="roundRect">
              <a:avLst>
                <a:gd name="adj" fmla="val 403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93000"/>
                </a:lnSpc>
                <a:buClr>
                  <a:srgbClr val="000000"/>
                </a:buClr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1">
                  <a:solidFill>
                    <a:srgbClr val="000000"/>
                  </a:solidFill>
                </a:rPr>
                <a:t>DDR-</a:t>
              </a:r>
              <a:br>
                <a:rPr lang="en-GB" sz="1000" b="1">
                  <a:solidFill>
                    <a:srgbClr val="000000"/>
                  </a:solidFill>
                </a:rPr>
              </a:br>
              <a:r>
                <a:rPr lang="en-GB" sz="1000" b="1">
                  <a:solidFill>
                    <a:srgbClr val="000000"/>
                  </a:solidFill>
                </a:rPr>
                <a:t>Nostalgische</a:t>
              </a:r>
            </a:p>
          </p:txBody>
        </p:sp>
        <p:sp>
          <p:nvSpPr>
            <p:cNvPr id="33907" name="AutoShape 115"/>
            <p:cNvSpPr>
              <a:spLocks noChangeArrowheads="1"/>
            </p:cNvSpPr>
            <p:nvPr/>
          </p:nvSpPr>
          <p:spPr bwMode="auto">
            <a:xfrm>
              <a:off x="1517" y="1026"/>
              <a:ext cx="618" cy="277"/>
            </a:xfrm>
            <a:prstGeom prst="roundRect">
              <a:avLst>
                <a:gd name="adj" fmla="val 361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93000"/>
                </a:lnSpc>
                <a:buClr>
                  <a:srgbClr val="000000"/>
                </a:buClr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300" b="1">
                  <a:solidFill>
                    <a:srgbClr val="000000"/>
                  </a:solidFill>
                </a:rPr>
                <a:t>Sinus A12</a:t>
              </a:r>
            </a:p>
            <a:p>
              <a:pPr algn="ctr">
                <a:buClr>
                  <a:srgbClr val="000000"/>
                </a:buClr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000" b="1">
                  <a:solidFill>
                    <a:srgbClr val="000000"/>
                  </a:solidFill>
                </a:rPr>
                <a:t>Konservative</a:t>
              </a:r>
            </a:p>
          </p:txBody>
        </p:sp>
        <p:sp>
          <p:nvSpPr>
            <p:cNvPr id="33908" name="AutoShape 116"/>
            <p:cNvSpPr>
              <a:spLocks noChangeArrowheads="1"/>
            </p:cNvSpPr>
            <p:nvPr/>
          </p:nvSpPr>
          <p:spPr bwMode="auto">
            <a:xfrm>
              <a:off x="1996" y="1662"/>
              <a:ext cx="398" cy="268"/>
            </a:xfrm>
            <a:prstGeom prst="roundRect">
              <a:avLst>
                <a:gd name="adj" fmla="val 370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5000"/>
                </a:lnSpc>
                <a:buClr>
                  <a:srgbClr val="000000"/>
                </a:buClr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300" b="1">
                  <a:solidFill>
                    <a:srgbClr val="000000"/>
                  </a:solidFill>
                </a:rPr>
                <a:t>Sinus</a:t>
              </a:r>
              <a:br>
                <a:rPr lang="en-GB" sz="1300" b="1">
                  <a:solidFill>
                    <a:srgbClr val="000000"/>
                  </a:solidFill>
                </a:rPr>
              </a:br>
              <a:r>
                <a:rPr lang="en-GB" sz="1300" b="1">
                  <a:solidFill>
                    <a:srgbClr val="000000"/>
                  </a:solidFill>
                </a:rPr>
                <a:t>AB2</a:t>
              </a:r>
            </a:p>
          </p:txBody>
        </p:sp>
      </p:grpSp>
      <p:sp>
        <p:nvSpPr>
          <p:cNvPr id="33909" name="Text Box 117"/>
          <p:cNvSpPr txBox="1">
            <a:spLocks noChangeArrowheads="1"/>
          </p:cNvSpPr>
          <p:nvPr/>
        </p:nvSpPr>
        <p:spPr bwMode="auto">
          <a:xfrm>
            <a:off x="3059113" y="1484313"/>
            <a:ext cx="1541462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93000"/>
              </a:lnSpc>
              <a:spcBef>
                <a:spcPts val="1250"/>
              </a:spcBef>
              <a:buClr>
                <a:srgbClr val="FF0000"/>
              </a:buClr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FF0000"/>
                </a:solidFill>
              </a:rPr>
              <a:t>300.000</a:t>
            </a:r>
          </a:p>
        </p:txBody>
      </p:sp>
      <p:sp>
        <p:nvSpPr>
          <p:cNvPr id="33910" name="Text Box 118"/>
          <p:cNvSpPr txBox="1">
            <a:spLocks noChangeArrowheads="1"/>
          </p:cNvSpPr>
          <p:nvPr/>
        </p:nvSpPr>
        <p:spPr bwMode="auto">
          <a:xfrm>
            <a:off x="4716463" y="2060575"/>
            <a:ext cx="1541462" cy="29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93000"/>
              </a:lnSpc>
              <a:spcBef>
                <a:spcPts val="1250"/>
              </a:spcBef>
              <a:buClr>
                <a:srgbClr val="FF0000"/>
              </a:buClr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>
                <a:solidFill>
                  <a:srgbClr val="FF0000"/>
                </a:solidFill>
              </a:rPr>
              <a:t>360.000</a:t>
            </a:r>
          </a:p>
        </p:txBody>
      </p:sp>
      <p:sp>
        <p:nvSpPr>
          <p:cNvPr id="33911" name="Text Box 119"/>
          <p:cNvSpPr txBox="1">
            <a:spLocks noChangeArrowheads="1"/>
          </p:cNvSpPr>
          <p:nvPr/>
        </p:nvSpPr>
        <p:spPr bwMode="auto">
          <a:xfrm>
            <a:off x="7092950" y="1773238"/>
            <a:ext cx="1541463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93000"/>
              </a:lnSpc>
              <a:spcBef>
                <a:spcPts val="1250"/>
              </a:spcBef>
              <a:buClr>
                <a:srgbClr val="FF0000"/>
              </a:buClr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>
                <a:solidFill>
                  <a:srgbClr val="FF0000"/>
                </a:solidFill>
                <a:cs typeface="Arial" charset="0"/>
              </a:rPr>
              <a:t>940.000</a:t>
            </a:r>
          </a:p>
        </p:txBody>
      </p:sp>
      <p:sp>
        <p:nvSpPr>
          <p:cNvPr id="33912" name="Text Box 120"/>
          <p:cNvSpPr txBox="1">
            <a:spLocks noChangeArrowheads="1"/>
          </p:cNvSpPr>
          <p:nvPr/>
        </p:nvSpPr>
        <p:spPr bwMode="auto">
          <a:xfrm>
            <a:off x="3708400" y="2852738"/>
            <a:ext cx="1541463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93000"/>
              </a:lnSpc>
              <a:spcBef>
                <a:spcPts val="1250"/>
              </a:spcBef>
              <a:buClr>
                <a:srgbClr val="FF0000"/>
              </a:buClr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>
                <a:solidFill>
                  <a:srgbClr val="FF0000"/>
                </a:solidFill>
              </a:rPr>
              <a:t>540.000</a:t>
            </a:r>
          </a:p>
        </p:txBody>
      </p:sp>
      <p:sp>
        <p:nvSpPr>
          <p:cNvPr id="33913" name="Text Box 121"/>
          <p:cNvSpPr txBox="1">
            <a:spLocks noChangeArrowheads="1"/>
          </p:cNvSpPr>
          <p:nvPr/>
        </p:nvSpPr>
        <p:spPr bwMode="auto">
          <a:xfrm>
            <a:off x="2133600" y="4114800"/>
            <a:ext cx="1541463" cy="29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93000"/>
              </a:lnSpc>
              <a:spcBef>
                <a:spcPts val="1250"/>
              </a:spcBef>
              <a:buClr>
                <a:srgbClr val="FF0000"/>
              </a:buClr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>
                <a:solidFill>
                  <a:srgbClr val="FF0000"/>
                </a:solidFill>
                <a:cs typeface="Arial" charset="0"/>
              </a:rPr>
              <a:t>90.000</a:t>
            </a:r>
          </a:p>
        </p:txBody>
      </p:sp>
      <p:sp>
        <p:nvSpPr>
          <p:cNvPr id="33914" name="Text Box 122"/>
          <p:cNvSpPr txBox="1">
            <a:spLocks noChangeArrowheads="1"/>
          </p:cNvSpPr>
          <p:nvPr/>
        </p:nvSpPr>
        <p:spPr bwMode="auto">
          <a:xfrm>
            <a:off x="3635375" y="4365625"/>
            <a:ext cx="1541463" cy="29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93000"/>
              </a:lnSpc>
              <a:spcBef>
                <a:spcPts val="1250"/>
              </a:spcBef>
              <a:buClr>
                <a:srgbClr val="FF0000"/>
              </a:buClr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>
                <a:solidFill>
                  <a:srgbClr val="FF0000"/>
                </a:solidFill>
              </a:rPr>
              <a:t>490.000</a:t>
            </a:r>
          </a:p>
        </p:txBody>
      </p:sp>
      <p:sp>
        <p:nvSpPr>
          <p:cNvPr id="33915" name="Text Box 123"/>
          <p:cNvSpPr txBox="1">
            <a:spLocks noChangeArrowheads="1"/>
          </p:cNvSpPr>
          <p:nvPr/>
        </p:nvSpPr>
        <p:spPr bwMode="auto">
          <a:xfrm>
            <a:off x="1981200" y="2438400"/>
            <a:ext cx="1541463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93000"/>
              </a:lnSpc>
              <a:spcBef>
                <a:spcPts val="1250"/>
              </a:spcBef>
              <a:buClr>
                <a:srgbClr val="FF0000"/>
              </a:buClr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FF0000"/>
                </a:solidFill>
                <a:cs typeface="Arial" charset="0"/>
              </a:rPr>
              <a:t>60.000</a:t>
            </a:r>
          </a:p>
        </p:txBody>
      </p:sp>
      <p:sp>
        <p:nvSpPr>
          <p:cNvPr id="33916" name="Text Box 124"/>
          <p:cNvSpPr txBox="1">
            <a:spLocks noChangeArrowheads="1"/>
          </p:cNvSpPr>
          <p:nvPr/>
        </p:nvSpPr>
        <p:spPr bwMode="auto">
          <a:xfrm>
            <a:off x="5651500" y="4149725"/>
            <a:ext cx="1541463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93000"/>
              </a:lnSpc>
              <a:spcBef>
                <a:spcPts val="1250"/>
              </a:spcBef>
              <a:buClr>
                <a:srgbClr val="FF0000"/>
              </a:buClr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FF0000"/>
                </a:solidFill>
                <a:cs typeface="Arial" charset="0"/>
              </a:rPr>
              <a:t>530.000</a:t>
            </a:r>
          </a:p>
        </p:txBody>
      </p:sp>
      <p:sp>
        <p:nvSpPr>
          <p:cNvPr id="33917" name="Text Box 125"/>
          <p:cNvSpPr txBox="1">
            <a:spLocks noChangeArrowheads="1"/>
          </p:cNvSpPr>
          <p:nvPr/>
        </p:nvSpPr>
        <p:spPr bwMode="auto">
          <a:xfrm>
            <a:off x="6227763" y="3213100"/>
            <a:ext cx="1541462" cy="29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93000"/>
              </a:lnSpc>
              <a:spcBef>
                <a:spcPts val="1250"/>
              </a:spcBef>
              <a:buClr>
                <a:srgbClr val="FF0000"/>
              </a:buClr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>
                <a:solidFill>
                  <a:srgbClr val="FF0000"/>
                </a:solidFill>
                <a:cs typeface="Arial" charset="0"/>
              </a:rPr>
              <a:t>590.000</a:t>
            </a:r>
          </a:p>
        </p:txBody>
      </p:sp>
      <p:sp>
        <p:nvSpPr>
          <p:cNvPr id="33918" name="Text Box 126"/>
          <p:cNvSpPr txBox="1">
            <a:spLocks noChangeArrowheads="1"/>
          </p:cNvSpPr>
          <p:nvPr/>
        </p:nvSpPr>
        <p:spPr bwMode="auto">
          <a:xfrm>
            <a:off x="2916238" y="3429000"/>
            <a:ext cx="1541462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>
              <a:lnSpc>
                <a:spcPct val="93000"/>
              </a:lnSpc>
              <a:spcBef>
                <a:spcPts val="1250"/>
              </a:spcBef>
              <a:buClr>
                <a:srgbClr val="FF0000"/>
              </a:buClr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solidFill>
                  <a:srgbClr val="FF0000"/>
                </a:solidFill>
                <a:cs typeface="Arial" charset="0"/>
              </a:rPr>
              <a:t>80.000</a:t>
            </a:r>
          </a:p>
        </p:txBody>
      </p:sp>
      <p:sp>
        <p:nvSpPr>
          <p:cNvPr id="33919" name="AutoShape 127"/>
          <p:cNvSpPr>
            <a:spLocks noChangeArrowheads="1"/>
          </p:cNvSpPr>
          <p:nvPr/>
        </p:nvSpPr>
        <p:spPr bwMode="auto">
          <a:xfrm>
            <a:off x="5262563" y="5697538"/>
            <a:ext cx="3044825" cy="228600"/>
          </a:xfrm>
          <a:prstGeom prst="roundRect">
            <a:avLst>
              <a:gd name="adj" fmla="val 694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3000"/>
              </a:lnSpc>
              <a:buClr>
                <a:srgbClr val="000000"/>
              </a:buClr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900">
                <a:solidFill>
                  <a:srgbClr val="000000"/>
                </a:solidFill>
                <a:cs typeface="Arial" charset="0"/>
              </a:rPr>
              <a:t>* 3,99</a:t>
            </a:r>
            <a:r>
              <a:rPr lang="en-GB" sz="900" b="1">
                <a:solidFill>
                  <a:srgbClr val="000000"/>
                </a:solidFill>
                <a:cs typeface="Arial" charset="0"/>
              </a:rPr>
              <a:t> Mio.</a:t>
            </a:r>
            <a:r>
              <a:rPr lang="en-GB" sz="900">
                <a:solidFill>
                  <a:srgbClr val="000000"/>
                </a:solidFill>
                <a:cs typeface="Arial" charset="0"/>
              </a:rPr>
              <a:t> = 6% der dt. Wohnbevölkerung ab 14 Jahren</a:t>
            </a:r>
          </a:p>
        </p:txBody>
      </p:sp>
      <p:sp>
        <p:nvSpPr>
          <p:cNvPr id="33920" name="AutoShape 128"/>
          <p:cNvSpPr>
            <a:spLocks noGrp="1" noChangeArrowheads="1"/>
          </p:cNvSpPr>
          <p:nvPr>
            <p:ph type="title"/>
          </p:nvPr>
        </p:nvSpPr>
        <p:spPr>
          <a:xfrm>
            <a:off x="609600" y="-76200"/>
            <a:ext cx="8001000" cy="1143000"/>
          </a:xfrm>
          <a:ln/>
        </p:spPr>
        <p:txBody>
          <a:bodyPr anchor="ctr"/>
          <a:lstStyle/>
          <a:p>
            <a:pPr defTabSz="449263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/>
              <a:t>Milieus im Alterssegment 20 - 24 Jahre*</a:t>
            </a:r>
          </a:p>
        </p:txBody>
      </p:sp>
    </p:spTree>
  </p:cSld>
  <p:clrMapOvr>
    <a:masterClrMapping/>
  </p:clrMapOvr>
  <p:transition>
    <p:blinds dir="vert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Richard Hartmann Juni 2006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6BE75C-FAF2-4068-9833-61686F4A77BA}" type="slidenum">
              <a:rPr lang="de-DE"/>
              <a:pPr/>
              <a:t>8</a:t>
            </a:fld>
            <a:endParaRPr lang="de-DE"/>
          </a:p>
        </p:txBody>
      </p:sp>
      <p:sp>
        <p:nvSpPr>
          <p:cNvPr id="1126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>
                <a:solidFill>
                  <a:srgbClr val="000000"/>
                </a:solidFill>
              </a:rPr>
              <a:t>Relevante Milieus (Age: 20 – 29)</a:t>
            </a:r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sz="2400">
                <a:solidFill>
                  <a:schemeClr val="accent1"/>
                </a:solidFill>
              </a:rPr>
              <a:t>C12 Mod. Performer 21,9 % – of which 33,3 % Roman-catholics</a:t>
            </a:r>
          </a:p>
          <a:p>
            <a:r>
              <a:rPr lang="de-DE" sz="2400"/>
              <a:t>BC 3 Hedonisten 15,7 % (few students)</a:t>
            </a:r>
          </a:p>
          <a:p>
            <a:r>
              <a:rPr lang="de-DE" sz="2400"/>
              <a:t>B2 Bürgerl</a:t>
            </a:r>
            <a:r>
              <a:rPr lang="de-DE" sz="2400">
                <a:solidFill>
                  <a:schemeClr val="accent1"/>
                </a:solidFill>
              </a:rPr>
              <a:t>iche</a:t>
            </a:r>
            <a:r>
              <a:rPr lang="de-DE" sz="2400"/>
              <a:t> Mitte 15,7 % </a:t>
            </a:r>
            <a:r>
              <a:rPr lang="de-DE" sz="2400">
                <a:solidFill>
                  <a:schemeClr val="accent1"/>
                </a:solidFill>
              </a:rPr>
              <a:t>(</a:t>
            </a:r>
            <a:r>
              <a:rPr lang="en-GB" sz="2400">
                <a:solidFill>
                  <a:schemeClr val="accent1"/>
                </a:solidFill>
              </a:rPr>
              <a:t>medium</a:t>
            </a:r>
            <a:r>
              <a:rPr lang="en-GB" sz="2400"/>
              <a:t> level of education</a:t>
            </a:r>
            <a:r>
              <a:rPr lang="de-DE" sz="2400"/>
              <a:t> )</a:t>
            </a:r>
          </a:p>
          <a:p>
            <a:r>
              <a:rPr lang="de-DE" sz="2400">
                <a:solidFill>
                  <a:schemeClr val="accent1"/>
                </a:solidFill>
              </a:rPr>
              <a:t>C2 Experimentalisten 14,7 %, of which 31,6 % Roman-catholics</a:t>
            </a:r>
          </a:p>
          <a:p>
            <a:r>
              <a:rPr lang="de-DE" sz="2400"/>
              <a:t>B3 Konsummaterialisten 10,1 %  (</a:t>
            </a:r>
            <a:r>
              <a:rPr lang="en-GB" sz="2400"/>
              <a:t>low level of education</a:t>
            </a:r>
            <a:r>
              <a:rPr lang="de-DE" sz="2400"/>
              <a:t> 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Richard Hartmann Juni 2006</a:t>
            </a:r>
          </a:p>
        </p:txBody>
      </p:sp>
      <p:sp>
        <p:nvSpPr>
          <p:cNvPr id="8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DBC58-CE7D-41A0-9AEB-5730BF4E98C6}" type="slidenum">
              <a:rPr lang="de-DE"/>
              <a:pPr/>
              <a:t>9</a:t>
            </a:fld>
            <a:endParaRPr lang="de-DE"/>
          </a:p>
        </p:txBody>
      </p:sp>
      <p:sp>
        <p:nvSpPr>
          <p:cNvPr id="1536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3200"/>
              <a:t>Modern Performers</a:t>
            </a:r>
            <a:r>
              <a:rPr lang="en-GB"/>
              <a:t>: Attitudes towards life</a:t>
            </a:r>
            <a:r>
              <a:rPr lang="de-DE"/>
              <a:t> 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GB" sz="1600"/>
              <a:t>Central orientations: Performance, self-realization, flexibility </a:t>
            </a:r>
            <a:endParaRPr lang="de-DE" sz="1600"/>
          </a:p>
          <a:p>
            <a:pPr>
              <a:lnSpc>
                <a:spcPct val="80000"/>
              </a:lnSpc>
            </a:pPr>
            <a:r>
              <a:rPr lang="en-GB" sz="1600"/>
              <a:t>Security, realizability</a:t>
            </a:r>
            <a:endParaRPr lang="de-DE" sz="1600"/>
          </a:p>
          <a:p>
            <a:pPr>
              <a:lnSpc>
                <a:spcPct val="80000"/>
              </a:lnSpc>
            </a:pPr>
            <a:r>
              <a:rPr lang="en-GB" sz="1600"/>
              <a:t>Questioning norms and hierarchy, while at the same time striving for respect </a:t>
            </a:r>
            <a:endParaRPr lang="de-DE" sz="1600"/>
          </a:p>
          <a:p>
            <a:pPr>
              <a:lnSpc>
                <a:spcPct val="80000"/>
              </a:lnSpc>
            </a:pPr>
            <a:r>
              <a:rPr lang="en-GB" sz="1600"/>
              <a:t>They try to reconcile duty and fun, professional and private life</a:t>
            </a:r>
            <a:endParaRPr lang="de-DE" sz="1600"/>
          </a:p>
          <a:p>
            <a:pPr>
              <a:lnSpc>
                <a:spcPct val="80000"/>
              </a:lnSpc>
            </a:pPr>
            <a:r>
              <a:rPr lang="en-GB" sz="1600"/>
              <a:t>They are singles, young families and students with a job</a:t>
            </a:r>
            <a:endParaRPr lang="de-DE" sz="1600"/>
          </a:p>
          <a:p>
            <a:pPr>
              <a:lnSpc>
                <a:spcPct val="80000"/>
              </a:lnSpc>
            </a:pPr>
            <a:r>
              <a:rPr lang="en-GB" sz="1600"/>
              <a:t>Life style: Trendsetters, open-minded, taking notice of everything new, enthusiastic as to multimedia, sports an outdoor activities</a:t>
            </a:r>
            <a:endParaRPr lang="de-DE" sz="1600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GB" sz="1400"/>
              <a:t>Their apartments seem to be stage-managed exhibitions of avan</a:t>
            </a:r>
            <a:r>
              <a:rPr lang="en-GB" sz="1400">
                <a:solidFill>
                  <a:schemeClr val="accent1"/>
                </a:solidFill>
              </a:rPr>
              <a:t>t-g</a:t>
            </a:r>
            <a:r>
              <a:rPr lang="en-GB" sz="1400"/>
              <a:t>arde and modernistic art</a:t>
            </a:r>
            <a:endParaRPr lang="de-DE" sz="1400"/>
          </a:p>
          <a:p>
            <a:pPr>
              <a:lnSpc>
                <a:spcPct val="80000"/>
              </a:lnSpc>
            </a:pPr>
            <a:r>
              <a:rPr lang="en-GB" sz="1400"/>
              <a:t>They practice what can be dubbed an „adaptive navigation“ (that is, they see where they can find a connection for a certain time</a:t>
            </a:r>
            <a:r>
              <a:rPr lang="en-GB" sz="1400">
                <a:solidFill>
                  <a:schemeClr val="accent1"/>
                </a:solidFill>
              </a:rPr>
              <a:t>)</a:t>
            </a:r>
            <a:r>
              <a:rPr lang="en-GB" sz="1400"/>
              <a:t>, they tend to be self-confident, dynamic, single-minded, and concentrated.</a:t>
            </a:r>
            <a:endParaRPr lang="de-DE" sz="1400"/>
          </a:p>
          <a:p>
            <a:pPr>
              <a:lnSpc>
                <a:spcPct val="80000"/>
              </a:lnSpc>
            </a:pPr>
            <a:r>
              <a:rPr lang="en-GB" sz="1400"/>
              <a:t>They are dedicated to trendy and extreme kinds of sport, to "in" parties, to personal computers, to mental training and travelling. Their favourite TV channels here in Germany are PRO 7 and RTL 2.</a:t>
            </a:r>
            <a:endParaRPr lang="de-DE" sz="1400"/>
          </a:p>
          <a:p>
            <a:pPr>
              <a:lnSpc>
                <a:spcPct val="80000"/>
              </a:lnSpc>
            </a:pPr>
            <a:r>
              <a:rPr lang="en-GB" sz="1400"/>
              <a:t>They are eloquent with high communicative skills</a:t>
            </a:r>
            <a:endParaRPr lang="de-DE" sz="1400"/>
          </a:p>
          <a:p>
            <a:pPr>
              <a:lnSpc>
                <a:spcPct val="80000"/>
              </a:lnSpc>
            </a:pPr>
            <a:r>
              <a:rPr lang="en-GB" sz="1400"/>
              <a:t>They harbour a particular dislike for pessimism and moralization. </a:t>
            </a:r>
            <a:endParaRPr lang="de-DE" sz="1400"/>
          </a:p>
          <a:p>
            <a:pPr>
              <a:lnSpc>
                <a:spcPct val="80000"/>
              </a:lnSpc>
            </a:pPr>
            <a:r>
              <a:rPr lang="en-GB" sz="1400"/>
              <a:t>They like attitudes and views that lay stress on the potentials of human live.</a:t>
            </a:r>
            <a:endParaRPr lang="de-DE" sz="1400"/>
          </a:p>
        </p:txBody>
      </p:sp>
      <p:sp>
        <p:nvSpPr>
          <p:cNvPr id="15366" name="Text Box 6"/>
          <p:cNvSpPr txBox="1">
            <a:spLocks noChangeArrowheads="1"/>
          </p:cNvSpPr>
          <p:nvPr/>
        </p:nvSpPr>
        <p:spPr bwMode="auto">
          <a:xfrm>
            <a:off x="827088" y="6092825"/>
            <a:ext cx="67183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de-DE" sz="1600">
                <a:solidFill>
                  <a:schemeClr val="hlink"/>
                </a:solidFill>
                <a:latin typeface="Times New Roman" pitchFamily="18" charset="0"/>
              </a:rPr>
              <a:t>Dead-ends for communication: </a:t>
            </a:r>
            <a:r>
              <a:rPr lang="de-DE" sz="1600">
                <a:latin typeface="Times New Roman" pitchFamily="18" charset="0"/>
              </a:rPr>
              <a:t>trying to catch, to bind; suspecting superficiality</a:t>
            </a:r>
          </a:p>
          <a:p>
            <a:pPr eaLnBrk="0" hangingPunct="0"/>
            <a:endParaRPr lang="de-DE" sz="160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Kapseln">
  <a:themeElements>
    <a:clrScheme name="Kapseln 4">
      <a:dk1>
        <a:srgbClr val="000000"/>
      </a:dk1>
      <a:lt1>
        <a:srgbClr val="FFFFFF"/>
      </a:lt1>
      <a:dk2>
        <a:srgbClr val="9900CC"/>
      </a:dk2>
      <a:lt2>
        <a:srgbClr val="006600"/>
      </a:lt2>
      <a:accent1>
        <a:srgbClr val="33CC33"/>
      </a:accent1>
      <a:accent2>
        <a:srgbClr val="FFCC66"/>
      </a:accent2>
      <a:accent3>
        <a:srgbClr val="FFFFFF"/>
      </a:accent3>
      <a:accent4>
        <a:srgbClr val="000000"/>
      </a:accent4>
      <a:accent5>
        <a:srgbClr val="ADE2AD"/>
      </a:accent5>
      <a:accent6>
        <a:srgbClr val="E7B95C"/>
      </a:accent6>
      <a:hlink>
        <a:srgbClr val="0033CC"/>
      </a:hlink>
      <a:folHlink>
        <a:srgbClr val="CC0066"/>
      </a:folHlink>
    </a:clrScheme>
    <a:fontScheme name="Kapsel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Kapseln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apseln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apseln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apseln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apseln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apseln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apseln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apseln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Capsules</Template>
  <TotalTime>0</TotalTime>
  <Words>1438</Words>
  <Application>Microsoft Office PowerPoint</Application>
  <PresentationFormat>Bildschirmpräsentation (4:3)</PresentationFormat>
  <Paragraphs>289</Paragraphs>
  <Slides>15</Slides>
  <Notes>15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15</vt:i4>
      </vt:variant>
    </vt:vector>
  </HeadingPairs>
  <TitlesOfParts>
    <vt:vector size="20" baseType="lpstr">
      <vt:lpstr>Times New Roman</vt:lpstr>
      <vt:lpstr>Arial</vt:lpstr>
      <vt:lpstr>Wingdings</vt:lpstr>
      <vt:lpstr>Palatino Linotype</vt:lpstr>
      <vt:lpstr>Kapseln</vt:lpstr>
      <vt:lpstr>Spirituality of young university students and graduates :</vt:lpstr>
      <vt:lpstr>Youth: culturally different </vt:lpstr>
      <vt:lpstr>University chaplaincies may develop different attitudes in face of these differences </vt:lpstr>
      <vt:lpstr>basic problems</vt:lpstr>
      <vt:lpstr>Sinus-Milieustudie</vt:lpstr>
      <vt:lpstr>Folie 6</vt:lpstr>
      <vt:lpstr>Milieus im Alterssegment 20 - 24 Jahre*</vt:lpstr>
      <vt:lpstr>Relevante Milieus (Age: 20 – 29)</vt:lpstr>
      <vt:lpstr>Modern Performers: Attitudes towards life </vt:lpstr>
      <vt:lpstr>Modern Performers: Longing and Religion </vt:lpstr>
      <vt:lpstr>Modern Performers: Church and Belief </vt:lpstr>
      <vt:lpstr>Experimentalists: Attitudes towards life </vt:lpstr>
      <vt:lpstr>Experimentalists: Longing and Religion</vt:lpstr>
      <vt:lpstr>Experimentalists: Church and Belief </vt:lpstr>
      <vt:lpstr>What are we to do? </vt:lpstr>
    </vt:vector>
  </TitlesOfParts>
  <Company>DataViz,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Spiritualitat der jungen AkademikerInnen</dc:title>
  <cp:lastModifiedBy>arlt</cp:lastModifiedBy>
  <cp:revision>8</cp:revision>
  <dcterms:created xsi:type="dcterms:W3CDTF">2002-11-04T21:23:13Z</dcterms:created>
  <dcterms:modified xsi:type="dcterms:W3CDTF">2009-12-11T07:20:32Z</dcterms:modified>
</cp:coreProperties>
</file>