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14" r:id="rId2"/>
    <p:sldId id="485" r:id="rId3"/>
    <p:sldId id="486" r:id="rId4"/>
    <p:sldId id="492" r:id="rId5"/>
    <p:sldId id="493" r:id="rId6"/>
    <p:sldId id="487" r:id="rId7"/>
    <p:sldId id="488" r:id="rId8"/>
    <p:sldId id="489" r:id="rId9"/>
    <p:sldId id="490" r:id="rId10"/>
    <p:sldId id="515"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16" r:id="rId27"/>
    <p:sldId id="482" r:id="rId28"/>
    <p:sldId id="357" r:id="rId29"/>
    <p:sldId id="367" r:id="rId30"/>
    <p:sldId id="466" r:id="rId31"/>
    <p:sldId id="467" r:id="rId32"/>
    <p:sldId id="483" r:id="rId33"/>
    <p:sldId id="484"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BDD"/>
    <a:srgbClr val="C33B3B"/>
    <a:srgbClr val="D1C9C5"/>
    <a:srgbClr val="FFEFEF"/>
    <a:srgbClr val="FFFFFF"/>
    <a:srgbClr val="FFD9D9"/>
    <a:srgbClr val="FDADAD"/>
    <a:srgbClr val="F65C5C"/>
    <a:srgbClr val="FF939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5"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3131461135526"/>
          <c:y val="2.1919420671437592E-2"/>
          <c:w val="0.88950087136142508"/>
          <c:h val="0.81352484348433352"/>
        </c:manualLayout>
      </c:layout>
      <c:barChart>
        <c:barDir val="col"/>
        <c:grouping val="stacked"/>
        <c:varyColors val="0"/>
        <c:ser>
          <c:idx val="0"/>
          <c:order val="0"/>
          <c:tx>
            <c:strRef>
              <c:f>'[Diagramm in Microsoft Word]Graphs'!$B$23</c:f>
              <c:strCache>
                <c:ptCount val="1"/>
                <c:pt idx="0">
                  <c:v>Greater China</c:v>
                </c:pt>
              </c:strCache>
            </c:strRef>
          </c:tx>
          <c:spPr>
            <a:solidFill>
              <a:srgbClr val="FF0000"/>
            </a:solidFill>
            <a:ln>
              <a:noFill/>
            </a:ln>
            <a:effectLst/>
          </c:spPr>
          <c:invertIfNegative val="0"/>
          <c:cat>
            <c:strRef>
              <c:f>'[Diagramm in Microsoft Word]Graphs'!$A$24:$A$41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Forecast 2018</c:v>
                </c:pt>
              </c:strCache>
            </c:strRef>
          </c:cat>
          <c:val>
            <c:numRef>
              <c:f>'[Diagramm in Microsoft Word]Graphs'!$B$24:$B$41</c:f>
              <c:numCache>
                <c:formatCode>#,##0</c:formatCode>
                <c:ptCount val="18"/>
                <c:pt idx="0">
                  <c:v>7666750</c:v>
                </c:pt>
                <c:pt idx="1">
                  <c:v>11303683</c:v>
                </c:pt>
                <c:pt idx="2">
                  <c:v>14424863</c:v>
                </c:pt>
                <c:pt idx="3">
                  <c:v>21949987</c:v>
                </c:pt>
                <c:pt idx="4">
                  <c:v>23214219</c:v>
                </c:pt>
                <c:pt idx="5">
                  <c:v>25875438</c:v>
                </c:pt>
                <c:pt idx="6">
                  <c:v>30670266</c:v>
                </c:pt>
                <c:pt idx="7">
                  <c:v>27674411</c:v>
                </c:pt>
                <c:pt idx="8">
                  <c:v>30661656</c:v>
                </c:pt>
                <c:pt idx="9">
                  <c:v>37860783</c:v>
                </c:pt>
                <c:pt idx="10">
                  <c:v>46047048</c:v>
                </c:pt>
                <c:pt idx="11">
                  <c:v>54400322</c:v>
                </c:pt>
                <c:pt idx="12">
                  <c:v>62252186</c:v>
                </c:pt>
                <c:pt idx="13">
                  <c:v>72482905</c:v>
                </c:pt>
                <c:pt idx="14">
                  <c:v>70434042</c:v>
                </c:pt>
                <c:pt idx="15">
                  <c:v>66744763</c:v>
                </c:pt>
                <c:pt idx="16">
                  <c:v>69425745</c:v>
                </c:pt>
                <c:pt idx="17">
                  <c:v>68000000</c:v>
                </c:pt>
              </c:numCache>
            </c:numRef>
          </c:val>
          <c:extLst xmlns:c16r2="http://schemas.microsoft.com/office/drawing/2015/06/chart">
            <c:ext xmlns:c16="http://schemas.microsoft.com/office/drawing/2014/chart" uri="{C3380CC4-5D6E-409C-BE32-E72D297353CC}">
              <c16:uniqueId val="{00000000-01FD-456B-8B44-466378304122}"/>
            </c:ext>
          </c:extLst>
        </c:ser>
        <c:ser>
          <c:idx val="1"/>
          <c:order val="1"/>
          <c:tx>
            <c:strRef>
              <c:f>'[Diagramm in Microsoft Word]Graphs'!$C$23</c:f>
              <c:strCache>
                <c:ptCount val="1"/>
                <c:pt idx="0">
                  <c:v>Rest of the World</c:v>
                </c:pt>
              </c:strCache>
            </c:strRef>
          </c:tx>
          <c:spPr>
            <a:solidFill>
              <a:schemeClr val="accent5">
                <a:lumMod val="75000"/>
              </a:schemeClr>
            </a:solidFill>
            <a:ln>
              <a:noFill/>
            </a:ln>
            <a:effectLst/>
          </c:spPr>
          <c:invertIfNegative val="0"/>
          <c:cat>
            <c:strRef>
              <c:f>'[Diagramm in Microsoft Word]Graphs'!$A$24:$A$41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Forecast 2018</c:v>
                </c:pt>
              </c:strCache>
            </c:strRef>
          </c:cat>
          <c:val>
            <c:numRef>
              <c:f>'[Diagramm in Microsoft Word]Graphs'!$C$24:$C$41</c:f>
              <c:numCache>
                <c:formatCode>#,##0</c:formatCode>
                <c:ptCount val="18"/>
                <c:pt idx="0">
                  <c:v>4467650</c:v>
                </c:pt>
                <c:pt idx="1">
                  <c:v>5298617</c:v>
                </c:pt>
                <c:pt idx="2">
                  <c:v>5797037</c:v>
                </c:pt>
                <c:pt idx="3">
                  <c:v>6900013</c:v>
                </c:pt>
                <c:pt idx="4">
                  <c:v>7812081</c:v>
                </c:pt>
                <c:pt idx="5">
                  <c:v>8648162</c:v>
                </c:pt>
                <c:pt idx="6">
                  <c:v>10283734</c:v>
                </c:pt>
                <c:pt idx="7">
                  <c:v>16169989</c:v>
                </c:pt>
                <c:pt idx="8">
                  <c:v>16994344</c:v>
                </c:pt>
                <c:pt idx="9">
                  <c:v>19523717</c:v>
                </c:pt>
                <c:pt idx="10">
                  <c:v>24202952</c:v>
                </c:pt>
                <c:pt idx="11">
                  <c:v>28782378</c:v>
                </c:pt>
                <c:pt idx="12">
                  <c:v>35933014</c:v>
                </c:pt>
                <c:pt idx="13">
                  <c:v>42076595</c:v>
                </c:pt>
                <c:pt idx="14">
                  <c:v>62765958</c:v>
                </c:pt>
                <c:pt idx="15">
                  <c:v>70105237</c:v>
                </c:pt>
                <c:pt idx="16">
                  <c:v>75574255</c:v>
                </c:pt>
                <c:pt idx="17">
                  <c:v>86000000</c:v>
                </c:pt>
              </c:numCache>
            </c:numRef>
          </c:val>
          <c:extLst xmlns:c16r2="http://schemas.microsoft.com/office/drawing/2015/06/chart">
            <c:ext xmlns:c16="http://schemas.microsoft.com/office/drawing/2014/chart" uri="{C3380CC4-5D6E-409C-BE32-E72D297353CC}">
              <c16:uniqueId val="{00000001-01FD-456B-8B44-466378304122}"/>
            </c:ext>
          </c:extLst>
        </c:ser>
        <c:dLbls>
          <c:showLegendKey val="0"/>
          <c:showVal val="0"/>
          <c:showCatName val="0"/>
          <c:showSerName val="0"/>
          <c:showPercent val="0"/>
          <c:showBubbleSize val="0"/>
        </c:dLbls>
        <c:gapWidth val="150"/>
        <c:overlap val="100"/>
        <c:axId val="438277048"/>
        <c:axId val="438277440"/>
      </c:barChart>
      <c:catAx>
        <c:axId val="43827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8277440"/>
        <c:crosses val="autoZero"/>
        <c:auto val="1"/>
        <c:lblAlgn val="ctr"/>
        <c:lblOffset val="100"/>
        <c:noMultiLvlLbl val="0"/>
      </c:catAx>
      <c:valAx>
        <c:axId val="438277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8277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4657CDA-40A5-41F6-B228-B5768B7CA9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xmlns="" id="{8A16BFBF-FB9C-4C4B-BB6E-41F8F7667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7229C-EC81-452A-AFD5-2CF534AF838B}" type="datetimeFigureOut">
              <a:rPr lang="de-DE" smtClean="0"/>
              <a:t>10.04.2019</a:t>
            </a:fld>
            <a:endParaRPr lang="de-DE"/>
          </a:p>
        </p:txBody>
      </p:sp>
      <p:sp>
        <p:nvSpPr>
          <p:cNvPr id="4" name="Footer Placeholder 3">
            <a:extLst>
              <a:ext uri="{FF2B5EF4-FFF2-40B4-BE49-F238E27FC236}">
                <a16:creationId xmlns:a16="http://schemas.microsoft.com/office/drawing/2014/main" xmlns="" id="{921BB78E-B55E-413A-A4CD-3DB241E67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xmlns="" id="{1737FFAB-C522-4721-852E-915AB7B14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5BD04-93A8-437E-99BB-B1B1124056BB}" type="slidenum">
              <a:rPr lang="de-DE" smtClean="0"/>
              <a:t>‹Nr.›</a:t>
            </a:fld>
            <a:endParaRPr lang="de-DE"/>
          </a:p>
        </p:txBody>
      </p:sp>
    </p:spTree>
    <p:extLst>
      <p:ext uri="{BB962C8B-B14F-4D97-AF65-F5344CB8AC3E}">
        <p14:creationId xmlns:p14="http://schemas.microsoft.com/office/powerpoint/2010/main" val="42557500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020E2-0F00-453F-8248-3661E2E9C3D2}" type="datetimeFigureOut">
              <a:rPr lang="de-DE" smtClean="0"/>
              <a:t>10.04.2019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04A31-265A-48EC-9F63-38D854BD6199}" type="slidenum">
              <a:rPr lang="de-DE" smtClean="0"/>
              <a:t>‹Nr.›</a:t>
            </a:fld>
            <a:endParaRPr lang="de-DE"/>
          </a:p>
        </p:txBody>
      </p:sp>
    </p:spTree>
    <p:extLst>
      <p:ext uri="{BB962C8B-B14F-4D97-AF65-F5344CB8AC3E}">
        <p14:creationId xmlns:p14="http://schemas.microsoft.com/office/powerpoint/2010/main" val="3269171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fPAeqIxCV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KaiTi" panose="02010609060101010101" pitchFamily="49" charset="-122"/>
              <a:buChar char="中"/>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Tahoma" charset="0"/>
            </a:endParaRPr>
          </a:p>
          <a:p>
            <a:pPr eaLnBrk="1" hangingPunct="1">
              <a:spcBef>
                <a:spcPct val="0"/>
              </a:spcBef>
            </a:pPr>
            <a:endParaRPr lang="de-DE" dirty="0"/>
          </a:p>
        </p:txBody>
      </p:sp>
      <p:sp>
        <p:nvSpPr>
          <p:cNvPr id="4" name="Foliennummernplatzhalter 3"/>
          <p:cNvSpPr>
            <a:spLocks noGrp="1"/>
          </p:cNvSpPr>
          <p:nvPr>
            <p:ph type="sldNum" sz="quarter" idx="10"/>
          </p:nvPr>
        </p:nvSpPr>
        <p:spPr/>
        <p:txBody>
          <a:bodyPr/>
          <a:lstStyle/>
          <a:p>
            <a:fld id="{834312F0-3DFF-4232-B36E-56E819F176B4}" type="slidenum">
              <a:rPr lang="de-DE" smtClean="0"/>
              <a:t>4</a:t>
            </a:fld>
            <a:endParaRPr lang="de-DE"/>
          </a:p>
        </p:txBody>
      </p:sp>
    </p:spTree>
    <p:extLst>
      <p:ext uri="{BB962C8B-B14F-4D97-AF65-F5344CB8AC3E}">
        <p14:creationId xmlns:p14="http://schemas.microsoft.com/office/powerpoint/2010/main" val="1097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3BEBB4-2FB9-454D-973F-E6D392BA6B46}" type="slidenum">
              <a:rPr lang="de-DE" smtClean="0"/>
              <a:t>5</a:t>
            </a:fld>
            <a:endParaRPr lang="de-DE"/>
          </a:p>
        </p:txBody>
      </p:sp>
    </p:spTree>
    <p:extLst>
      <p:ext uri="{BB962C8B-B14F-4D97-AF65-F5344CB8AC3E}">
        <p14:creationId xmlns:p14="http://schemas.microsoft.com/office/powerpoint/2010/main" val="165418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200" dirty="0" smtClean="0"/>
              <a:t>Since the start of the </a:t>
            </a:r>
            <a:r>
              <a:rPr lang="en-US" sz="1200" i="1" dirty="0" smtClean="0"/>
              <a:t>reform and opening </a:t>
            </a:r>
            <a:r>
              <a:rPr lang="en-US" sz="1200" dirty="0" smtClean="0"/>
              <a:t>process in China, living standards have risen throughout the country, but it has also caused the income gap between the more developed coastal regions and the less developed inland regions to increase. </a:t>
            </a:r>
          </a:p>
          <a:p>
            <a:pPr marL="0" indent="0">
              <a:buNone/>
            </a:pPr>
            <a:endParaRPr lang="en-US" sz="1200" dirty="0" smtClean="0"/>
          </a:p>
          <a:p>
            <a:pPr marL="0" indent="0">
              <a:buNone/>
            </a:pPr>
            <a:r>
              <a:rPr lang="en-US" sz="1200" dirty="0" smtClean="0"/>
              <a:t>By 2015, the wealthiest 10% of Chinese society owned 70% of the country’s private wealth, up from a 40% share in 1995.</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http://www.economist.com/news/finance-and-economics/21717102-why-chinese-citizens-seem-more-tolerant-rising-inequality-westerners-new</a:t>
            </a:r>
            <a:endParaRPr lang="de-DE" b="1" dirty="0"/>
          </a:p>
        </p:txBody>
      </p:sp>
      <p:sp>
        <p:nvSpPr>
          <p:cNvPr id="4" name="Foliennummernplatzhalter 3"/>
          <p:cNvSpPr>
            <a:spLocks noGrp="1"/>
          </p:cNvSpPr>
          <p:nvPr>
            <p:ph type="sldNum" sz="quarter" idx="10"/>
          </p:nvPr>
        </p:nvSpPr>
        <p:spPr/>
        <p:txBody>
          <a:bodyPr/>
          <a:lstStyle/>
          <a:p>
            <a:fld id="{C43BEBB4-2FB9-454D-973F-E6D392BA6B46}" type="slidenum">
              <a:rPr lang="de-DE" smtClean="0"/>
              <a:t>11</a:t>
            </a:fld>
            <a:endParaRPr lang="de-DE"/>
          </a:p>
        </p:txBody>
      </p:sp>
    </p:spTree>
    <p:extLst>
      <p:ext uri="{BB962C8B-B14F-4D97-AF65-F5344CB8AC3E}">
        <p14:creationId xmlns:p14="http://schemas.microsoft.com/office/powerpoint/2010/main" val="40652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AU" sz="1200" dirty="0" smtClean="0">
                <a:solidFill>
                  <a:srgbClr val="FF0000"/>
                </a:solidFill>
              </a:rPr>
              <a:t>Crucially, as an increasing number of China’s citizens gain more international experience, patterns in the </a:t>
            </a:r>
            <a:r>
              <a:rPr lang="en-AU" sz="1200" b="1" dirty="0" smtClean="0">
                <a:solidFill>
                  <a:srgbClr val="FF0000"/>
                </a:solidFill>
              </a:rPr>
              <a:t>travel preferences of outbound tourists from different parts of the country </a:t>
            </a:r>
            <a:r>
              <a:rPr lang="en-AU" sz="1200" dirty="0" smtClean="0">
                <a:solidFill>
                  <a:srgbClr val="FF0000"/>
                </a:solidFill>
              </a:rPr>
              <a:t>are becoming increasingly clear. These can be influenced by a number of factors, ranging from geographical location, to the availability of flight connections. </a:t>
            </a:r>
          </a:p>
          <a:p>
            <a:pPr marL="0" indent="0">
              <a:buNone/>
            </a:pPr>
            <a:endParaRPr lang="en-AU" dirty="0" smtClean="0">
              <a:solidFill>
                <a:srgbClr val="FF0000"/>
              </a:solidFill>
            </a:endParaRPr>
          </a:p>
          <a:p>
            <a:pPr marL="0" indent="0">
              <a:buNone/>
            </a:pPr>
            <a:r>
              <a:rPr lang="en-US" sz="1200" b="0" i="0" kern="1200" dirty="0" smtClean="0">
                <a:solidFill>
                  <a:schemeClr val="tx1"/>
                </a:solidFill>
                <a:effectLst/>
                <a:latin typeface="+mn-lt"/>
                <a:ea typeface="+mn-ea"/>
                <a:cs typeface="+mn-cs"/>
              </a:rPr>
              <a:t>While less than 10% of Chinese citizens hold passports, the majority of these come from the country's first and second tier cities. </a:t>
            </a:r>
            <a:r>
              <a:rPr lang="en-AU" sz="1200" b="0" i="0" kern="1200" dirty="0" smtClean="0">
                <a:solidFill>
                  <a:srgbClr val="FF0000"/>
                </a:solidFill>
                <a:effectLst/>
                <a:latin typeface="+mn-lt"/>
                <a:ea typeface="+mn-ea"/>
                <a:cs typeface="+mn-cs"/>
              </a:rPr>
              <a:t>M</a:t>
            </a:r>
            <a:r>
              <a:rPr lang="en-AU" dirty="0" smtClean="0">
                <a:solidFill>
                  <a:srgbClr val="FF0000"/>
                </a:solidFill>
              </a:rPr>
              <a:t>any of these more experienced and increasingly-independent travellers, especially those from first tier cities, are moving away from destinations popular with Chinese crowds in favour of</a:t>
            </a:r>
            <a:r>
              <a:rPr lang="en-AU" baseline="0" dirty="0" smtClean="0">
                <a:solidFill>
                  <a:srgbClr val="FF0000"/>
                </a:solidFill>
              </a:rPr>
              <a:t> </a:t>
            </a:r>
            <a:r>
              <a:rPr lang="en-AU" b="1" dirty="0" smtClean="0">
                <a:solidFill>
                  <a:srgbClr val="FF0000"/>
                </a:solidFill>
              </a:rPr>
              <a:t>more novel, less-visited locations</a:t>
            </a:r>
            <a:r>
              <a:rPr lang="en-AU" dirty="0" smtClean="0">
                <a:solidFill>
                  <a:srgbClr val="FF0000"/>
                </a:solidFill>
              </a:rPr>
              <a:t>. </a:t>
            </a:r>
          </a:p>
          <a:p>
            <a:pPr marL="0" indent="0">
              <a:buNone/>
            </a:pPr>
            <a:endParaRPr lang="en-AU" dirty="0" smtClean="0">
              <a:solidFill>
                <a:srgbClr val="FF0000"/>
              </a:solidFill>
            </a:endParaRPr>
          </a:p>
          <a:p>
            <a:pPr marL="0" indent="0">
              <a:buNone/>
            </a:pPr>
            <a:r>
              <a:rPr lang="en-AU" sz="1200" dirty="0" smtClean="0">
                <a:solidFill>
                  <a:srgbClr val="FF0000"/>
                </a:solidFill>
              </a:rPr>
              <a:t>While many of China’s travel pioneers are gaining more overseas experience, they are being joined by </a:t>
            </a:r>
            <a:r>
              <a:rPr lang="en-AU" sz="1200" b="1" dirty="0" smtClean="0">
                <a:solidFill>
                  <a:srgbClr val="FF0000"/>
                </a:solidFill>
              </a:rPr>
              <a:t>growing numbers of residents of third and even fourth tier cities</a:t>
            </a:r>
            <a:r>
              <a:rPr lang="en-AU" sz="1200" dirty="0" smtClean="0">
                <a:solidFill>
                  <a:srgbClr val="FF0000"/>
                </a:solidFill>
              </a:rPr>
              <a:t> taking their first trips abroad. Like 60% of all Chinese outbound tourists, these travellers tend to travel in groups. This growth is being aided by the growing numbers of international flights and visa centres becoming available outside of first tier cities. </a:t>
            </a:r>
          </a:p>
          <a:p>
            <a:pPr marL="0" indent="0">
              <a:buNone/>
            </a:pPr>
            <a:endParaRPr lang="en-AU"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C43BEBB4-2FB9-454D-973F-E6D392BA6B46}" type="slidenum">
              <a:rPr lang="de-DE" smtClean="0"/>
              <a:t>18</a:t>
            </a:fld>
            <a:endParaRPr lang="de-DE"/>
          </a:p>
        </p:txBody>
      </p:sp>
    </p:spTree>
    <p:extLst>
      <p:ext uri="{BB962C8B-B14F-4D97-AF65-F5344CB8AC3E}">
        <p14:creationId xmlns:p14="http://schemas.microsoft.com/office/powerpoint/2010/main" val="84858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AU" sz="1200" dirty="0" smtClean="0">
                <a:solidFill>
                  <a:srgbClr val="FF0000"/>
                </a:solidFill>
              </a:rPr>
              <a:t>While the first wave of Chinese outbound tourists were predominantly middle-aged, the demographic age mix is becoming increasingly diverse. </a:t>
            </a:r>
          </a:p>
          <a:p>
            <a:pPr marL="0" indent="0">
              <a:buNone/>
            </a:pPr>
            <a:endParaRPr lang="en-AU" sz="1200" dirty="0" smtClean="0">
              <a:solidFill>
                <a:srgbClr val="FF0000"/>
              </a:solidFill>
            </a:endParaRPr>
          </a:p>
          <a:p>
            <a:pPr marL="0" indent="0">
              <a:buNone/>
            </a:pPr>
            <a:r>
              <a:rPr lang="en-AU" sz="1200" dirty="0" smtClean="0">
                <a:solidFill>
                  <a:srgbClr val="FF0000"/>
                </a:solidFill>
              </a:rPr>
              <a:t>As things stand, as </a:t>
            </a:r>
            <a:r>
              <a:rPr lang="en-AU" sz="1200" b="1" dirty="0" smtClean="0">
                <a:solidFill>
                  <a:srgbClr val="FF0000"/>
                </a:solidFill>
              </a:rPr>
              <a:t>close to 60%</a:t>
            </a:r>
            <a:r>
              <a:rPr lang="en-AU" sz="1200" dirty="0" smtClean="0">
                <a:solidFill>
                  <a:srgbClr val="FF0000"/>
                </a:solidFill>
              </a:rPr>
              <a:t> of today’s travellers </a:t>
            </a:r>
            <a:r>
              <a:rPr lang="en-AU" sz="1200" b="1" dirty="0" smtClean="0">
                <a:solidFill>
                  <a:srgbClr val="FF0000"/>
                </a:solidFill>
              </a:rPr>
              <a:t>were born after 1980</a:t>
            </a:r>
            <a:r>
              <a:rPr lang="en-AU" sz="1200" dirty="0" smtClean="0">
                <a:solidFill>
                  <a:srgbClr val="FF0000"/>
                </a:solidFill>
              </a:rPr>
              <a:t>, with many of these even having being born since 1990.</a:t>
            </a:r>
          </a:p>
          <a:p>
            <a:pPr marL="0" indent="0">
              <a:buNone/>
            </a:pPr>
            <a:endParaRPr lang="en-AU" sz="1200" dirty="0" smtClean="0">
              <a:solidFill>
                <a:srgbClr val="FF0000"/>
              </a:solidFill>
            </a:endParaRPr>
          </a:p>
          <a:p>
            <a:pPr marL="0" indent="0">
              <a:buNone/>
            </a:pPr>
            <a:r>
              <a:rPr lang="en-AU" sz="1200" dirty="0" smtClean="0">
                <a:solidFill>
                  <a:srgbClr val="FF0000"/>
                </a:solidFill>
              </a:rPr>
              <a:t>As many of China’s first generation to become rich begin to reach their 60’s, they are finding themselves with more free time on their hands and are looking to invest their free time and money in travelling the world. Even those who were too old to benefit directly from China’s economic development are beginning to join their younger compatriots overseas, as their wealthier children pay for their international trips.</a:t>
            </a:r>
          </a:p>
          <a:p>
            <a:endParaRPr lang="de-DE" dirty="0" smtClean="0"/>
          </a:p>
          <a:p>
            <a:pPr marL="0" indent="0">
              <a:buNone/>
            </a:pPr>
            <a:r>
              <a:rPr lang="en-AU" dirty="0" smtClean="0">
                <a:solidFill>
                  <a:srgbClr val="FF0000"/>
                </a:solidFill>
              </a:rPr>
              <a:t>The growing numbers of younger Chinese people travelling abroad is being particularly driven by educational factors. </a:t>
            </a:r>
          </a:p>
          <a:p>
            <a:pPr marL="0" indent="0">
              <a:buNone/>
            </a:pPr>
            <a:endParaRPr lang="en-AU" dirty="0" smtClean="0">
              <a:solidFill>
                <a:srgbClr val="FF0000"/>
              </a:solidFill>
            </a:endParaRPr>
          </a:p>
          <a:p>
            <a:pPr marL="0" indent="0">
              <a:buNone/>
            </a:pPr>
            <a:r>
              <a:rPr lang="en-AU" dirty="0" smtClean="0">
                <a:solidFill>
                  <a:srgbClr val="FF0000"/>
                </a:solidFill>
              </a:rPr>
              <a:t>The most prominent example of this is the large number of Chinese tertiary students attending universities in countries such as the United States, Australia and the United Kingdom. </a:t>
            </a:r>
          </a:p>
          <a:p>
            <a:pPr marL="0" indent="0">
              <a:buNone/>
            </a:pPr>
            <a:endParaRPr lang="en-AU" dirty="0" smtClean="0">
              <a:solidFill>
                <a:srgbClr val="FF0000"/>
              </a:solidFill>
            </a:endParaRPr>
          </a:p>
          <a:p>
            <a:pPr marL="0" indent="0">
              <a:buNone/>
            </a:pPr>
            <a:r>
              <a:rPr lang="en-AU" dirty="0" smtClean="0">
                <a:solidFill>
                  <a:srgbClr val="FF0000"/>
                </a:solidFill>
              </a:rPr>
              <a:t>This has led to a growing industry of parents taking their children overseas to make campus visits before carefully choosing which university their child should go to. </a:t>
            </a:r>
          </a:p>
          <a:p>
            <a:pPr marL="0" indent="0">
              <a:buNone/>
            </a:pPr>
            <a:endParaRPr lang="en-AU" dirty="0" smtClean="0">
              <a:solidFill>
                <a:srgbClr val="FF0000"/>
              </a:solidFill>
            </a:endParaRPr>
          </a:p>
          <a:p>
            <a:pPr marL="0" indent="0">
              <a:buNone/>
            </a:pPr>
            <a:r>
              <a:rPr lang="en-AU" dirty="0" smtClean="0">
                <a:solidFill>
                  <a:srgbClr val="FF0000"/>
                </a:solidFill>
              </a:rPr>
              <a:t>While studying abroad, these Chinese students will also often attract their parents and friends as VFR (Visiting Friends and Relatives) travellers, drawing further Chinese arrivals to the destination. </a:t>
            </a:r>
          </a:p>
          <a:p>
            <a:pPr marL="0" indent="0">
              <a:buNone/>
            </a:pPr>
            <a:endParaRPr lang="en-AU" dirty="0" smtClean="0">
              <a:solidFill>
                <a:srgbClr val="FF0000"/>
              </a:solidFill>
            </a:endParaRPr>
          </a:p>
          <a:p>
            <a:pPr marL="0" indent="0">
              <a:buNone/>
            </a:pPr>
            <a:r>
              <a:rPr lang="en-AU" dirty="0" smtClean="0">
                <a:solidFill>
                  <a:srgbClr val="FF0000"/>
                </a:solidFill>
              </a:rPr>
              <a:t>Another lucrative by-product of this trend is the large sums of money Chinese parents invest in property and other study-related assets for their children when they are studying overseas.  </a:t>
            </a:r>
          </a:p>
          <a:p>
            <a:endParaRPr lang="de-DE" dirty="0" smtClean="0"/>
          </a:p>
          <a:p>
            <a:pPr marL="0" indent="0">
              <a:buNone/>
            </a:pPr>
            <a:r>
              <a:rPr lang="en-US" dirty="0" smtClean="0">
                <a:solidFill>
                  <a:srgbClr val="FF0000"/>
                </a:solidFill>
              </a:rPr>
              <a:t>The trend of young Chinese people studying overseas is </a:t>
            </a:r>
            <a:r>
              <a:rPr lang="en-US" b="1" dirty="0" smtClean="0">
                <a:solidFill>
                  <a:srgbClr val="FF0000"/>
                </a:solidFill>
              </a:rPr>
              <a:t>now also beginning to spread beyond tertiary education</a:t>
            </a:r>
            <a:r>
              <a:rPr lang="en-US" dirty="0" smtClean="0">
                <a:solidFill>
                  <a:srgbClr val="FF0000"/>
                </a:solidFill>
              </a:rPr>
              <a:t> to secondary-level students. </a:t>
            </a:r>
          </a:p>
          <a:p>
            <a:pPr marL="0" indent="0">
              <a:buNone/>
            </a:pPr>
            <a:endParaRPr lang="en-US" dirty="0" smtClean="0">
              <a:solidFill>
                <a:srgbClr val="FF0000"/>
              </a:solidFill>
            </a:endParaRPr>
          </a:p>
          <a:p>
            <a:pPr marL="0" indent="0">
              <a:buNone/>
            </a:pPr>
            <a:r>
              <a:rPr lang="en-US" dirty="0" smtClean="0">
                <a:solidFill>
                  <a:srgbClr val="FF0000"/>
                </a:solidFill>
              </a:rPr>
              <a:t>Teenaged school children of affluent parents are increasingly being sent abroad for overseas semesters and summer camps in order to increase their international experience, as well as gaining a more “elite” status within Chinese society. </a:t>
            </a:r>
          </a:p>
          <a:p>
            <a:pPr marL="0" indent="0">
              <a:buNone/>
            </a:pPr>
            <a:endParaRPr lang="en-US" dirty="0" smtClean="0">
              <a:solidFill>
                <a:srgbClr val="FF0000"/>
              </a:solidFill>
            </a:endParaRPr>
          </a:p>
          <a:p>
            <a:pPr marL="0" indent="0">
              <a:buNone/>
            </a:pPr>
            <a:r>
              <a:rPr lang="en-US" dirty="0" smtClean="0">
                <a:solidFill>
                  <a:srgbClr val="FF0000"/>
                </a:solidFill>
              </a:rPr>
              <a:t>Furthermore, younger children are being brought on overseas trips by their parents in increasing numbers as a means of “expanding their horizons”, and thereby tapping into the Chinese perception of travel as a form of education in itself. </a:t>
            </a:r>
          </a:p>
          <a:p>
            <a:pPr marL="0" indent="0">
              <a:buNone/>
            </a:pPr>
            <a:endParaRPr lang="en-US" dirty="0" smtClean="0">
              <a:solidFill>
                <a:srgbClr val="FF0000"/>
              </a:solidFill>
            </a:endParaRPr>
          </a:p>
          <a:p>
            <a:pPr marL="0" indent="0">
              <a:buNone/>
            </a:pPr>
            <a:r>
              <a:rPr lang="en-US" b="1" dirty="0" smtClean="0">
                <a:solidFill>
                  <a:srgbClr val="FF0000"/>
                </a:solidFill>
              </a:rPr>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Silver Travelers - China Outbound Travel Pulse - Episode 2</a:t>
            </a:r>
            <a:endParaRPr lang="en-US" dirty="0" smtClean="0">
              <a:solidFill>
                <a:srgbClr val="FF0000"/>
              </a:solidFill>
            </a:endParaRPr>
          </a:p>
          <a:p>
            <a:pPr marL="0" indent="0">
              <a:buNone/>
            </a:pPr>
            <a:r>
              <a:rPr lang="de-DE" dirty="0" smtClean="0">
                <a:solidFill>
                  <a:srgbClr val="FF0000"/>
                </a:solidFill>
              </a:rPr>
              <a:t>https://www.youtube.com/watch?v=ufPAeqIxCV0</a:t>
            </a:r>
          </a:p>
          <a:p>
            <a:endParaRPr lang="de-DE" dirty="0" smtClean="0"/>
          </a:p>
        </p:txBody>
      </p:sp>
      <p:sp>
        <p:nvSpPr>
          <p:cNvPr id="4" name="Foliennummernplatzhalter 3"/>
          <p:cNvSpPr>
            <a:spLocks noGrp="1"/>
          </p:cNvSpPr>
          <p:nvPr>
            <p:ph type="sldNum" sz="quarter" idx="10"/>
          </p:nvPr>
        </p:nvSpPr>
        <p:spPr/>
        <p:txBody>
          <a:bodyPr/>
          <a:lstStyle/>
          <a:p>
            <a:fld id="{C43BEBB4-2FB9-454D-973F-E6D392BA6B46}" type="slidenum">
              <a:rPr lang="de-DE" smtClean="0"/>
              <a:t>19</a:t>
            </a:fld>
            <a:endParaRPr lang="de-DE"/>
          </a:p>
        </p:txBody>
      </p:sp>
    </p:spTree>
    <p:extLst>
      <p:ext uri="{BB962C8B-B14F-4D97-AF65-F5344CB8AC3E}">
        <p14:creationId xmlns:p14="http://schemas.microsoft.com/office/powerpoint/2010/main" val="412841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endParaRPr lang="de-DE" dirty="0"/>
          </a:p>
          <a:p>
            <a:pPr marL="298450" marR="0" lvl="0" indent="-285750" algn="l" defTabSz="914400" rtl="0" eaLnBrk="1" fontAlgn="auto" latinLnBrk="0" hangingPunct="1">
              <a:lnSpc>
                <a:spcPct val="100000"/>
              </a:lnSpc>
              <a:spcBef>
                <a:spcPts val="127"/>
              </a:spcBef>
              <a:spcAft>
                <a:spcPts val="0"/>
              </a:spcAft>
              <a:buClr>
                <a:srgbClr val="C00000"/>
              </a:buClr>
              <a:buSzTx/>
              <a:buFont typeface="KaiTi" panose="02010609060101010101" pitchFamily="49" charset="-122"/>
              <a:buChar char="中"/>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Outbound tourism is an </a:t>
            </a:r>
            <a:r>
              <a:rPr kumimoji="0" lang="en-GB" sz="1800" b="0" i="1" u="none" strike="noStrike" kern="1200" cap="none" spc="0" normalizeH="0" baseline="0" noProof="0" dirty="0" smtClean="0">
                <a:ln>
                  <a:noFill/>
                </a:ln>
                <a:solidFill>
                  <a:prstClr val="black"/>
                </a:solidFill>
                <a:effectLst/>
                <a:uLnTx/>
                <a:uFillTx/>
                <a:latin typeface="+mn-lt"/>
                <a:ea typeface="+mn-ea"/>
                <a:cs typeface="+mn-cs"/>
              </a:rPr>
              <a:t>upper class</a:t>
            </a:r>
            <a:r>
              <a:rPr kumimoji="0" lang="en-GB" sz="1800" b="0" i="0" u="none" strike="noStrike" kern="1200" cap="none" spc="0" normalizeH="0" baseline="0" noProof="0" dirty="0" smtClean="0">
                <a:ln>
                  <a:noFill/>
                </a:ln>
                <a:solidFill>
                  <a:prstClr val="black"/>
                </a:solidFill>
                <a:effectLst/>
                <a:uLnTx/>
                <a:uFillTx/>
                <a:latin typeface="+mn-lt"/>
                <a:ea typeface="+mn-ea"/>
                <a:cs typeface="+mn-cs"/>
              </a:rPr>
              <a:t> phenomenon in China; </a:t>
            </a:r>
            <a:r>
              <a:rPr kumimoji="0" lang="en-GB" sz="1800" b="1" i="0" u="none" strike="noStrike" kern="1200" cap="none" spc="0" normalizeH="0" baseline="0" noProof="0" dirty="0" smtClean="0">
                <a:ln>
                  <a:noFill/>
                </a:ln>
                <a:solidFill>
                  <a:prstClr val="black"/>
                </a:solidFill>
                <a:effectLst/>
                <a:uLnTx/>
                <a:uFillTx/>
                <a:latin typeface="+mn-lt"/>
                <a:ea typeface="+mn-ea"/>
                <a:cs typeface="+mn-cs"/>
              </a:rPr>
              <a:t>less than 10% </a:t>
            </a:r>
            <a:r>
              <a:rPr kumimoji="0" lang="en-GB" sz="1800" b="0" i="0" u="none" strike="noStrike" kern="1200" cap="none" spc="0" normalizeH="0" baseline="0" noProof="0" dirty="0" smtClean="0">
                <a:ln>
                  <a:noFill/>
                </a:ln>
                <a:solidFill>
                  <a:prstClr val="black"/>
                </a:solidFill>
                <a:effectLst/>
                <a:uLnTx/>
                <a:uFillTx/>
                <a:latin typeface="+mn-lt"/>
                <a:ea typeface="+mn-ea"/>
                <a:cs typeface="+mn-cs"/>
              </a:rPr>
              <a:t>of Mainland Chinese people have ever crossed a  border and only </a:t>
            </a:r>
            <a:r>
              <a:rPr kumimoji="0" lang="en-GB" sz="1800" b="1" i="0" u="none" strike="noStrike" kern="1200" cap="none" spc="0" normalizeH="0" baseline="0" noProof="0" dirty="0" smtClean="0">
                <a:ln>
                  <a:noFill/>
                </a:ln>
                <a:solidFill>
                  <a:prstClr val="black"/>
                </a:solidFill>
                <a:effectLst/>
                <a:uLnTx/>
                <a:uFillTx/>
                <a:latin typeface="+mn-lt"/>
                <a:ea typeface="+mn-ea"/>
                <a:cs typeface="+mn-cs"/>
              </a:rPr>
              <a:t>about 5%</a:t>
            </a:r>
            <a:r>
              <a:rPr kumimoji="0" lang="en-GB" sz="1800" b="0" i="0" u="none" strike="noStrike" kern="1200" cap="none" spc="0" normalizeH="0" baseline="0" noProof="0" dirty="0" smtClean="0">
                <a:ln>
                  <a:noFill/>
                </a:ln>
                <a:solidFill>
                  <a:prstClr val="black"/>
                </a:solidFill>
                <a:effectLst/>
                <a:uLnTx/>
                <a:uFillTx/>
                <a:latin typeface="+mn-lt"/>
                <a:ea typeface="+mn-ea"/>
                <a:cs typeface="+mn-cs"/>
              </a:rPr>
              <a:t> of Chinese tourists are affluent  enough to travel intercontinentally.</a:t>
            </a:r>
          </a:p>
          <a:p>
            <a:pPr marL="298450" marR="0" lvl="0" indent="-285750" algn="l" defTabSz="914400" rtl="0" eaLnBrk="1" fontAlgn="auto" latinLnBrk="0" hangingPunct="1">
              <a:lnSpc>
                <a:spcPct val="100000"/>
              </a:lnSpc>
              <a:spcBef>
                <a:spcPts val="127"/>
              </a:spcBef>
              <a:spcAft>
                <a:spcPts val="0"/>
              </a:spcAft>
              <a:buClr>
                <a:srgbClr val="C00000"/>
              </a:buClr>
              <a:buSzTx/>
              <a:buFont typeface="KaiTi" panose="02010609060101010101" pitchFamily="49" charset="-122"/>
              <a:buChar char="中"/>
              <a:tabLst/>
              <a:defRPr/>
            </a:pP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p>
            <a:pPr marL="298450" marR="0" lvl="0" indent="-285750" algn="l" defTabSz="914400" rtl="0" eaLnBrk="1" fontAlgn="auto" latinLnBrk="0" hangingPunct="1">
              <a:lnSpc>
                <a:spcPct val="100000"/>
              </a:lnSpc>
              <a:spcBef>
                <a:spcPts val="127"/>
              </a:spcBef>
              <a:spcAft>
                <a:spcPts val="0"/>
              </a:spcAft>
              <a:buClr>
                <a:srgbClr val="C00000"/>
              </a:buClr>
              <a:buSzTx/>
              <a:buFont typeface="KaiTi" panose="02010609060101010101" pitchFamily="49" charset="-122"/>
              <a:buChar char="中"/>
              <a:tabLst/>
              <a:defRPr/>
            </a:pPr>
            <a:r>
              <a:rPr kumimoji="0" lang="en-GB" sz="18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800" b="1" i="1" u="none" strike="noStrike" kern="1200" cap="none" spc="0" normalizeH="0" baseline="0" noProof="0" dirty="0" smtClean="0">
                <a:ln>
                  <a:noFill/>
                </a:ln>
                <a:solidFill>
                  <a:prstClr val="black"/>
                </a:solidFill>
                <a:effectLst/>
                <a:uLnTx/>
                <a:uFillTx/>
                <a:latin typeface="+mn-lt"/>
                <a:ea typeface="+mn-ea"/>
                <a:cs typeface="+mn-cs"/>
              </a:rPr>
              <a:t>Remember: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The 145 million border crossings </a:t>
            </a:r>
            <a:r>
              <a:rPr kumimoji="0" lang="en-US" sz="1800" b="0" i="0" u="none" strike="noStrike" kern="1200" cap="none" spc="0" normalizeH="0" baseline="0" noProof="0" smtClean="0">
                <a:ln>
                  <a:noFill/>
                </a:ln>
                <a:solidFill>
                  <a:prstClr val="black"/>
                </a:solidFill>
                <a:effectLst/>
                <a:uLnTx/>
                <a:uFillTx/>
                <a:latin typeface="+mn-lt"/>
                <a:ea typeface="+mn-ea"/>
                <a:cs typeface="+mn-cs"/>
              </a:rPr>
              <a:t>in 2017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were not made by 145 million different people</a:t>
            </a:r>
          </a:p>
          <a:p>
            <a:pPr marL="298450" marR="0" lvl="0" indent="-285750" algn="l" defTabSz="914400" rtl="0" eaLnBrk="1" fontAlgn="auto" latinLnBrk="0" hangingPunct="1">
              <a:lnSpc>
                <a:spcPct val="100000"/>
              </a:lnSpc>
              <a:spcBef>
                <a:spcPts val="127"/>
              </a:spcBef>
              <a:spcAft>
                <a:spcPts val="0"/>
              </a:spcAft>
              <a:buClr>
                <a:srgbClr val="C00000"/>
              </a:buClr>
              <a:buSzTx/>
              <a:buFont typeface="KaiTi" panose="02010609060101010101" pitchFamily="49" charset="-122"/>
              <a:buChar char="中"/>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98450" marR="0" lvl="0" indent="-285750" algn="l" defTabSz="914400" rtl="0" eaLnBrk="1" fontAlgn="auto" latinLnBrk="0" hangingPunct="1">
              <a:lnSpc>
                <a:spcPct val="100000"/>
              </a:lnSpc>
              <a:spcBef>
                <a:spcPts val="127"/>
              </a:spcBef>
              <a:spcAft>
                <a:spcPts val="0"/>
              </a:spcAft>
              <a:buClr>
                <a:srgbClr val="C00000"/>
              </a:buClr>
              <a:buSzTx/>
              <a:buFont typeface="KaiTi" panose="02010609060101010101" pitchFamily="49" charset="-122"/>
              <a:buChar char="中"/>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 While around 70% of Chinese outbound travellers were born  in the 1970’s or 1980’s, the </a:t>
            </a:r>
            <a:r>
              <a:rPr kumimoji="0" lang="en-GB" sz="1800" b="1" i="0" u="none" strike="noStrike" kern="1200" cap="none" spc="0" normalizeH="0" baseline="0" noProof="0" dirty="0" smtClean="0">
                <a:ln>
                  <a:noFill/>
                </a:ln>
                <a:solidFill>
                  <a:prstClr val="black"/>
                </a:solidFill>
                <a:effectLst/>
                <a:uLnTx/>
                <a:uFillTx/>
                <a:latin typeface="+mn-lt"/>
                <a:ea typeface="+mn-ea"/>
                <a:cs typeface="+mn-cs"/>
              </a:rPr>
              <a:t>age structure is spreading</a:t>
            </a:r>
            <a:r>
              <a:rPr kumimoji="0" lang="en-GB"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In fact,  as many as 12% were born in the 1990’s and 5% in the 1950’s. </a:t>
            </a:r>
          </a:p>
          <a:p>
            <a:endParaRPr lang="de-DE" dirty="0"/>
          </a:p>
        </p:txBody>
      </p:sp>
      <p:sp>
        <p:nvSpPr>
          <p:cNvPr id="4" name="Foliennummernplatzhalter 3"/>
          <p:cNvSpPr>
            <a:spLocks noGrp="1"/>
          </p:cNvSpPr>
          <p:nvPr>
            <p:ph type="sldNum" sz="quarter" idx="10"/>
          </p:nvPr>
        </p:nvSpPr>
        <p:spPr/>
        <p:txBody>
          <a:bodyPr/>
          <a:lstStyle/>
          <a:p>
            <a:fld id="{C43BEBB4-2FB9-454D-973F-E6D392BA6B46}" type="slidenum">
              <a:rPr lang="de-DE" smtClean="0"/>
              <a:t>20</a:t>
            </a:fld>
            <a:endParaRPr lang="de-DE"/>
          </a:p>
        </p:txBody>
      </p:sp>
    </p:spTree>
    <p:extLst>
      <p:ext uri="{BB962C8B-B14F-4D97-AF65-F5344CB8AC3E}">
        <p14:creationId xmlns:p14="http://schemas.microsoft.com/office/powerpoint/2010/main" val="410617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34312F0-3DFF-4232-B36E-56E819F176B4}" type="slidenum">
              <a:rPr lang="de-DE" smtClean="0"/>
              <a:t>24</a:t>
            </a:fld>
            <a:endParaRPr lang="de-DE"/>
          </a:p>
        </p:txBody>
      </p:sp>
    </p:spTree>
    <p:extLst>
      <p:ext uri="{BB962C8B-B14F-4D97-AF65-F5344CB8AC3E}">
        <p14:creationId xmlns:p14="http://schemas.microsoft.com/office/powerpoint/2010/main" val="345484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97E10-FA3C-4D6F-BB80-3EC3C0A91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xmlns="" id="{DD05201B-9A71-4624-96F5-38A8CCDBA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xmlns="" id="{47EB9A0E-3687-48D0-A3AB-4786E1788745}"/>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972A7D5C-D7DC-4FB2-A2EE-F4A7BDD1D24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xmlns="" id="{1FCA4765-7F8D-4208-8238-71C85ADCB3A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18425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433E0-C72B-44CE-AF61-2B3881BEA574}"/>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xmlns="" id="{25519C15-FF8D-41EF-96B7-7E6D23B61E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88AE0E23-80C2-435F-8671-007174CE6007}"/>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AD0B84DB-9951-4B41-B52A-573FC493A99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xmlns="" id="{2B795655-26EA-47D6-8590-90578F55BF5E}"/>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716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59EAE3-FC75-4763-824A-029555278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xmlns="" id="{8F83054A-1C52-4153-8777-0DED9D3BAF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8CEC9E19-91A6-4D98-8CA7-3F10F288E6D1}"/>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C1D505FB-1761-4DED-84CA-390476D6718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xmlns="" id="{1B55CEF5-2FE6-4B39-B546-020A3C24C42C}"/>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92440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074B6-B92A-40F5-9FE9-DFA17031601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0C764889-0DFC-4453-B6F8-6BAE7ED8A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7FE7180D-C309-4D52-9E22-FDC0C4E043EB}"/>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65DA53B6-0916-4579-B1F9-B4B26AEBCD6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xmlns="" id="{F2443E54-93F7-4347-8E36-C25E8CF40037}"/>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6134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C3708-D08F-405D-A8B3-01B0BD1A5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xmlns="" id="{63989BB1-F5AD-4B5E-87E9-B0730EBBE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6486F52-13A9-495D-82D4-4D42C0592D05}"/>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ADFBED2D-E9BC-401D-BE83-57099E6564D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xmlns="" id="{D14C821F-80FA-4DDB-A80E-6ECDB036B2C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1795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20A1F-0E92-43B8-9CE3-499246FDF4D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0C14759D-55B3-42DA-8BD9-13E4F51328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xmlns="" id="{D8AD4DF1-8B5D-4060-A4B9-5D3029B3CD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xmlns="" id="{D5E99F62-3A06-40C9-8D8C-8B1B6A24FA70}"/>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6" name="Footer Placeholder 5">
            <a:extLst>
              <a:ext uri="{FF2B5EF4-FFF2-40B4-BE49-F238E27FC236}">
                <a16:creationId xmlns:a16="http://schemas.microsoft.com/office/drawing/2014/main" xmlns="" id="{5D1B21DE-DC27-4A28-A5ED-799E51FA6F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xmlns="" id="{1F6AC415-1206-42CF-BE87-F4F5DEA4170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413486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D741D-A474-49C1-BF2D-5649D429C7DB}"/>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xmlns="" id="{D49DC8A8-F107-453C-91C9-E0B699942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A142AC3-1BB3-4465-9AA3-28D117712C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xmlns="" id="{BDC0BF19-D2CA-4763-B036-3607FD860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42DB02E-776D-40EF-A44D-284D403444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xmlns="" id="{92A3E6D2-6C83-48ED-9F0E-BD09972592D7}"/>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8" name="Footer Placeholder 7">
            <a:extLst>
              <a:ext uri="{FF2B5EF4-FFF2-40B4-BE49-F238E27FC236}">
                <a16:creationId xmlns:a16="http://schemas.microsoft.com/office/drawing/2014/main" xmlns="" id="{1F4A0C79-8351-4AD1-A61B-49E8B5A33F5E}"/>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xmlns="" id="{5417C465-F810-436C-9E6D-2110D70305A4}"/>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86237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A873D2-915D-46CB-A311-549029BE054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xmlns="" id="{361E2FFF-C997-4BF2-B4CA-F5BB7971A40B}"/>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4" name="Footer Placeholder 3">
            <a:extLst>
              <a:ext uri="{FF2B5EF4-FFF2-40B4-BE49-F238E27FC236}">
                <a16:creationId xmlns:a16="http://schemas.microsoft.com/office/drawing/2014/main" xmlns="" id="{FD7316C4-D3B1-485E-8840-0F6B7C5B691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xmlns="" id="{02B673A4-F302-4E87-9DB4-0710FAD17EC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842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BB588E-8518-4D84-B76F-6D3E2FA869A9}"/>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3" name="Footer Placeholder 2">
            <a:extLst>
              <a:ext uri="{FF2B5EF4-FFF2-40B4-BE49-F238E27FC236}">
                <a16:creationId xmlns:a16="http://schemas.microsoft.com/office/drawing/2014/main" xmlns="" id="{D0FFD87D-4430-4082-AB22-C98BB90DD80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xmlns="" id="{18209A2E-F641-4B9A-842C-23C4EE69219F}"/>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627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6F585-357A-4227-825E-D80979EC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D8C70208-E1A1-4C74-AB95-EB1E46CCF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xmlns="" id="{754D6336-F0FB-48E5-92D1-9837DB44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51B84D2-2134-4EB3-971C-22B2C4F96212}"/>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6" name="Footer Placeholder 5">
            <a:extLst>
              <a:ext uri="{FF2B5EF4-FFF2-40B4-BE49-F238E27FC236}">
                <a16:creationId xmlns:a16="http://schemas.microsoft.com/office/drawing/2014/main" xmlns="" id="{4F28D8F8-BB99-4D03-BF37-6F941263E0C7}"/>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xmlns="" id="{5B134B78-4600-4ED5-BDF1-78996E6FA24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51838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5A95D-BEEC-4DA0-AFAF-BA3CFE5E1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xmlns="" id="{62C24B71-458E-4B78-AC8E-1D0ED00BE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xmlns="" id="{D51F2106-22AE-4EFC-A907-4DB157161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EB98F7A-4115-40E9-8DC5-31787C771C47}"/>
              </a:ext>
            </a:extLst>
          </p:cNvPr>
          <p:cNvSpPr>
            <a:spLocks noGrp="1"/>
          </p:cNvSpPr>
          <p:nvPr>
            <p:ph type="dt" sz="half" idx="10"/>
          </p:nvPr>
        </p:nvSpPr>
        <p:spPr/>
        <p:txBody>
          <a:bodyPr/>
          <a:lstStyle/>
          <a:p>
            <a:fld id="{5D1866D3-8990-498D-A412-4DFBAEBCC31B}" type="datetimeFigureOut">
              <a:rPr lang="de-DE" smtClean="0"/>
              <a:t>10.04.2019</a:t>
            </a:fld>
            <a:endParaRPr lang="de-DE"/>
          </a:p>
        </p:txBody>
      </p:sp>
      <p:sp>
        <p:nvSpPr>
          <p:cNvPr id="6" name="Footer Placeholder 5">
            <a:extLst>
              <a:ext uri="{FF2B5EF4-FFF2-40B4-BE49-F238E27FC236}">
                <a16:creationId xmlns:a16="http://schemas.microsoft.com/office/drawing/2014/main" xmlns="" id="{44B19F27-B483-4242-82E3-B2736F98A574}"/>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xmlns="" id="{BB1AD287-DCCC-41FF-91A4-8B76AF6CC92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7947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DBBDA5A-974D-469E-9F10-BD62E32EF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xmlns="" id="{2181B0C0-1C4F-4AA8-A7D4-9166834E5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DA07520C-1B8D-4876-8DD4-EB1567018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866D3-8990-498D-A412-4DFBAEBCC31B}" type="datetimeFigureOut">
              <a:rPr lang="de-DE" smtClean="0"/>
              <a:t>10.04.2019</a:t>
            </a:fld>
            <a:endParaRPr lang="de-DE"/>
          </a:p>
        </p:txBody>
      </p:sp>
      <p:sp>
        <p:nvSpPr>
          <p:cNvPr id="5" name="Footer Placeholder 4">
            <a:extLst>
              <a:ext uri="{FF2B5EF4-FFF2-40B4-BE49-F238E27FC236}">
                <a16:creationId xmlns:a16="http://schemas.microsoft.com/office/drawing/2014/main" xmlns="" id="{CDEA1089-4D7A-449D-8082-33C8D3733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xmlns="" id="{E68AED8E-0BA1-45DC-B241-C178FC1C7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4471B-E354-4D12-8DE6-60A9913117ED}" type="slidenum">
              <a:rPr lang="de-DE" smtClean="0"/>
              <a:t>‹Nr.›</a:t>
            </a:fld>
            <a:endParaRPr lang="de-DE"/>
          </a:p>
        </p:txBody>
      </p:sp>
    </p:spTree>
    <p:extLst>
      <p:ext uri="{BB962C8B-B14F-4D97-AF65-F5344CB8AC3E}">
        <p14:creationId xmlns:p14="http://schemas.microsoft.com/office/powerpoint/2010/main" val="69711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a:t>
            </a:fld>
            <a:endParaRPr lang="en-US" dirty="0">
              <a:solidFill>
                <a:prstClr val="white"/>
              </a:solidFill>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1138773"/>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r>
              <a:rPr lang="en-US" sz="2800" dirty="0" smtClean="0">
                <a:solidFill>
                  <a:prstClr val="black"/>
                </a:solidFill>
              </a:rPr>
              <a:t> </a:t>
            </a:r>
            <a:endParaRPr lang="en-US" sz="2000" dirty="0">
              <a:solidFill>
                <a:prstClr val="black"/>
              </a:solidFill>
            </a:endParaRPr>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3200" dirty="0" smtClean="0">
                <a:solidFill>
                  <a:schemeClr val="tx1"/>
                </a:solidFill>
                <a:latin typeface="Helvetica" pitchFamily="2" charset="0"/>
                <a:cs typeface="Helvetica" pitchFamily="2" charset="0"/>
              </a:rPr>
              <a:t>Emerging Market No. 1</a:t>
            </a:r>
            <a:r>
              <a:rPr lang="en-US" sz="3200" smtClean="0">
                <a:solidFill>
                  <a:schemeClr val="tx1"/>
                </a:solidFill>
                <a:latin typeface="Helvetica" pitchFamily="2" charset="0"/>
                <a:cs typeface="Helvetica" pitchFamily="2" charset="0"/>
              </a:rPr>
              <a:t>: Chinese </a:t>
            </a:r>
            <a:r>
              <a:rPr lang="en-US" sz="3200" dirty="0" smtClean="0">
                <a:solidFill>
                  <a:schemeClr val="tx1"/>
                </a:solidFill>
                <a:latin typeface="Helvetica" pitchFamily="2" charset="0"/>
                <a:cs typeface="Helvetica" pitchFamily="2" charset="0"/>
              </a:rPr>
              <a:t>outbound tourism</a:t>
            </a:r>
            <a:endParaRPr lang="en-US" sz="3200"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4" y="4038148"/>
            <a:ext cx="4293596" cy="2672428"/>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96" y="4006853"/>
            <a:ext cx="4830530" cy="2714622"/>
          </a:xfrm>
          <a:prstGeom prst="rect">
            <a:avLst/>
          </a:prstGeom>
        </p:spPr>
      </p:pic>
      <p:pic>
        <p:nvPicPr>
          <p:cNvPr id="8" name="Grafik 7"/>
          <p:cNvPicPr>
            <a:picLocks noChangeAspect="1"/>
          </p:cNvPicPr>
          <p:nvPr/>
        </p:nvPicPr>
        <p:blipFill>
          <a:blip r:embed="rId4"/>
          <a:stretch>
            <a:fillRect/>
          </a:stretch>
        </p:blipFill>
        <p:spPr>
          <a:xfrm>
            <a:off x="4127963" y="1578792"/>
            <a:ext cx="3316318" cy="2279969"/>
          </a:xfrm>
          <a:prstGeom prst="rect">
            <a:avLst/>
          </a:prstGeom>
        </p:spPr>
      </p:pic>
      <p:pic>
        <p:nvPicPr>
          <p:cNvPr id="12" name="Grafik 11"/>
          <p:cNvPicPr>
            <a:picLocks noChangeAspect="1"/>
          </p:cNvPicPr>
          <p:nvPr/>
        </p:nvPicPr>
        <p:blipFill>
          <a:blip r:embed="rId5"/>
          <a:stretch>
            <a:fillRect/>
          </a:stretch>
        </p:blipFill>
        <p:spPr>
          <a:xfrm>
            <a:off x="7983995" y="1612001"/>
            <a:ext cx="3996410" cy="2246157"/>
          </a:xfrm>
          <a:prstGeom prst="rect">
            <a:avLst/>
          </a:prstGeom>
        </p:spPr>
      </p:pic>
      <p:pic>
        <p:nvPicPr>
          <p:cNvPr id="18" name="Grafik 17"/>
          <p:cNvPicPr>
            <a:picLocks noChangeAspect="1"/>
          </p:cNvPicPr>
          <p:nvPr/>
        </p:nvPicPr>
        <p:blipFill>
          <a:blip r:embed="rId6"/>
          <a:stretch>
            <a:fillRect/>
          </a:stretch>
        </p:blipFill>
        <p:spPr>
          <a:xfrm>
            <a:off x="326557" y="1593780"/>
            <a:ext cx="3484885" cy="2282600"/>
          </a:xfrm>
          <a:prstGeom prst="rect">
            <a:avLst/>
          </a:prstGeom>
        </p:spPr>
      </p:pic>
    </p:spTree>
    <p:extLst>
      <p:ext uri="{BB962C8B-B14F-4D97-AF65-F5344CB8AC3E}">
        <p14:creationId xmlns:p14="http://schemas.microsoft.com/office/powerpoint/2010/main" val="13656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2683" y="382733"/>
            <a:ext cx="8750808" cy="936104"/>
          </a:xfrm>
        </p:spPr>
        <p:txBody>
          <a:bodyPr>
            <a:noAutofit/>
          </a:bodyPr>
          <a:lstStyle/>
          <a:p>
            <a:r>
              <a:rPr lang="en-US" sz="2800" dirty="0">
                <a:solidFill>
                  <a:prstClr val="white"/>
                </a:solidFill>
              </a:rPr>
              <a:t>2018: The End of CNTA </a:t>
            </a:r>
            <a:br>
              <a:rPr lang="en-US" sz="2800" dirty="0">
                <a:solidFill>
                  <a:prstClr val="white"/>
                </a:solidFill>
              </a:rPr>
            </a:br>
            <a:r>
              <a:rPr lang="en-US" sz="2800" dirty="0">
                <a:solidFill>
                  <a:prstClr val="white"/>
                </a:solidFill>
              </a:rPr>
              <a:t>– New Ministry of Culture and Tourism </a:t>
            </a:r>
            <a:endParaRPr lang="de-DE" dirty="0"/>
          </a:p>
        </p:txBody>
      </p:sp>
      <p:sp>
        <p:nvSpPr>
          <p:cNvPr id="3" name="Inhaltsplatzhalter 2"/>
          <p:cNvSpPr>
            <a:spLocks noGrp="1"/>
          </p:cNvSpPr>
          <p:nvPr>
            <p:ph idx="1"/>
          </p:nvPr>
        </p:nvSpPr>
        <p:spPr>
          <a:xfrm>
            <a:off x="739302" y="1627588"/>
            <a:ext cx="10758791" cy="5230412"/>
          </a:xfrm>
        </p:spPr>
        <p:txBody>
          <a:bodyPr>
            <a:normAutofit/>
          </a:bodyPr>
          <a:lstStyle/>
          <a:p>
            <a:pPr marL="0" indent="0">
              <a:buNone/>
            </a:pPr>
            <a:r>
              <a:rPr lang="de-DE" dirty="0" smtClean="0"/>
              <a:t>In March 2018 the National </a:t>
            </a:r>
            <a:r>
              <a:rPr lang="de-DE" dirty="0" err="1" smtClean="0"/>
              <a:t>People‘s</a:t>
            </a:r>
            <a:r>
              <a:rPr lang="de-DE" dirty="0" smtClean="0"/>
              <a:t> </a:t>
            </a:r>
            <a:r>
              <a:rPr lang="de-DE" dirty="0" err="1" smtClean="0"/>
              <a:t>Congress</a:t>
            </a:r>
            <a:r>
              <a:rPr lang="de-DE" dirty="0" smtClean="0"/>
              <a:t> (NPC) </a:t>
            </a:r>
            <a:r>
              <a:rPr lang="de-DE" dirty="0" err="1" smtClean="0"/>
              <a:t>decided</a:t>
            </a:r>
            <a:r>
              <a:rPr lang="de-DE" dirty="0" smtClean="0"/>
              <a:t> </a:t>
            </a:r>
            <a:r>
              <a:rPr lang="de-DE" dirty="0" err="1" smtClean="0"/>
              <a:t>that</a:t>
            </a:r>
            <a:r>
              <a:rPr lang="de-DE" dirty="0" smtClean="0"/>
              <a:t> t</a:t>
            </a:r>
            <a:r>
              <a:rPr lang="en-US" dirty="0" smtClean="0"/>
              <a:t>he Ministry </a:t>
            </a:r>
            <a:r>
              <a:rPr lang="en-US" dirty="0"/>
              <a:t>of Culture and </a:t>
            </a:r>
            <a:r>
              <a:rPr lang="en-US" dirty="0" smtClean="0"/>
              <a:t>CNTA </a:t>
            </a:r>
            <a:r>
              <a:rPr lang="en-US" dirty="0"/>
              <a:t>China National Tourism </a:t>
            </a:r>
            <a:r>
              <a:rPr lang="en-US" dirty="0" smtClean="0"/>
              <a:t>Administration will be merged into a new </a:t>
            </a:r>
            <a:r>
              <a:rPr lang="en-US" b="1" dirty="0" smtClean="0"/>
              <a:t>Ministry </a:t>
            </a:r>
            <a:r>
              <a:rPr lang="en-US" b="1" dirty="0"/>
              <a:t>of </a:t>
            </a:r>
            <a:r>
              <a:rPr lang="en-US" b="1" dirty="0" smtClean="0"/>
              <a:t>Culture </a:t>
            </a:r>
            <a:r>
              <a:rPr lang="en-US" b="1" dirty="0"/>
              <a:t>and </a:t>
            </a:r>
            <a:r>
              <a:rPr lang="en-US" b="1" dirty="0" smtClean="0"/>
              <a:t>Tourism. </a:t>
            </a:r>
          </a:p>
          <a:p>
            <a:pPr marL="0" indent="0">
              <a:buNone/>
            </a:pPr>
            <a:r>
              <a:rPr lang="en-US" dirty="0" smtClean="0"/>
              <a:t>NPC official announcement: “The </a:t>
            </a:r>
            <a:r>
              <a:rPr lang="en-US" dirty="0"/>
              <a:t>move is aimed at coordinating the development of cultural and tourism industries, </a:t>
            </a:r>
            <a:r>
              <a:rPr lang="en-US" b="1" dirty="0"/>
              <a:t>enhancing the country's soft power and cultural influence</a:t>
            </a:r>
            <a:r>
              <a:rPr lang="en-US" dirty="0"/>
              <a:t>, </a:t>
            </a:r>
            <a:r>
              <a:rPr lang="en-US" b="1" dirty="0"/>
              <a:t>and promoting cultural exchanges </a:t>
            </a:r>
            <a:r>
              <a:rPr lang="en-US" b="1" dirty="0" smtClean="0"/>
              <a:t>internationally.”</a:t>
            </a:r>
          </a:p>
          <a:p>
            <a:pPr marL="0" indent="0">
              <a:buNone/>
            </a:pPr>
            <a:endParaRPr lang="en-US" b="1" dirty="0" smtClean="0"/>
          </a:p>
          <a:p>
            <a:pPr marL="0" indent="0">
              <a:buNone/>
            </a:pPr>
            <a:r>
              <a:rPr lang="de-DE" dirty="0" smtClean="0"/>
              <a:t>The World </a:t>
            </a:r>
            <a:r>
              <a:rPr lang="de-DE" dirty="0" err="1" smtClean="0"/>
              <a:t>Tourism</a:t>
            </a:r>
            <a:r>
              <a:rPr lang="de-DE" dirty="0" smtClean="0"/>
              <a:t> Cities </a:t>
            </a:r>
            <a:r>
              <a:rPr lang="de-DE" dirty="0" err="1" smtClean="0"/>
              <a:t>Federation</a:t>
            </a:r>
            <a:r>
              <a:rPr lang="de-DE" dirty="0" smtClean="0"/>
              <a:t> (</a:t>
            </a:r>
            <a:r>
              <a:rPr lang="de-DE" dirty="0" err="1" smtClean="0"/>
              <a:t>started</a:t>
            </a:r>
            <a:r>
              <a:rPr lang="de-DE" dirty="0" smtClean="0"/>
              <a:t> 2012, Beijing) </a:t>
            </a:r>
            <a:r>
              <a:rPr lang="de-DE" dirty="0" err="1" smtClean="0"/>
              <a:t>becoming</a:t>
            </a:r>
            <a:r>
              <a:rPr lang="de-DE" dirty="0" smtClean="0"/>
              <a:t> </a:t>
            </a:r>
            <a:r>
              <a:rPr lang="de-DE" dirty="0" err="1" smtClean="0"/>
              <a:t>more</a:t>
            </a:r>
            <a:r>
              <a:rPr lang="de-DE" dirty="0" smtClean="0"/>
              <a:t> </a:t>
            </a:r>
            <a:r>
              <a:rPr lang="de-DE" dirty="0" err="1" smtClean="0"/>
              <a:t>important</a:t>
            </a:r>
            <a:r>
              <a:rPr lang="de-DE" dirty="0" smtClean="0"/>
              <a:t>.</a:t>
            </a:r>
          </a:p>
          <a:p>
            <a:pPr marL="0" indent="0">
              <a:buNone/>
            </a:pPr>
            <a:r>
              <a:rPr lang="de-DE" dirty="0" smtClean="0"/>
              <a:t>The new World </a:t>
            </a:r>
            <a:r>
              <a:rPr lang="de-DE" dirty="0" err="1" smtClean="0"/>
              <a:t>Tourism</a:t>
            </a:r>
            <a:r>
              <a:rPr lang="de-DE" dirty="0" smtClean="0"/>
              <a:t> Alliance (</a:t>
            </a:r>
            <a:r>
              <a:rPr lang="de-DE" dirty="0" err="1" smtClean="0"/>
              <a:t>started</a:t>
            </a:r>
            <a:r>
              <a:rPr lang="de-DE" dirty="0" smtClean="0"/>
              <a:t> 2017, Hangzhou) </a:t>
            </a:r>
            <a:r>
              <a:rPr lang="de-DE" dirty="0" err="1" smtClean="0"/>
              <a:t>building</a:t>
            </a:r>
            <a:r>
              <a:rPr lang="de-DE" dirty="0" smtClean="0"/>
              <a:t> </a:t>
            </a:r>
            <a:r>
              <a:rPr lang="de-DE" dirty="0" err="1" smtClean="0"/>
              <a:t>big</a:t>
            </a:r>
            <a:r>
              <a:rPr lang="de-DE" dirty="0" smtClean="0"/>
              <a:t> new </a:t>
            </a:r>
            <a:r>
              <a:rPr lang="de-DE" dirty="0" err="1" smtClean="0"/>
              <a:t>headquarter</a:t>
            </a:r>
            <a:r>
              <a:rPr lang="de-DE" dirty="0" smtClean="0"/>
              <a:t> in Hangzhou.</a:t>
            </a:r>
            <a:endParaRPr lang="de-DE" dirty="0"/>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10</a:t>
            </a:fld>
            <a:endParaRPr lang="en-US" dirty="0">
              <a:solidFill>
                <a:prstClr val="white"/>
              </a:solidFill>
            </a:endParaRPr>
          </a:p>
        </p:txBody>
      </p:sp>
      <p:sp>
        <p:nvSpPr>
          <p:cNvPr id="6" name="Fußzeilenplatzhalter 5"/>
          <p:cNvSpPr>
            <a:spLocks noGrp="1"/>
          </p:cNvSpPr>
          <p:nvPr>
            <p:ph type="ftr" sz="quarter" idx="11"/>
          </p:nvPr>
        </p:nvSpPr>
        <p:spPr/>
        <p:txBody>
          <a:bodyPr/>
          <a:lstStyle/>
          <a:p>
            <a:r>
              <a:rPr lang="en-US" smtClean="0">
                <a:solidFill>
                  <a:prstClr val="white"/>
                </a:solidFill>
              </a:rPr>
              <a:t>www.china-outbound.com</a:t>
            </a:r>
            <a:endParaRPr lang="en-US" dirty="0">
              <a:solidFill>
                <a:prstClr val="white"/>
              </a:solidFill>
            </a:endParaRPr>
          </a:p>
        </p:txBody>
      </p:sp>
      <p:sp>
        <p:nvSpPr>
          <p:cNvPr id="7" name="Rectangle 11"/>
          <p:cNvSpPr txBox="1">
            <a:spLocks/>
          </p:cNvSpPr>
          <p:nvPr/>
        </p:nvSpPr>
        <p:spPr>
          <a:xfrm>
            <a:off x="282101" y="365125"/>
            <a:ext cx="11575915" cy="132556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US" dirty="0" smtClean="0">
                <a:solidFill>
                  <a:schemeClr val="tx1"/>
                </a:solidFill>
                <a:latin typeface="Helvetica" pitchFamily="2" charset="0"/>
                <a:cs typeface="Helvetica" pitchFamily="2" charset="0"/>
              </a:rPr>
              <a:t>New institutions </a:t>
            </a:r>
            <a:endParaRPr lang="en-US" dirty="0">
              <a:solidFill>
                <a:schemeClr val="tx1"/>
              </a:solidFill>
              <a:latin typeface="Helvetica" pitchFamily="2" charset="0"/>
              <a:cs typeface="Helvetica" pitchFamily="2" charset="0"/>
            </a:endParaRPr>
          </a:p>
        </p:txBody>
      </p:sp>
      <p:cxnSp>
        <p:nvCxnSpPr>
          <p:cNvPr id="8"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457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Rich and Poor in China</a:t>
            </a:r>
            <a:endParaRPr lang="en-GB" sz="3600" dirty="0"/>
          </a:p>
        </p:txBody>
      </p:sp>
      <p:sp>
        <p:nvSpPr>
          <p:cNvPr id="3" name="Inhaltsplatzhalter 2"/>
          <p:cNvSpPr>
            <a:spLocks noGrp="1"/>
          </p:cNvSpPr>
          <p:nvPr>
            <p:ph idx="1"/>
          </p:nvPr>
        </p:nvSpPr>
        <p:spPr>
          <a:xfrm>
            <a:off x="838200" y="1690688"/>
            <a:ext cx="5468204" cy="4075799"/>
          </a:xfrm>
        </p:spPr>
        <p:txBody>
          <a:bodyPr>
            <a:noAutofit/>
          </a:bodyPr>
          <a:lstStyle/>
          <a:p>
            <a:pPr marL="0" indent="0">
              <a:buNone/>
            </a:pPr>
            <a:r>
              <a:rPr lang="en-US" sz="2000" dirty="0"/>
              <a:t>Since the start of the </a:t>
            </a:r>
            <a:r>
              <a:rPr lang="en-US" sz="2000" i="1" dirty="0"/>
              <a:t>reform and opening </a:t>
            </a:r>
            <a:r>
              <a:rPr lang="en-US" sz="2000" dirty="0"/>
              <a:t>process </a:t>
            </a:r>
            <a:r>
              <a:rPr lang="en-US" sz="2000" dirty="0" smtClean="0"/>
              <a:t>in 1978 in </a:t>
            </a:r>
            <a:r>
              <a:rPr lang="en-US" sz="2000" dirty="0"/>
              <a:t>China:</a:t>
            </a:r>
          </a:p>
          <a:p>
            <a:pPr>
              <a:buClr>
                <a:srgbClr val="C00000"/>
              </a:buClr>
              <a:buFont typeface="Wingdings" panose="05000000000000000000" pitchFamily="2" charset="2"/>
              <a:buChar char="Ø"/>
            </a:pPr>
            <a:r>
              <a:rPr lang="en-US" sz="2000" dirty="0"/>
              <a:t>Living standards have risen throughout the country</a:t>
            </a:r>
          </a:p>
          <a:p>
            <a:pPr>
              <a:buClr>
                <a:srgbClr val="C00000"/>
              </a:buClr>
              <a:buFont typeface="Wingdings" panose="05000000000000000000" pitchFamily="2" charset="2"/>
              <a:buChar char="Ø"/>
            </a:pPr>
            <a:r>
              <a:rPr lang="en-US" sz="2000" dirty="0"/>
              <a:t>The income gap between the more developed coastal regions and the less developed inland regions increased</a:t>
            </a:r>
          </a:p>
          <a:p>
            <a:pPr marL="0" indent="0">
              <a:buNone/>
            </a:pPr>
            <a:endParaRPr lang="en-US" sz="2000" dirty="0"/>
          </a:p>
          <a:p>
            <a:pPr marL="0" indent="0">
              <a:buNone/>
            </a:pPr>
            <a:r>
              <a:rPr lang="en-US" sz="2000" dirty="0"/>
              <a:t>By 2015, the wealthiest 10% of Chinese society owned 70% of the country’s private wealth.</a:t>
            </a:r>
            <a:endParaRPr lang="en-GB" sz="2000" dirty="0"/>
          </a:p>
        </p:txBody>
      </p:sp>
      <p:sp>
        <p:nvSpPr>
          <p:cNvPr id="4" name="Foliennummernplatzhalter 3"/>
          <p:cNvSpPr>
            <a:spLocks noGrp="1"/>
          </p:cNvSpPr>
          <p:nvPr>
            <p:ph type="sldNum" sz="quarter" idx="12"/>
          </p:nvPr>
        </p:nvSpPr>
        <p:spPr/>
        <p:txBody>
          <a:bodyPr/>
          <a:lstStyle/>
          <a:p>
            <a:fld id="{4F5037F2-DC85-406A-A4EA-1E681A25B4F8}" type="slidenum">
              <a:rPr lang="en-US" smtClean="0"/>
              <a:t>11</a:t>
            </a:fld>
            <a:endParaRPr lang="en-US" dirty="0"/>
          </a:p>
        </p:txBody>
      </p:sp>
      <p:sp>
        <p:nvSpPr>
          <p:cNvPr id="6" name="Fußzeilenplatzhalter 5"/>
          <p:cNvSpPr>
            <a:spLocks noGrp="1"/>
          </p:cNvSpPr>
          <p:nvPr>
            <p:ph type="ftr" sz="quarter" idx="11"/>
          </p:nvPr>
        </p:nvSpPr>
        <p:spPr/>
        <p:txBody>
          <a:bodyPr/>
          <a:lstStyle/>
          <a:p>
            <a:r>
              <a:rPr lang="en-US"/>
              <a:t>www.china-outbound.com</a:t>
            </a:r>
            <a:endParaRPr lang="en-US" dirty="0"/>
          </a:p>
        </p:txBody>
      </p:sp>
      <p:pic>
        <p:nvPicPr>
          <p:cNvPr id="10" name="Grafik 9"/>
          <p:cNvPicPr>
            <a:picLocks noChangeAspect="1"/>
          </p:cNvPicPr>
          <p:nvPr/>
        </p:nvPicPr>
        <p:blipFill rotWithShape="1">
          <a:blip r:embed="rId3"/>
          <a:srcRect l="27584" t="27921" r="57370" b="45984"/>
          <a:stretch/>
        </p:blipFill>
        <p:spPr>
          <a:xfrm>
            <a:off x="6901071" y="2216599"/>
            <a:ext cx="3475204" cy="3390444"/>
          </a:xfrm>
          <a:prstGeom prst="rect">
            <a:avLst/>
          </a:prstGeom>
          <a:effectLst>
            <a:outerShdw blurRad="203200" dist="38100" dir="2700000" sx="102000" sy="102000" algn="tl" rotWithShape="0">
              <a:prstClr val="black">
                <a:alpha val="33000"/>
              </a:prstClr>
            </a:outerShdw>
          </a:effectLst>
        </p:spPr>
      </p:pic>
      <p:cxnSp>
        <p:nvCxnSpPr>
          <p:cNvPr id="9" name="Straight Connector 10">
            <a:extLst>
              <a:ext uri="{FF2B5EF4-FFF2-40B4-BE49-F238E27FC236}">
                <a16:creationId xmlns="" xmlns:a16="http://schemas.microsoft.com/office/drawing/2014/main" id="{C8A68296-D338-4032-A136-74699F5D97D3}"/>
              </a:ext>
            </a:extLst>
          </p:cNvPr>
          <p:cNvCxnSpPr>
            <a:cxnSpLocks/>
          </p:cNvCxnSpPr>
          <p:nvPr/>
        </p:nvCxnSpPr>
        <p:spPr>
          <a:xfrm>
            <a:off x="40532" y="147878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706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Visa_requirements_for_Chinese_citizens_holding_ordinary_and_ordinary_passports_for_public_affairs_and_Two-way_and_Exit_&amp;_Entry_permit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999" y="3740390"/>
            <a:ext cx="5605655" cy="2458621"/>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12</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291830" y="390513"/>
            <a:ext cx="11585641"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1. V</a:t>
            </a:r>
            <a:r>
              <a:rPr lang="en-US" sz="2400" dirty="0">
                <a:solidFill>
                  <a:schemeClr val="tx1"/>
                </a:solidFill>
                <a:latin typeface="Helvetica" pitchFamily="2" charset="0"/>
                <a:cs typeface="Helvetica" pitchFamily="2" charset="0"/>
              </a:rPr>
              <a:t>isa</a:t>
            </a: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2315737" y="1659285"/>
            <a:ext cx="7883912" cy="5016758"/>
          </a:xfrm>
          <a:prstGeom prst="rect">
            <a:avLst/>
          </a:prstGeom>
        </p:spPr>
        <p:txBody>
          <a:bodyPr wrap="square">
            <a:spAutoFit/>
          </a:bodyPr>
          <a:lstStyle/>
          <a:p>
            <a:r>
              <a:rPr lang="en-US" sz="2000" b="1" dirty="0">
                <a:solidFill>
                  <a:prstClr val="black"/>
                </a:solidFill>
              </a:rPr>
              <a:t>Simplified visa procedures</a:t>
            </a:r>
          </a:p>
          <a:p>
            <a:endParaRPr lang="en-US" sz="2000" dirty="0">
              <a:solidFill>
                <a:prstClr val="black"/>
              </a:solidFill>
            </a:endParaRPr>
          </a:p>
          <a:p>
            <a:r>
              <a:rPr lang="en-US" sz="2000" dirty="0">
                <a:solidFill>
                  <a:prstClr val="black"/>
                </a:solidFill>
              </a:rPr>
              <a:t>27 destinations offer </a:t>
            </a:r>
            <a:r>
              <a:rPr lang="en-US" sz="2000" b="1" dirty="0">
                <a:solidFill>
                  <a:prstClr val="black"/>
                </a:solidFill>
              </a:rPr>
              <a:t>visa-free</a:t>
            </a:r>
            <a:r>
              <a:rPr lang="en-US" sz="2000" dirty="0">
                <a:solidFill>
                  <a:prstClr val="black"/>
                </a:solidFill>
              </a:rPr>
              <a:t> entry for </a:t>
            </a:r>
            <a:br>
              <a:rPr lang="en-US" sz="2000" dirty="0">
                <a:solidFill>
                  <a:prstClr val="black"/>
                </a:solidFill>
              </a:rPr>
            </a:br>
            <a:r>
              <a:rPr lang="en-US" sz="2000" dirty="0">
                <a:solidFill>
                  <a:prstClr val="black"/>
                </a:solidFill>
              </a:rPr>
              <a:t>Chinese citizens</a:t>
            </a:r>
          </a:p>
          <a:p>
            <a:r>
              <a:rPr lang="en-US" sz="2000" dirty="0">
                <a:solidFill>
                  <a:prstClr val="black"/>
                </a:solidFill>
              </a:rPr>
              <a:t>39 destinations offer </a:t>
            </a:r>
            <a:r>
              <a:rPr lang="en-US" sz="2000" b="1" dirty="0">
                <a:solidFill>
                  <a:prstClr val="black"/>
                </a:solidFill>
              </a:rPr>
              <a:t>visa on arrival or E-Visa </a:t>
            </a:r>
          </a:p>
          <a:p>
            <a:r>
              <a:rPr lang="en-US" sz="2000" dirty="0">
                <a:solidFill>
                  <a:prstClr val="black"/>
                </a:solidFill>
              </a:rPr>
              <a:t>for Chinese citizens </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graphicFrame>
        <p:nvGraphicFramePr>
          <p:cNvPr id="6" name="Tabelle 5"/>
          <p:cNvGraphicFramePr>
            <a:graphicFrameLocks noGrp="1"/>
          </p:cNvGraphicFramePr>
          <p:nvPr>
            <p:extLst/>
          </p:nvPr>
        </p:nvGraphicFramePr>
        <p:xfrm>
          <a:off x="7292359" y="1797995"/>
          <a:ext cx="3285513" cy="4525956"/>
        </p:xfrm>
        <a:graphic>
          <a:graphicData uri="http://schemas.openxmlformats.org/drawingml/2006/table">
            <a:tbl>
              <a:tblPr>
                <a:tableStyleId>{5C22544A-7EE6-4342-B048-85BDC9FD1C3A}</a:tableStyleId>
              </a:tblPr>
              <a:tblGrid>
                <a:gridCol w="849316">
                  <a:extLst>
                    <a:ext uri="{9D8B030D-6E8A-4147-A177-3AD203B41FA5}">
                      <a16:colId xmlns:a16="http://schemas.microsoft.com/office/drawing/2014/main" xmlns="" val="628107122"/>
                    </a:ext>
                  </a:extLst>
                </a:gridCol>
                <a:gridCol w="2436197">
                  <a:extLst>
                    <a:ext uri="{9D8B030D-6E8A-4147-A177-3AD203B41FA5}">
                      <a16:colId xmlns:a16="http://schemas.microsoft.com/office/drawing/2014/main" xmlns="" val="2068020389"/>
                    </a:ext>
                  </a:extLst>
                </a:gridCol>
              </a:tblGrid>
              <a:tr h="167628">
                <a:tc>
                  <a:txBody>
                    <a:bodyPr/>
                    <a:lstStyle/>
                    <a:p>
                      <a:pPr algn="l" fontAlgn="t"/>
                      <a:r>
                        <a:rPr lang="de-DE" sz="1000" u="none" strike="noStrike" dirty="0" err="1">
                          <a:effectLst/>
                        </a:rPr>
                        <a:t>Asia</a:t>
                      </a:r>
                      <a:endParaRPr lang="de-DE" sz="1000" b="1" i="0" u="none" strike="noStrike" dirty="0">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UAE</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68128763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Jeju Province, South Korea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79822227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Indonesia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454622674"/>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Quang Ninh Province, Vietnam</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51014321"/>
                  </a:ext>
                </a:extLst>
              </a:tr>
              <a:tr h="167628">
                <a:tc>
                  <a:txBody>
                    <a:bodyPr/>
                    <a:lstStyle/>
                    <a:p>
                      <a:pPr algn="l" fontAlgn="t"/>
                      <a:r>
                        <a:rPr lang="de-DE" sz="1000" u="none" strike="noStrike">
                          <a:effectLst/>
                        </a:rPr>
                        <a:t> North America</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Barbados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09989342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Bahamas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937384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Grenada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731253029"/>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Antigua and Barbuda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35160215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Dominica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897828123"/>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Haiti</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00560139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Saint Kitts and Nevis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30833203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Turks and Caicos Islands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88776061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Jamaica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821152668"/>
                  </a:ext>
                </a:extLst>
              </a:tr>
              <a:tr h="167628">
                <a:tc>
                  <a:txBody>
                    <a:bodyPr/>
                    <a:lstStyle/>
                    <a:p>
                      <a:pPr algn="l" fontAlgn="t"/>
                      <a:r>
                        <a:rPr lang="de-DE" sz="1000" u="none" strike="noStrike">
                          <a:effectLst/>
                        </a:rPr>
                        <a:t>South America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Ecuador</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535089750"/>
                  </a:ext>
                </a:extLst>
              </a:tr>
              <a:tr h="167628">
                <a:tc>
                  <a:txBody>
                    <a:bodyPr/>
                    <a:lstStyle/>
                    <a:p>
                      <a:pPr algn="l" fontAlgn="t"/>
                      <a:r>
                        <a:rPr lang="de-DE" sz="1000" u="none" strike="noStrike">
                          <a:effectLst/>
                        </a:rPr>
                        <a:t>Europe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err="1">
                          <a:effectLst/>
                        </a:rPr>
                        <a:t>Serbia</a:t>
                      </a:r>
                      <a:r>
                        <a:rPr lang="de-DE" sz="1000" u="none" strike="noStrike" dirty="0">
                          <a:effectLst/>
                        </a:rPr>
                        <a:t> </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83423171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San </a:t>
                      </a:r>
                      <a:r>
                        <a:rPr lang="de-DE" sz="1000" u="none" strike="noStrike" dirty="0" smtClean="0">
                          <a:effectLst/>
                        </a:rPr>
                        <a:t>Marino, </a:t>
                      </a:r>
                      <a:r>
                        <a:rPr lang="de-DE" sz="1000" u="none" strike="noStrike" dirty="0" err="1" smtClean="0">
                          <a:effectLst/>
                        </a:rPr>
                        <a:t>Albania</a:t>
                      </a:r>
                      <a:r>
                        <a:rPr lang="de-DE" sz="1000" u="none" strike="noStrike" dirty="0" smtClean="0">
                          <a:effectLst/>
                        </a:rPr>
                        <a:t>,</a:t>
                      </a:r>
                      <a:r>
                        <a:rPr lang="de-DE" sz="1000" u="none" strike="noStrike" baseline="0" dirty="0" smtClean="0">
                          <a:effectLst/>
                        </a:rPr>
                        <a:t> </a:t>
                      </a:r>
                      <a:r>
                        <a:rPr lang="de-DE" sz="1000" u="none" strike="noStrike" baseline="0" dirty="0" err="1" smtClean="0">
                          <a:effectLst/>
                        </a:rPr>
                        <a:t>Bosnia</a:t>
                      </a:r>
                      <a:r>
                        <a:rPr lang="de-DE" sz="1000" u="none" strike="noStrike" baseline="0" dirty="0" smtClean="0">
                          <a:effectLst/>
                        </a:rPr>
                        <a:t> &amp; </a:t>
                      </a:r>
                      <a:r>
                        <a:rPr lang="de-DE" sz="1000" u="none" strike="noStrike" baseline="0" dirty="0" err="1" smtClean="0">
                          <a:effectLst/>
                        </a:rPr>
                        <a:t>Hercegovina</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97302282"/>
                  </a:ext>
                </a:extLst>
              </a:tr>
              <a:tr h="167628">
                <a:tc>
                  <a:txBody>
                    <a:bodyPr/>
                    <a:lstStyle/>
                    <a:p>
                      <a:pPr algn="l" fontAlgn="t"/>
                      <a:r>
                        <a:rPr lang="de-DE" sz="1000" u="none" strike="noStrike">
                          <a:effectLst/>
                        </a:rPr>
                        <a:t>Oceania</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Fiji </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06682577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Tonga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968522564"/>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French Polynesia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455827149"/>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Northern Mariana Islands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549634607"/>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Samoa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629173261"/>
                  </a:ext>
                </a:extLst>
              </a:tr>
              <a:tr h="167628">
                <a:tc>
                  <a:txBody>
                    <a:bodyPr/>
                    <a:lstStyle/>
                    <a:p>
                      <a:pPr algn="l" fontAlgn="t"/>
                      <a:r>
                        <a:rPr lang="de-DE" sz="1000" u="none" strike="noStrike">
                          <a:effectLst/>
                        </a:rPr>
                        <a:t>Africa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Mauritius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522049845"/>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Seychelles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910925302"/>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Réunion</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146931995"/>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Morocco </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405895390"/>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Tunisia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561438990"/>
                  </a:ext>
                </a:extLst>
              </a:tr>
              <a:tr h="167628">
                <a:tc>
                  <a:txBody>
                    <a:bodyPr/>
                    <a:lstStyle/>
                    <a:p>
                      <a:pPr algn="l" fontAlgn="b"/>
                      <a:r>
                        <a:rPr lang="de-DE" sz="1000" u="none" strike="noStrike">
                          <a:effectLst/>
                        </a:rPr>
                        <a:t>Antarctic</a:t>
                      </a:r>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dirty="0">
                          <a:effectLst/>
                        </a:rPr>
                        <a:t>South Georgia and the South Sandwich Islands</a:t>
                      </a:r>
                      <a:endParaRPr lang="en-US"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846759130"/>
                  </a:ext>
                </a:extLst>
              </a:tr>
            </a:tbl>
          </a:graphicData>
        </a:graphic>
      </p:graphicFrame>
      <p:sp>
        <p:nvSpPr>
          <p:cNvPr id="2" name="Textfeld 1"/>
          <p:cNvSpPr txBox="1"/>
          <p:nvPr/>
        </p:nvSpPr>
        <p:spPr>
          <a:xfrm>
            <a:off x="7185062" y="1582221"/>
            <a:ext cx="3482939" cy="307777"/>
          </a:xfrm>
          <a:prstGeom prst="rect">
            <a:avLst/>
          </a:prstGeom>
          <a:noFill/>
        </p:spPr>
        <p:txBody>
          <a:bodyPr wrap="square" rtlCol="0">
            <a:spAutoFit/>
          </a:bodyPr>
          <a:lstStyle/>
          <a:p>
            <a:r>
              <a:rPr lang="de-DE" sz="1400" dirty="0"/>
              <a:t>Visa </a:t>
            </a:r>
            <a:r>
              <a:rPr lang="de-DE" sz="1400" dirty="0" err="1"/>
              <a:t>free</a:t>
            </a:r>
            <a:r>
              <a:rPr lang="de-DE" sz="1400" dirty="0"/>
              <a:t> </a:t>
            </a:r>
            <a:r>
              <a:rPr lang="de-DE" sz="1400" dirty="0" err="1"/>
              <a:t>entry</a:t>
            </a:r>
            <a:r>
              <a:rPr lang="de-DE" sz="1400" dirty="0"/>
              <a:t>:</a:t>
            </a:r>
          </a:p>
        </p:txBody>
      </p:sp>
      <p:cxnSp>
        <p:nvCxnSpPr>
          <p:cNvPr id="17"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2951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5850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5536278" y="4131540"/>
            <a:ext cx="1304657" cy="1304657"/>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13</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243191" y="376239"/>
            <a:ext cx="11663464"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 C</a:t>
            </a:r>
            <a:r>
              <a:rPr lang="en-US" sz="2400" dirty="0">
                <a:solidFill>
                  <a:schemeClr val="tx1"/>
                </a:solidFill>
                <a:latin typeface="Helvetica" pitchFamily="2" charset="0"/>
                <a:cs typeface="Helvetica" pitchFamily="2" charset="0"/>
              </a:rPr>
              <a:t>onnectivity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2220649" y="1536175"/>
            <a:ext cx="8313787" cy="3170099"/>
          </a:xfrm>
          <a:prstGeom prst="rect">
            <a:avLst/>
          </a:prstGeom>
        </p:spPr>
        <p:txBody>
          <a:bodyPr wrap="square">
            <a:spAutoFit/>
          </a:bodyPr>
          <a:lstStyle/>
          <a:p>
            <a:r>
              <a:rPr lang="en-US" sz="2000" b="1" dirty="0">
                <a:solidFill>
                  <a:prstClr val="black"/>
                </a:solidFill>
              </a:rPr>
              <a:t>More direct flight connections</a:t>
            </a:r>
          </a:p>
          <a:p>
            <a:r>
              <a:rPr lang="en-US" sz="2000" dirty="0">
                <a:solidFill>
                  <a:prstClr val="black"/>
                </a:solidFill>
              </a:rPr>
              <a:t>In 2017 more than 100 new air connections were started, with more in the pipeline for 2018, mostly connecting second tier airports in China and abroad.</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pic>
        <p:nvPicPr>
          <p:cNvPr id="2" name="Grafik 1"/>
          <p:cNvPicPr>
            <a:picLocks noChangeAspect="1"/>
          </p:cNvPicPr>
          <p:nvPr/>
        </p:nvPicPr>
        <p:blipFill>
          <a:blip r:embed="rId3"/>
          <a:stretch>
            <a:fillRect/>
          </a:stretch>
        </p:blipFill>
        <p:spPr>
          <a:xfrm>
            <a:off x="2242537" y="2469276"/>
            <a:ext cx="3668528" cy="3930972"/>
          </a:xfrm>
          <a:prstGeom prst="rect">
            <a:avLst/>
          </a:prstGeom>
        </p:spPr>
      </p:pic>
      <p:pic>
        <p:nvPicPr>
          <p:cNvPr id="3" name="Grafik 2"/>
          <p:cNvPicPr>
            <a:picLocks noChangeAspect="1"/>
          </p:cNvPicPr>
          <p:nvPr/>
        </p:nvPicPr>
        <p:blipFill>
          <a:blip r:embed="rId4"/>
          <a:stretch>
            <a:fillRect/>
          </a:stretch>
        </p:blipFill>
        <p:spPr>
          <a:xfrm>
            <a:off x="6466146" y="2491145"/>
            <a:ext cx="3431293" cy="3932912"/>
          </a:xfrm>
          <a:prstGeom prst="rect">
            <a:avLst/>
          </a:prstGeom>
        </p:spPr>
      </p:pic>
      <p:cxnSp>
        <p:nvCxnSpPr>
          <p:cNvPr id="17"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4918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6360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5536278" y="4131540"/>
            <a:ext cx="1304657" cy="1304657"/>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14</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272374" y="376239"/>
            <a:ext cx="11556459"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 C</a:t>
            </a:r>
            <a:r>
              <a:rPr lang="en-US" sz="2400" dirty="0">
                <a:solidFill>
                  <a:schemeClr val="tx1"/>
                </a:solidFill>
                <a:latin typeface="Helvetica" pitchFamily="2" charset="0"/>
                <a:cs typeface="Helvetica" pitchFamily="2" charset="0"/>
              </a:rPr>
              <a:t>onnectivity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2220649" y="1536175"/>
            <a:ext cx="8313787" cy="224676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pic>
        <p:nvPicPr>
          <p:cNvPr id="10" name="Grafik 9"/>
          <p:cNvPicPr>
            <a:picLocks noChangeAspect="1"/>
          </p:cNvPicPr>
          <p:nvPr/>
        </p:nvPicPr>
        <p:blipFill>
          <a:blip r:embed="rId3"/>
          <a:stretch>
            <a:fillRect/>
          </a:stretch>
        </p:blipFill>
        <p:spPr>
          <a:xfrm>
            <a:off x="2318306" y="1756881"/>
            <a:ext cx="3948490" cy="4671972"/>
          </a:xfrm>
          <a:prstGeom prst="rect">
            <a:avLst/>
          </a:prstGeom>
        </p:spPr>
      </p:pic>
      <p:pic>
        <p:nvPicPr>
          <p:cNvPr id="12" name="Grafik 11"/>
          <p:cNvPicPr>
            <a:picLocks noChangeAspect="1"/>
          </p:cNvPicPr>
          <p:nvPr/>
        </p:nvPicPr>
        <p:blipFill>
          <a:blip r:embed="rId4"/>
          <a:stretch>
            <a:fillRect/>
          </a:stretch>
        </p:blipFill>
        <p:spPr>
          <a:xfrm>
            <a:off x="6374670" y="1756881"/>
            <a:ext cx="4075041" cy="4664432"/>
          </a:xfrm>
          <a:prstGeom prst="rect">
            <a:avLst/>
          </a:prstGeom>
        </p:spPr>
      </p:pic>
      <p:cxnSp>
        <p:nvCxnSpPr>
          <p:cNvPr id="17"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59015"/>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5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15</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3</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Information and Mobile Payment </a:t>
            </a:r>
            <a:r>
              <a:rPr lang="en-US" sz="2400" dirty="0">
                <a:solidFill>
                  <a:schemeClr val="tx1"/>
                </a:solidFill>
                <a:latin typeface="Helvetica" pitchFamily="2" charset="0"/>
                <a:cs typeface="Helvetica" pitchFamily="2" charset="0"/>
              </a:rPr>
              <a:t>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389106" y="1659286"/>
            <a:ext cx="11361907" cy="3785652"/>
          </a:xfrm>
          <a:prstGeom prst="rect">
            <a:avLst/>
          </a:prstGeom>
        </p:spPr>
        <p:txBody>
          <a:bodyPr wrap="square">
            <a:spAutoFit/>
          </a:bodyPr>
          <a:lstStyle/>
          <a:p>
            <a:r>
              <a:rPr lang="en-US" sz="2000" b="1" dirty="0">
                <a:solidFill>
                  <a:prstClr val="black"/>
                </a:solidFill>
              </a:rPr>
              <a:t>More information available </a:t>
            </a:r>
          </a:p>
          <a:p>
            <a:endParaRPr lang="en-US" sz="2000" dirty="0">
              <a:solidFill>
                <a:prstClr val="black"/>
              </a:solidFill>
            </a:endParaRPr>
          </a:p>
          <a:p>
            <a:r>
              <a:rPr lang="en-US" sz="2000" dirty="0">
                <a:solidFill>
                  <a:prstClr val="black"/>
                </a:solidFill>
              </a:rPr>
              <a:t>Most global destinations have intensified their provision of information to both Chinese outbound tour operators and to potential FIT visitors, using fairs like the new ITB China or Social Media in the form of WeChat channels entries, online trainings, and increasingly videos.</a:t>
            </a:r>
          </a:p>
          <a:p>
            <a:endParaRPr lang="en-US" sz="2000" dirty="0">
              <a:solidFill>
                <a:prstClr val="black"/>
              </a:solidFill>
            </a:endParaRPr>
          </a:p>
          <a:p>
            <a:r>
              <a:rPr lang="en-US" sz="2000" dirty="0">
                <a:solidFill>
                  <a:prstClr val="black"/>
                </a:solidFill>
              </a:rPr>
              <a:t>With each year of Chinese travellers visiting more diverse destinations the chance is getting bigger for potential travellers to know somebody (in real life or online) who already visited a specific destination and can give advise, making it easier to organize a trip without the help of a tour operator.</a:t>
            </a:r>
          </a:p>
          <a:p>
            <a:endParaRPr lang="en-US" sz="2000" dirty="0">
              <a:solidFill>
                <a:prstClr val="black"/>
              </a:solidFill>
            </a:endParaRPr>
          </a:p>
          <a:p>
            <a:r>
              <a:rPr lang="en-US" sz="2000" dirty="0">
                <a:solidFill>
                  <a:prstClr val="black"/>
                </a:solidFill>
              </a:rPr>
              <a:t>IT and AI provide increasingly sophisticated tools to receive customized information before and during the trip.</a:t>
            </a:r>
            <a:endParaRPr lang="de-DE" sz="2000" dirty="0">
              <a:solidFill>
                <a:prstClr val="black"/>
              </a:solidFill>
            </a:endParaRPr>
          </a:p>
        </p:txBody>
      </p:sp>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146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2"/>
          <a:stretch>
            <a:fillRect/>
          </a:stretch>
        </p:blipFill>
        <p:spPr>
          <a:xfrm>
            <a:off x="8093727" y="3730644"/>
            <a:ext cx="2105922" cy="1867251"/>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16</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742432" y="1906183"/>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3</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Information and Mobile Payment </a:t>
            </a:r>
            <a:r>
              <a:rPr lang="en-US" sz="2400" dirty="0">
                <a:solidFill>
                  <a:schemeClr val="tx1"/>
                </a:solidFill>
                <a:latin typeface="Helvetica" pitchFamily="2" charset="0"/>
                <a:cs typeface="Helvetica" pitchFamily="2" charset="0"/>
              </a:rPr>
              <a:t>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3" name="Picture 2" descr="Bildergebnis für paying in china with qr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06" y="1718552"/>
            <a:ext cx="7383379" cy="4922254"/>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3509054" y="1693714"/>
            <a:ext cx="4431819" cy="2554545"/>
          </a:xfrm>
          <a:prstGeom prst="rect">
            <a:avLst/>
          </a:prstGeom>
        </p:spPr>
        <p:txBody>
          <a:bodyPr wrap="square">
            <a:spAutoFit/>
          </a:bodyPr>
          <a:lstStyle/>
          <a:p>
            <a:r>
              <a:rPr lang="en-US" sz="2000" dirty="0">
                <a:solidFill>
                  <a:srgbClr val="FFFF00"/>
                </a:solidFill>
              </a:rPr>
              <a:t>Prior to the emergence of mobile payment apps in China, the country was primarily a cash-based society. </a:t>
            </a:r>
          </a:p>
          <a:p>
            <a:r>
              <a:rPr lang="en-US" sz="2000" dirty="0">
                <a:solidFill>
                  <a:srgbClr val="FFFF00"/>
                </a:solidFill>
              </a:rPr>
              <a:t>However today, apps like </a:t>
            </a:r>
            <a:r>
              <a:rPr lang="en-US" sz="2000" b="1" dirty="0">
                <a:solidFill>
                  <a:srgbClr val="FFFF00"/>
                </a:solidFill>
              </a:rPr>
              <a:t>Alipay</a:t>
            </a:r>
            <a:r>
              <a:rPr lang="en-US" sz="2000" dirty="0">
                <a:solidFill>
                  <a:srgbClr val="FFFF00"/>
                </a:solidFill>
              </a:rPr>
              <a:t> and </a:t>
            </a:r>
            <a:r>
              <a:rPr lang="en-US" sz="2000" b="1" dirty="0">
                <a:solidFill>
                  <a:srgbClr val="FFFF00"/>
                </a:solidFill>
              </a:rPr>
              <a:t>WeChat</a:t>
            </a:r>
            <a:r>
              <a:rPr lang="en-US" sz="2000" dirty="0">
                <a:solidFill>
                  <a:srgbClr val="FFFF00"/>
                </a:solidFill>
              </a:rPr>
              <a:t> are transforming China into a cashless society where transactions are commonly carried out via the phone in your pocket.</a:t>
            </a:r>
            <a:endParaRPr lang="de-DE" sz="2000" dirty="0">
              <a:solidFill>
                <a:srgbClr val="FFFF00"/>
              </a:solidFill>
            </a:endParaRPr>
          </a:p>
        </p:txBody>
      </p:sp>
      <p:pic>
        <p:nvPicPr>
          <p:cNvPr id="2" name="Grafik 1"/>
          <p:cNvPicPr>
            <a:picLocks noChangeAspect="1"/>
          </p:cNvPicPr>
          <p:nvPr/>
        </p:nvPicPr>
        <p:blipFill>
          <a:blip r:embed="rId4"/>
          <a:stretch>
            <a:fillRect/>
          </a:stretch>
        </p:blipFill>
        <p:spPr>
          <a:xfrm>
            <a:off x="8178881" y="1690546"/>
            <a:ext cx="2654068" cy="2014533"/>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649" y="3130014"/>
            <a:ext cx="1939954" cy="2142543"/>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3986" y="5284238"/>
            <a:ext cx="2083782" cy="1562837"/>
          </a:xfrm>
          <a:prstGeom prst="rect">
            <a:avLst/>
          </a:prstGeom>
        </p:spPr>
      </p:pic>
    </p:spTree>
    <p:extLst>
      <p:ext uri="{BB962C8B-B14F-4D97-AF65-F5344CB8AC3E}">
        <p14:creationId xmlns:p14="http://schemas.microsoft.com/office/powerpoint/2010/main" val="409667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2"/>
          <a:stretch>
            <a:fillRect/>
          </a:stretch>
        </p:blipFill>
        <p:spPr>
          <a:xfrm>
            <a:off x="8717975" y="4720138"/>
            <a:ext cx="3474025" cy="2137862"/>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17</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2400" dirty="0">
                <a:solidFill>
                  <a:schemeClr val="tx1"/>
                </a:solidFill>
                <a:latin typeface="Helvetica" pitchFamily="2" charset="0"/>
                <a:cs typeface="Helvetica" pitchFamily="2" charset="0"/>
              </a:rPr>
              <a:t>Three main drivers for China’s outbound tourism in 2018</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3</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Information and Mobile Payment </a:t>
            </a:r>
            <a:r>
              <a:rPr lang="en-US" sz="2400" dirty="0">
                <a:solidFill>
                  <a:schemeClr val="tx1"/>
                </a:solidFill>
                <a:latin typeface="Helvetica" pitchFamily="2" charset="0"/>
                <a:cs typeface="Helvetica" pitchFamily="2" charset="0"/>
              </a:rPr>
              <a:t>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389106" y="1659286"/>
            <a:ext cx="11361907" cy="707886"/>
          </a:xfrm>
          <a:prstGeom prst="rect">
            <a:avLst/>
          </a:prstGeom>
        </p:spPr>
        <p:txBody>
          <a:bodyPr wrap="square">
            <a:spAutoFit/>
          </a:bodyPr>
          <a:lstStyle/>
          <a:p>
            <a:r>
              <a:rPr lang="en-US" sz="2000" dirty="0" smtClean="0">
                <a:solidFill>
                  <a:srgbClr val="000000"/>
                </a:solidFill>
                <a:latin typeface="Calibri" panose="020F0502020204030204" pitchFamily="34" charset="0"/>
              </a:rPr>
              <a:t>Chinese </a:t>
            </a:r>
            <a:r>
              <a:rPr lang="en-US" sz="2000" dirty="0">
                <a:solidFill>
                  <a:srgbClr val="000000"/>
                </a:solidFill>
                <a:latin typeface="Calibri" panose="020F0502020204030204" pitchFamily="34" charset="0"/>
              </a:rPr>
              <a:t>outbound travellers used to be happy if tourism service providers, retailers and ATMs accepted </a:t>
            </a:r>
            <a:r>
              <a:rPr lang="en-US" sz="2000" dirty="0" smtClean="0">
                <a:solidFill>
                  <a:srgbClr val="000000"/>
                </a:solidFill>
                <a:latin typeface="Calibri" panose="020F0502020204030204" pitchFamily="34" charset="0"/>
              </a:rPr>
              <a:t>UnionPay </a:t>
            </a:r>
            <a:r>
              <a:rPr lang="en-US" sz="2000" dirty="0">
                <a:solidFill>
                  <a:srgbClr val="000000"/>
                </a:solidFill>
                <a:latin typeface="Calibri" panose="020F0502020204030204" pitchFamily="34" charset="0"/>
              </a:rPr>
              <a:t>credit cards.</a:t>
            </a:r>
          </a:p>
        </p:txBody>
      </p:sp>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06" y="2508894"/>
            <a:ext cx="4298560" cy="2077637"/>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794" y="2529921"/>
            <a:ext cx="2721999" cy="2035582"/>
          </a:xfrm>
          <a:prstGeom prst="rect">
            <a:avLst/>
          </a:prstGeom>
        </p:spPr>
      </p:pic>
      <p:sp>
        <p:nvSpPr>
          <p:cNvPr id="2" name="Rechteck 1"/>
          <p:cNvSpPr/>
          <p:nvPr/>
        </p:nvSpPr>
        <p:spPr>
          <a:xfrm>
            <a:off x="336159" y="4668969"/>
            <a:ext cx="8703013" cy="2031325"/>
          </a:xfrm>
          <a:prstGeom prst="rect">
            <a:avLst/>
          </a:prstGeom>
        </p:spPr>
        <p:txBody>
          <a:bodyPr wrap="square">
            <a:spAutoFit/>
          </a:bodyPr>
          <a:lstStyle/>
          <a:p>
            <a:r>
              <a:rPr lang="en-US" dirty="0">
                <a:solidFill>
                  <a:srgbClr val="000000"/>
                </a:solidFill>
                <a:latin typeface="Calibri" panose="020F0502020204030204" pitchFamily="34" charset="0"/>
              </a:rPr>
              <a:t>Chinese travellers now are demanding strongly the acceptance of mobile payment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freeing </a:t>
            </a:r>
            <a:r>
              <a:rPr lang="en-US" dirty="0">
                <a:solidFill>
                  <a:srgbClr val="000000"/>
                </a:solidFill>
                <a:latin typeface="Calibri" panose="020F0502020204030204" pitchFamily="34" charset="0"/>
              </a:rPr>
              <a:t>them from money exchange and danger of pickpocket thefts.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shops and service providers do not accept </a:t>
            </a:r>
            <a:r>
              <a:rPr lang="en-US" dirty="0" err="1">
                <a:solidFill>
                  <a:srgbClr val="000000"/>
                </a:solidFill>
                <a:latin typeface="Calibri" panose="020F0502020204030204" pitchFamily="34" charset="0"/>
              </a:rPr>
              <a:t>AliPay</a:t>
            </a:r>
            <a:r>
              <a:rPr lang="en-US" dirty="0">
                <a:solidFill>
                  <a:srgbClr val="000000"/>
                </a:solidFill>
                <a:latin typeface="Calibri" panose="020F0502020204030204" pitchFamily="34" charset="0"/>
              </a:rPr>
              <a:t> or WeChat Pay, a growing number of them will try to find another business offering this service.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Accepting mobile payment has developed from an extra service to a necessity.</a:t>
            </a:r>
          </a:p>
        </p:txBody>
      </p:sp>
    </p:spTree>
    <p:extLst>
      <p:ext uri="{BB962C8B-B14F-4D97-AF65-F5344CB8AC3E}">
        <p14:creationId xmlns:p14="http://schemas.microsoft.com/office/powerpoint/2010/main" val="314590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AU" dirty="0" smtClean="0"/>
              <a:t>Shifting </a:t>
            </a:r>
            <a:r>
              <a:rPr lang="en-AU" dirty="0"/>
              <a:t>Patterns</a:t>
            </a:r>
            <a:endParaRPr lang="de-DE" dirty="0"/>
          </a:p>
        </p:txBody>
      </p:sp>
      <p:sp>
        <p:nvSpPr>
          <p:cNvPr id="3" name="Inhaltsplatzhalter 2"/>
          <p:cNvSpPr>
            <a:spLocks noGrp="1"/>
          </p:cNvSpPr>
          <p:nvPr>
            <p:ph idx="1"/>
          </p:nvPr>
        </p:nvSpPr>
        <p:spPr>
          <a:xfrm>
            <a:off x="838200" y="1580419"/>
            <a:ext cx="9346853" cy="1818762"/>
          </a:xfrm>
        </p:spPr>
        <p:txBody>
          <a:bodyPr>
            <a:noAutofit/>
          </a:bodyPr>
          <a:lstStyle/>
          <a:p>
            <a:pPr marL="0" indent="0">
              <a:buNone/>
            </a:pPr>
            <a:r>
              <a:rPr lang="en-AU" sz="2000" dirty="0"/>
              <a:t>As outbound travel experience grows in China, patterns in the </a:t>
            </a:r>
            <a:r>
              <a:rPr lang="en-AU" sz="2000" b="1" dirty="0"/>
              <a:t>travel preferences of outbound tourists from different parts of the country </a:t>
            </a:r>
            <a:r>
              <a:rPr lang="en-AU" sz="2000" dirty="0"/>
              <a:t>are becoming increasingly clear. </a:t>
            </a:r>
          </a:p>
          <a:p>
            <a:pPr marL="0" indent="0">
              <a:buNone/>
            </a:pPr>
            <a:r>
              <a:rPr lang="en-AU" sz="2000" dirty="0"/>
              <a:t>These can be influenced by factors ranging from geographical location, to the availability of flight connections. First and second tier city residents, who make up the majority of Chinese outbound travellers, are </a:t>
            </a:r>
            <a:r>
              <a:rPr lang="en-AU" sz="2000" dirty="0" err="1"/>
              <a:t>generall</a:t>
            </a:r>
            <a:r>
              <a:rPr lang="en-US" sz="2000" dirty="0"/>
              <a:t>y moving away from popular destinations in </a:t>
            </a:r>
            <a:r>
              <a:rPr lang="en-US" sz="2000" dirty="0" err="1"/>
              <a:t>favour</a:t>
            </a:r>
            <a:r>
              <a:rPr lang="en-US" sz="2000" dirty="0"/>
              <a:t> of </a:t>
            </a:r>
            <a:r>
              <a:rPr lang="en-AU" sz="2000" b="1" dirty="0"/>
              <a:t>more novel, less-visited locations</a:t>
            </a:r>
            <a:r>
              <a:rPr lang="en-AU" sz="2000" dirty="0"/>
              <a:t>. </a:t>
            </a:r>
          </a:p>
          <a:p>
            <a:pPr marL="0" indent="0">
              <a:buNone/>
            </a:pPr>
            <a:endParaRPr lang="en-AU" sz="1800" dirty="0"/>
          </a:p>
        </p:txBody>
      </p:sp>
      <p:sp>
        <p:nvSpPr>
          <p:cNvPr id="4" name="Foliennummernplatzhalter 3"/>
          <p:cNvSpPr>
            <a:spLocks noGrp="1"/>
          </p:cNvSpPr>
          <p:nvPr>
            <p:ph type="sldNum" sz="quarter" idx="12"/>
          </p:nvPr>
        </p:nvSpPr>
        <p:spPr/>
        <p:txBody>
          <a:bodyPr/>
          <a:lstStyle/>
          <a:p>
            <a:fld id="{4F5037F2-DC85-406A-A4EA-1E681A25B4F8}" type="slidenum">
              <a:rPr lang="en-US" smtClean="0"/>
              <a:t>18</a:t>
            </a:fld>
            <a:endParaRPr lang="en-US" dirty="0"/>
          </a:p>
        </p:txBody>
      </p:sp>
      <p:sp>
        <p:nvSpPr>
          <p:cNvPr id="6" name="Fußzeilenplatzhalter 5"/>
          <p:cNvSpPr>
            <a:spLocks noGrp="1"/>
          </p:cNvSpPr>
          <p:nvPr>
            <p:ph type="ftr" sz="quarter" idx="11"/>
          </p:nvPr>
        </p:nvSpPr>
        <p:spPr/>
        <p:txBody>
          <a:bodyPr/>
          <a:lstStyle/>
          <a:p>
            <a:r>
              <a:rPr lang="en-US"/>
              <a:t>www.china-outbound.com</a:t>
            </a:r>
            <a:endParaRPr lang="en-US"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741400"/>
            <a:ext cx="2306688" cy="1812913"/>
          </a:xfrm>
          <a:prstGeom prst="rect">
            <a:avLst/>
          </a:prstGeom>
          <a:effectLst>
            <a:outerShdw blurRad="203200" dist="38100" dir="2700000" sx="102000" sy="102000" algn="tl" rotWithShape="0">
              <a:prstClr val="black">
                <a:alpha val="33000"/>
              </a:prstClr>
            </a:outerShdw>
          </a:effectLst>
        </p:spPr>
      </p:pic>
      <p:sp>
        <p:nvSpPr>
          <p:cNvPr id="12" name="Inhaltsplatzhalter 2"/>
          <p:cNvSpPr txBox="1">
            <a:spLocks/>
          </p:cNvSpPr>
          <p:nvPr/>
        </p:nvSpPr>
        <p:spPr>
          <a:xfrm>
            <a:off x="838200" y="3645897"/>
            <a:ext cx="6690015" cy="2220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dirty="0"/>
              <a:t>At the same time, growing numbers of residents from third and fourth tier cities are starting to take their first trips abroad. </a:t>
            </a:r>
            <a:r>
              <a:rPr lang="en-US" sz="2000" dirty="0"/>
              <a:t>This growth is being aided by the growing numbers of international flights and visa </a:t>
            </a:r>
            <a:r>
              <a:rPr lang="en-US" sz="2000" dirty="0" err="1"/>
              <a:t>centres</a:t>
            </a:r>
            <a:r>
              <a:rPr lang="en-US" sz="2000" dirty="0"/>
              <a:t> becoming available outside of first tier cities. </a:t>
            </a:r>
            <a:endParaRPr lang="en-AU" sz="2000" dirty="0"/>
          </a:p>
          <a:p>
            <a:pPr marL="0" indent="0">
              <a:buNone/>
            </a:pPr>
            <a:r>
              <a:rPr lang="en-AU" sz="2000" dirty="0"/>
              <a:t>Like 60% of Chinese outbound tourists, they typically travel in groups. </a:t>
            </a:r>
          </a:p>
        </p:txBody>
      </p:sp>
      <p:cxnSp>
        <p:nvCxnSpPr>
          <p:cNvPr id="10"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59328"/>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1066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826"/>
            <a:ext cx="10515600" cy="1325563"/>
          </a:xfrm>
        </p:spPr>
        <p:txBody>
          <a:bodyPr>
            <a:normAutofit/>
          </a:bodyPr>
          <a:lstStyle/>
          <a:p>
            <a:r>
              <a:rPr lang="en-US" dirty="0" smtClean="0"/>
              <a:t>Increasingly </a:t>
            </a:r>
            <a:r>
              <a:rPr lang="en-US" dirty="0"/>
              <a:t>Diverse Age Groups</a:t>
            </a:r>
            <a:endParaRPr lang="de-DE" dirty="0"/>
          </a:p>
        </p:txBody>
      </p:sp>
      <p:sp>
        <p:nvSpPr>
          <p:cNvPr id="3" name="Inhaltsplatzhalter 2"/>
          <p:cNvSpPr>
            <a:spLocks noGrp="1"/>
          </p:cNvSpPr>
          <p:nvPr>
            <p:ph idx="1"/>
          </p:nvPr>
        </p:nvSpPr>
        <p:spPr>
          <a:xfrm>
            <a:off x="1902942" y="1423791"/>
            <a:ext cx="9450858" cy="3551331"/>
          </a:xfrm>
        </p:spPr>
        <p:txBody>
          <a:bodyPr>
            <a:normAutofit fontScale="92500" lnSpcReduction="10000"/>
          </a:bodyPr>
          <a:lstStyle/>
          <a:p>
            <a:pPr>
              <a:buClr>
                <a:srgbClr val="C00000"/>
              </a:buClr>
              <a:buFont typeface="KaiTi" panose="02010609060101010101" pitchFamily="49" charset="-122"/>
              <a:buChar char="中"/>
            </a:pPr>
            <a:r>
              <a:rPr lang="en-AU" sz="2600" dirty="0"/>
              <a:t>Chinese outbound tourists:</a:t>
            </a:r>
          </a:p>
          <a:p>
            <a:pPr marL="0" indent="0">
              <a:buClr>
                <a:srgbClr val="C00000"/>
              </a:buClr>
              <a:buNone/>
            </a:pPr>
            <a:r>
              <a:rPr lang="en-AU" sz="2600" dirty="0"/>
              <a:t>	Middle aged -&gt; diverse demographic age mix </a:t>
            </a:r>
          </a:p>
          <a:p>
            <a:pPr>
              <a:lnSpc>
                <a:spcPct val="120000"/>
              </a:lnSpc>
              <a:buClr>
                <a:srgbClr val="C00000"/>
              </a:buClr>
              <a:buFont typeface="KaiTi" panose="02010609060101010101" pitchFamily="49" charset="-122"/>
              <a:buChar char="中"/>
            </a:pPr>
            <a:r>
              <a:rPr lang="en-US" sz="2600" dirty="0"/>
              <a:t>A growing number of older Chinese tourists is looking to invest their free time and money in travelling the world</a:t>
            </a:r>
          </a:p>
          <a:p>
            <a:pPr>
              <a:lnSpc>
                <a:spcPct val="120000"/>
              </a:lnSpc>
              <a:buClr>
                <a:srgbClr val="C00000"/>
              </a:buClr>
              <a:buFont typeface="KaiTi" panose="02010609060101010101" pitchFamily="49" charset="-122"/>
              <a:buChar char="中"/>
            </a:pPr>
            <a:r>
              <a:rPr lang="en-US" sz="2600" dirty="0" smtClean="0"/>
              <a:t>Education </a:t>
            </a:r>
            <a:r>
              <a:rPr lang="en-US" sz="2600" dirty="0"/>
              <a:t>strongly influences numbers of Chinese outbound travelers – many </a:t>
            </a:r>
            <a:r>
              <a:rPr lang="en-AU" sz="2600" dirty="0"/>
              <a:t>Chinese are studying overseas in the US, Australia and the UK, as well as in other countries and draw additional VFR (Visiting Friends and Relatives) visitors and also attract other related </a:t>
            </a:r>
            <a:r>
              <a:rPr lang="en-AU" sz="2600" dirty="0" smtClean="0"/>
              <a:t>investment </a:t>
            </a:r>
            <a:r>
              <a:rPr lang="en-AU" sz="2600" dirty="0"/>
              <a:t>from China</a:t>
            </a:r>
          </a:p>
          <a:p>
            <a:pPr marL="0" indent="0">
              <a:lnSpc>
                <a:spcPct val="120000"/>
              </a:lnSpc>
              <a:buNone/>
            </a:pPr>
            <a:endParaRPr lang="en-AU" sz="23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t>19</a:t>
            </a:fld>
            <a:endParaRPr lang="en-US" dirty="0"/>
          </a:p>
        </p:txBody>
      </p:sp>
      <p:sp>
        <p:nvSpPr>
          <p:cNvPr id="6" name="Fußzeilenplatzhalter 5"/>
          <p:cNvSpPr>
            <a:spLocks noGrp="1"/>
          </p:cNvSpPr>
          <p:nvPr>
            <p:ph type="ftr" sz="quarter" idx="11"/>
          </p:nvPr>
        </p:nvSpPr>
        <p:spPr/>
        <p:txBody>
          <a:bodyPr/>
          <a:lstStyle/>
          <a:p>
            <a:r>
              <a:rPr lang="en-US" dirty="0"/>
              <a:t>www.china-outbound.com</a:t>
            </a:r>
          </a:p>
        </p:txBody>
      </p:sp>
      <p:sp>
        <p:nvSpPr>
          <p:cNvPr id="8" name="Textfeld 7"/>
          <p:cNvSpPr txBox="1"/>
          <p:nvPr/>
        </p:nvSpPr>
        <p:spPr>
          <a:xfrm>
            <a:off x="1902941" y="5157904"/>
            <a:ext cx="5077782" cy="1569660"/>
          </a:xfrm>
          <a:prstGeom prst="rect">
            <a:avLst/>
          </a:prstGeom>
          <a:noFill/>
        </p:spPr>
        <p:txBody>
          <a:bodyPr wrap="square" rtlCol="0">
            <a:spAutoFit/>
          </a:bodyPr>
          <a:lstStyle/>
          <a:p>
            <a:pPr marL="342900" indent="-342900">
              <a:spcBef>
                <a:spcPct val="20000"/>
              </a:spcBef>
              <a:buClr>
                <a:srgbClr val="C00000"/>
              </a:buClr>
              <a:buFont typeface="KaiTi" panose="02010609060101010101" pitchFamily="49" charset="-122"/>
              <a:buChar char="中"/>
            </a:pPr>
            <a:r>
              <a:rPr lang="en-US" sz="2400" dirty="0"/>
              <a:t>More and more secondary school-aged students are also taking part in educational summer camps and exchange semesters </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836133"/>
            <a:ext cx="2825804" cy="1885342"/>
          </a:xfrm>
          <a:prstGeom prst="rect">
            <a:avLst/>
          </a:prstGeom>
          <a:effectLst>
            <a:outerShdw blurRad="203200" dist="38100" dir="2700000" sx="102000" sy="102000" algn="tl" rotWithShape="0">
              <a:prstClr val="black">
                <a:alpha val="33000"/>
              </a:prstClr>
            </a:outerShdw>
          </a:effectLst>
        </p:spPr>
      </p:pic>
      <p:sp>
        <p:nvSpPr>
          <p:cNvPr id="10" name="Rechteck 9"/>
          <p:cNvSpPr/>
          <p:nvPr/>
        </p:nvSpPr>
        <p:spPr>
          <a:xfrm>
            <a:off x="1902941" y="2782957"/>
            <a:ext cx="545398" cy="477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C8A68296-D338-4032-A136-74699F5D97D3}"/>
              </a:ext>
            </a:extLst>
          </p:cNvPr>
          <p:cNvCxnSpPr>
            <a:cxnSpLocks/>
          </p:cNvCxnSpPr>
          <p:nvPr/>
        </p:nvCxnSpPr>
        <p:spPr>
          <a:xfrm>
            <a:off x="0" y="129773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26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8" name="Rectangle 11"/>
          <p:cNvSpPr>
            <a:spLocks noGrp="1"/>
          </p:cNvSpPr>
          <p:nvPr>
            <p:ph type="title"/>
          </p:nvPr>
        </p:nvSpPr>
        <p:spPr>
          <a:xfrm>
            <a:off x="223736" y="349491"/>
            <a:ext cx="11546732" cy="936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fontScale="90000"/>
          </a:bodyPr>
          <a:lstStyle/>
          <a:p>
            <a:pPr>
              <a:lnSpc>
                <a:spcPct val="107000"/>
              </a:lnSpc>
              <a:spcAft>
                <a:spcPts val="800"/>
              </a:spcAft>
            </a:pPr>
            <a:r>
              <a:rPr lang="en-US" dirty="0" smtClean="0">
                <a:solidFill>
                  <a:schemeClr val="tx1"/>
                </a:solidFill>
                <a:latin typeface="Helvetica" pitchFamily="2" charset="0"/>
                <a:cs typeface="Helvetica" pitchFamily="2" charset="0"/>
              </a:rPr>
              <a:t>Global </a:t>
            </a:r>
            <a:r>
              <a:rPr lang="en-US" dirty="0">
                <a:solidFill>
                  <a:schemeClr val="tx1"/>
                </a:solidFill>
                <a:latin typeface="Helvetica" pitchFamily="2" charset="0"/>
                <a:cs typeface="Helvetica" pitchFamily="2" charset="0"/>
              </a:rPr>
              <a:t>international tourism growth up to 2030 </a:t>
            </a:r>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099766" y="1627585"/>
            <a:ext cx="8458507" cy="1631216"/>
          </a:xfrm>
          <a:prstGeom prst="rect">
            <a:avLst/>
          </a:prstGeom>
        </p:spPr>
        <p:txBody>
          <a:bodyPr wrap="square">
            <a:spAutoFit/>
          </a:bodyPr>
          <a:lstStyle/>
          <a:p>
            <a:r>
              <a:rPr lang="en-GB" sz="2000" dirty="0">
                <a:solidFill>
                  <a:prstClr val="black"/>
                </a:solidFill>
              </a:rPr>
              <a:t>The UNWTO graph illustrates the strong growth of international tourism, with a forecast of reaching 1.8 billion border-crossing trips by 2030, adding 500 million to the 1.32 billion of 2017. </a:t>
            </a:r>
          </a:p>
          <a:p>
            <a:r>
              <a:rPr lang="en-GB" sz="2000" dirty="0">
                <a:solidFill>
                  <a:prstClr val="black"/>
                </a:solidFill>
              </a:rPr>
              <a:t>Already today about 11% of all arrivals are generated by Mainland Chinese.</a:t>
            </a:r>
            <a:endParaRPr lang="en-US" sz="2000" dirty="0">
              <a:solidFill>
                <a:prstClr val="black"/>
              </a:solidFill>
            </a:endParaRPr>
          </a:p>
          <a:p>
            <a:endParaRPr lang="en-US" sz="2000" dirty="0">
              <a:solidFill>
                <a:prstClr val="black"/>
              </a:solidFill>
            </a:endParaRPr>
          </a:p>
        </p:txBody>
      </p:sp>
      <p:pic>
        <p:nvPicPr>
          <p:cNvPr id="6146" name="Picture 2" descr="https://image.slidesharecdn.com/deputyministersforumnov2012-121210135528-phpapp02/95/deputy-ministers-forum-november-2012-11-638.jpg?cb=1355148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045" y="2964117"/>
            <a:ext cx="6076950" cy="34194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7867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746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F5037F2-DC85-406A-A4EA-1E681A25B4F8}" type="slidenum">
              <a:rPr lang="en-US" smtClean="0"/>
              <a:t>20</a:t>
            </a:fld>
            <a:endParaRPr lang="en-US" dirty="0"/>
          </a:p>
        </p:txBody>
      </p:sp>
      <p:sp>
        <p:nvSpPr>
          <p:cNvPr id="6" name="Fußzeilenplatzhalter 5"/>
          <p:cNvSpPr>
            <a:spLocks noGrp="1"/>
          </p:cNvSpPr>
          <p:nvPr>
            <p:ph type="ftr" sz="quarter" idx="11"/>
          </p:nvPr>
        </p:nvSpPr>
        <p:spPr/>
        <p:txBody>
          <a:bodyPr/>
          <a:lstStyle/>
          <a:p>
            <a:r>
              <a:rPr lang="en-US" dirty="0" smtClean="0"/>
              <a:t>www.chia-outbound.com</a:t>
            </a:r>
            <a:endParaRPr lang="en-US" dirty="0"/>
          </a:p>
        </p:txBody>
      </p:sp>
      <p:sp>
        <p:nvSpPr>
          <p:cNvPr id="7" name="Textfeld 6"/>
          <p:cNvSpPr txBox="1"/>
          <p:nvPr/>
        </p:nvSpPr>
        <p:spPr>
          <a:xfrm>
            <a:off x="2480554" y="1753914"/>
            <a:ext cx="9220290" cy="523220"/>
          </a:xfrm>
          <a:prstGeom prst="rect">
            <a:avLst/>
          </a:prstGeom>
          <a:noFill/>
        </p:spPr>
        <p:txBody>
          <a:bodyPr wrap="square" rtlCol="0">
            <a:spAutoFit/>
          </a:bodyPr>
          <a:lstStyle/>
          <a:p>
            <a:r>
              <a:rPr lang="en-US" sz="2800" b="1" i="1" dirty="0"/>
              <a:t>So who are </a:t>
            </a:r>
            <a:r>
              <a:rPr lang="en-US" sz="2800" b="1" i="1" dirty="0" smtClean="0"/>
              <a:t>the Chinese outbound </a:t>
            </a:r>
            <a:r>
              <a:rPr lang="en-US" sz="2800" b="1" i="1" dirty="0" err="1" smtClean="0"/>
              <a:t>travellers</a:t>
            </a:r>
            <a:r>
              <a:rPr lang="en-US" sz="2800" b="1" i="1" dirty="0" smtClean="0"/>
              <a:t>?</a:t>
            </a:r>
            <a:endParaRPr lang="en-GB" sz="2800" b="1" i="1" dirty="0"/>
          </a:p>
        </p:txBody>
      </p:sp>
      <p:sp>
        <p:nvSpPr>
          <p:cNvPr id="11" name="Rechteck 10"/>
          <p:cNvSpPr/>
          <p:nvPr/>
        </p:nvSpPr>
        <p:spPr>
          <a:xfrm>
            <a:off x="2134939" y="2503216"/>
            <a:ext cx="8271152" cy="2285241"/>
          </a:xfrm>
          <a:prstGeom prst="rect">
            <a:avLst/>
          </a:prstGeom>
        </p:spPr>
        <p:txBody>
          <a:bodyPr wrap="square">
            <a:spAutoFit/>
          </a:bodyPr>
          <a:lstStyle/>
          <a:p>
            <a:pPr marL="298450" indent="-285750">
              <a:spcBef>
                <a:spcPts val="127"/>
              </a:spcBef>
              <a:buClr>
                <a:srgbClr val="C00000"/>
              </a:buClr>
              <a:buFont typeface="KaiTi" panose="02010609060101010101" pitchFamily="49" charset="-122"/>
              <a:buChar char="中"/>
            </a:pPr>
            <a:r>
              <a:rPr lang="en-GB" sz="2000" dirty="0"/>
              <a:t>Outbound tourism is an </a:t>
            </a:r>
            <a:r>
              <a:rPr lang="en-GB" sz="2000" i="1" dirty="0"/>
              <a:t>upper class</a:t>
            </a:r>
            <a:r>
              <a:rPr lang="en-GB" sz="2000" dirty="0"/>
              <a:t> phenomenon in China - </a:t>
            </a:r>
            <a:r>
              <a:rPr lang="en-GB" sz="2000" b="1" dirty="0"/>
              <a:t>less than 10% </a:t>
            </a:r>
            <a:r>
              <a:rPr lang="en-GB" sz="2000" dirty="0"/>
              <a:t>of Mainland Chinese people have ever crossed a  border and only </a:t>
            </a:r>
            <a:r>
              <a:rPr lang="en-GB" sz="2000" b="1" dirty="0"/>
              <a:t>about 5%</a:t>
            </a:r>
            <a:r>
              <a:rPr lang="en-GB" sz="2000" dirty="0"/>
              <a:t> of Chinese tourists are affluent  enough to travel intercontinentally</a:t>
            </a:r>
          </a:p>
          <a:p>
            <a:pPr marL="298450" indent="-285750">
              <a:spcBef>
                <a:spcPts val="127"/>
              </a:spcBef>
              <a:buClr>
                <a:srgbClr val="C00000"/>
              </a:buClr>
              <a:buFont typeface="KaiTi" panose="02010609060101010101" pitchFamily="49" charset="-122"/>
              <a:buChar char="中"/>
            </a:pPr>
            <a:endParaRPr lang="en-GB" sz="2000" dirty="0"/>
          </a:p>
          <a:p>
            <a:pPr marL="298450" indent="-285750">
              <a:spcBef>
                <a:spcPts val="127"/>
              </a:spcBef>
              <a:buClr>
                <a:srgbClr val="C00000"/>
              </a:buClr>
              <a:buFont typeface="KaiTi" panose="02010609060101010101" pitchFamily="49" charset="-122"/>
              <a:buChar char="中"/>
            </a:pPr>
            <a:r>
              <a:rPr lang="en-US" sz="2000" b="1" i="1" dirty="0"/>
              <a:t>Remember</a:t>
            </a:r>
            <a:r>
              <a:rPr lang="en-US" sz="2000" dirty="0"/>
              <a:t>: The 145 million border crossings in 2017 were not made by 145 million different people</a:t>
            </a:r>
          </a:p>
          <a:p>
            <a:pPr marL="12700">
              <a:spcBef>
                <a:spcPts val="127"/>
              </a:spcBef>
              <a:buClr>
                <a:srgbClr val="C00000"/>
              </a:buClr>
            </a:pPr>
            <a:endParaRPr lang="en-US" sz="2000" dirty="0"/>
          </a:p>
        </p:txBody>
      </p:sp>
      <p:sp>
        <p:nvSpPr>
          <p:cNvPr id="15" name="Titel 1"/>
          <p:cNvSpPr>
            <a:spLocks noGrp="1"/>
          </p:cNvSpPr>
          <p:nvPr>
            <p:ph type="title"/>
          </p:nvPr>
        </p:nvSpPr>
        <p:spPr>
          <a:xfrm>
            <a:off x="2099765" y="163586"/>
            <a:ext cx="8154862" cy="936104"/>
          </a:xfrm>
        </p:spPr>
        <p:txBody>
          <a:bodyPr>
            <a:noAutofit/>
          </a:bodyPr>
          <a:lstStyle/>
          <a:p>
            <a:r>
              <a:rPr lang="en-US" dirty="0" smtClean="0"/>
              <a:t>Who </a:t>
            </a:r>
            <a:r>
              <a:rPr lang="en-US" dirty="0"/>
              <a:t>Is Travelling?</a:t>
            </a:r>
            <a:endParaRPr lang="en-GB" dirty="0"/>
          </a:p>
        </p:txBody>
      </p:sp>
      <p:cxnSp>
        <p:nvCxnSpPr>
          <p:cNvPr id="9" name="Straight Connector 10">
            <a:extLst>
              <a:ext uri="{FF2B5EF4-FFF2-40B4-BE49-F238E27FC236}">
                <a16:creationId xmlns="" xmlns:a16="http://schemas.microsoft.com/office/drawing/2014/main" id="{C8A68296-D338-4032-A136-74699F5D97D3}"/>
              </a:ext>
            </a:extLst>
          </p:cNvPr>
          <p:cNvCxnSpPr>
            <a:cxnSpLocks/>
          </p:cNvCxnSpPr>
          <p:nvPr/>
        </p:nvCxnSpPr>
        <p:spPr>
          <a:xfrm>
            <a:off x="0" y="138150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4040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838" y="361749"/>
            <a:ext cx="11274358" cy="936104"/>
          </a:xfrm>
        </p:spPr>
        <p:txBody>
          <a:bodyPr>
            <a:normAutofit/>
          </a:bodyPr>
          <a:lstStyle/>
          <a:p>
            <a:r>
              <a:rPr lang="en-US" dirty="0" smtClean="0"/>
              <a:t>“</a:t>
            </a:r>
            <a:r>
              <a:rPr lang="en-US" i="1" dirty="0"/>
              <a:t>The</a:t>
            </a:r>
            <a:r>
              <a:rPr lang="en-US" dirty="0"/>
              <a:t>” Chinese Outbound </a:t>
            </a:r>
            <a:r>
              <a:rPr lang="en-US" dirty="0" err="1" smtClean="0"/>
              <a:t>Traveller</a:t>
            </a:r>
            <a:r>
              <a:rPr lang="en-US" dirty="0" smtClean="0"/>
              <a:t> does not exist</a:t>
            </a:r>
            <a:endParaRPr lang="en-GB" dirty="0"/>
          </a:p>
        </p:txBody>
      </p:sp>
      <p:sp>
        <p:nvSpPr>
          <p:cNvPr id="4" name="Foliennummernplatzhalter 3"/>
          <p:cNvSpPr>
            <a:spLocks noGrp="1"/>
          </p:cNvSpPr>
          <p:nvPr>
            <p:ph type="sldNum" sz="quarter" idx="12"/>
          </p:nvPr>
        </p:nvSpPr>
        <p:spPr/>
        <p:txBody>
          <a:bodyPr/>
          <a:lstStyle/>
          <a:p>
            <a:fld id="{4F5037F2-DC85-406A-A4EA-1E681A25B4F8}" type="slidenum">
              <a:rPr lang="en-US" sz="1350" kern="0">
                <a:solidFill>
                  <a:prstClr val="white"/>
                </a:solidFill>
              </a:rPr>
              <a:pPr/>
              <a:t>21</a:t>
            </a:fld>
            <a:endParaRPr lang="en-US" sz="1350" kern="0" dirty="0">
              <a:solidFill>
                <a:prstClr val="white"/>
              </a:solidFill>
            </a:endParaRPr>
          </a:p>
        </p:txBody>
      </p:sp>
      <p:sp>
        <p:nvSpPr>
          <p:cNvPr id="5" name="Datumsplatzhalter 4"/>
          <p:cNvSpPr>
            <a:spLocks noGrp="1"/>
          </p:cNvSpPr>
          <p:nvPr>
            <p:ph type="dt" sz="half" idx="10"/>
          </p:nvPr>
        </p:nvSpPr>
        <p:spPr/>
        <p:txBody>
          <a:bodyPr/>
          <a:lstStyle/>
          <a:p>
            <a:r>
              <a:rPr lang="fr-FR" sz="1350" kern="0" dirty="0">
                <a:solidFill>
                  <a:prstClr val="white"/>
                </a:solidFill>
              </a:rPr>
              <a:t> 2018</a:t>
            </a:r>
          </a:p>
        </p:txBody>
      </p:sp>
      <p:sp>
        <p:nvSpPr>
          <p:cNvPr id="6" name="Fußzeilenplatzhalter 5"/>
          <p:cNvSpPr>
            <a:spLocks noGrp="1"/>
          </p:cNvSpPr>
          <p:nvPr>
            <p:ph type="ftr" sz="quarter" idx="11"/>
          </p:nvPr>
        </p:nvSpPr>
        <p:spPr/>
        <p:txBody>
          <a:bodyPr/>
          <a:lstStyle/>
          <a:p>
            <a:r>
              <a:rPr lang="en-US" sz="1350" kern="0" dirty="0">
                <a:solidFill>
                  <a:prstClr val="white"/>
                </a:solidFill>
              </a:rPr>
              <a:t>www.china-outbound.com</a:t>
            </a:r>
          </a:p>
        </p:txBody>
      </p:sp>
      <p:sp>
        <p:nvSpPr>
          <p:cNvPr id="7" name="Inhaltsplatzhalter 2"/>
          <p:cNvSpPr>
            <a:spLocks noGrp="1"/>
          </p:cNvSpPr>
          <p:nvPr>
            <p:ph idx="1"/>
          </p:nvPr>
        </p:nvSpPr>
        <p:spPr>
          <a:xfrm>
            <a:off x="3098824" y="2013377"/>
            <a:ext cx="6250544" cy="2307249"/>
          </a:xfrm>
        </p:spPr>
        <p:txBody>
          <a:bodyPr>
            <a:normAutofit/>
          </a:bodyPr>
          <a:lstStyle/>
          <a:p>
            <a:pPr marL="0" indent="0">
              <a:buNone/>
            </a:pPr>
            <a:endParaRPr lang="en-GB" sz="1350" i="1" dirty="0"/>
          </a:p>
          <a:p>
            <a:pPr marL="0" indent="0">
              <a:buNone/>
            </a:pPr>
            <a:r>
              <a:rPr lang="en-US" sz="1350" dirty="0"/>
              <a:t>. </a:t>
            </a:r>
          </a:p>
        </p:txBody>
      </p:sp>
      <p:sp>
        <p:nvSpPr>
          <p:cNvPr id="3" name="Rechteck 2"/>
          <p:cNvSpPr/>
          <p:nvPr/>
        </p:nvSpPr>
        <p:spPr>
          <a:xfrm>
            <a:off x="2497844" y="1518432"/>
            <a:ext cx="7606718" cy="4816703"/>
          </a:xfrm>
          <a:prstGeom prst="rect">
            <a:avLst/>
          </a:prstGeom>
        </p:spPr>
        <p:txBody>
          <a:bodyPr wrap="square">
            <a:spAutoFit/>
          </a:bodyPr>
          <a:lstStyle/>
          <a:p>
            <a:pPr marL="257175" indent="-257175" defTabSz="685800">
              <a:spcBef>
                <a:spcPct val="20000"/>
              </a:spcBef>
              <a:spcAft>
                <a:spcPts val="600"/>
              </a:spcAft>
              <a:buClr>
                <a:srgbClr val="C00000"/>
              </a:buClr>
              <a:buSzPct val="110000"/>
              <a:buFont typeface="KaiTi" panose="02010609060101010101" pitchFamily="49" charset="-122"/>
              <a:buChar char="中"/>
            </a:pPr>
            <a:r>
              <a:rPr lang="en-US" sz="2000" dirty="0"/>
              <a:t>Chinese FIT are more affluent than Western FIT, most of them spend also more than group </a:t>
            </a:r>
            <a:r>
              <a:rPr lang="en-US" sz="2000" dirty="0" err="1"/>
              <a:t>travellers</a:t>
            </a:r>
            <a:r>
              <a:rPr lang="en-US" sz="2000" dirty="0"/>
              <a:t>. They are price sensitive in both directions, looking out for bargains but also willing to pay premium prices for value for money offers with high bragging power.</a:t>
            </a:r>
          </a:p>
          <a:p>
            <a:pPr marL="257175" indent="-257175" defTabSz="685800">
              <a:spcBef>
                <a:spcPct val="20000"/>
              </a:spcBef>
              <a:spcAft>
                <a:spcPts val="600"/>
              </a:spcAft>
              <a:buClr>
                <a:srgbClr val="C00000"/>
              </a:buClr>
              <a:buSzPct val="110000"/>
              <a:buFont typeface="KaiTi" panose="02010609060101010101" pitchFamily="49" charset="-122"/>
              <a:buChar char="中"/>
            </a:pPr>
            <a:r>
              <a:rPr lang="en-US" sz="2000" dirty="0"/>
              <a:t>Most of them are seekers of prestige and self-affirmation, trying to find themselves abroad. They often pursue “serious leisure” activities, often choosing the activity, not the destination, first.</a:t>
            </a:r>
          </a:p>
          <a:p>
            <a:pPr marL="257175" indent="-257175" defTabSz="685800">
              <a:spcBef>
                <a:spcPct val="20000"/>
              </a:spcBef>
              <a:spcAft>
                <a:spcPts val="600"/>
              </a:spcAft>
              <a:buClr>
                <a:srgbClr val="C00000"/>
              </a:buClr>
              <a:buSzPct val="110000"/>
              <a:buFont typeface="KaiTi" panose="02010609060101010101" pitchFamily="49" charset="-122"/>
              <a:buChar char="中"/>
            </a:pPr>
            <a:r>
              <a:rPr lang="en-US" sz="2000" dirty="0"/>
              <a:t>FIT Second Wave </a:t>
            </a:r>
            <a:r>
              <a:rPr lang="en-US" sz="2000" dirty="0" err="1"/>
              <a:t>travellers</a:t>
            </a:r>
            <a:r>
              <a:rPr lang="en-US" sz="2000" dirty="0"/>
              <a:t> more open to suggestions, but also more confident and demanding than ever. They can be attracted to new places, new activities, new times of the year,  bringing not only more, but a different kind of business.</a:t>
            </a:r>
          </a:p>
          <a:p>
            <a:pPr marL="257175" indent="-257175" defTabSz="685800">
              <a:spcBef>
                <a:spcPct val="20000"/>
              </a:spcBef>
              <a:spcAft>
                <a:spcPts val="600"/>
              </a:spcAft>
              <a:buClr>
                <a:srgbClr val="C00000"/>
              </a:buClr>
              <a:buSzPct val="110000"/>
              <a:buFont typeface="KaiTi" panose="02010609060101010101" pitchFamily="49" charset="-122"/>
              <a:buChar char="中"/>
            </a:pPr>
            <a:r>
              <a:rPr lang="en-US" sz="2000" dirty="0"/>
              <a:t>Almost all Chinese </a:t>
            </a:r>
            <a:r>
              <a:rPr lang="en-US" sz="2000" dirty="0" err="1"/>
              <a:t>travellers</a:t>
            </a:r>
            <a:r>
              <a:rPr lang="en-US" sz="2000" dirty="0"/>
              <a:t> are „Money rich, but time Poor“. For them there can be no “cheap” far-away destination, as they have to pay with their travel time.</a:t>
            </a:r>
          </a:p>
        </p:txBody>
      </p:sp>
      <p:cxnSp>
        <p:nvCxnSpPr>
          <p:cNvPr id="8" name="Straight Connector 10">
            <a:extLst>
              <a:ext uri="{FF2B5EF4-FFF2-40B4-BE49-F238E27FC236}">
                <a16:creationId xmlns="" xmlns:a16="http://schemas.microsoft.com/office/drawing/2014/main" id="{C8A68296-D338-4032-A136-74699F5D97D3}"/>
              </a:ext>
            </a:extLst>
          </p:cNvPr>
          <p:cNvCxnSpPr>
            <a:cxnSpLocks/>
          </p:cNvCxnSpPr>
          <p:nvPr/>
        </p:nvCxnSpPr>
        <p:spPr>
          <a:xfrm>
            <a:off x="0" y="128247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346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838" y="0"/>
            <a:ext cx="11488366" cy="1019024"/>
          </a:xfrm>
        </p:spPr>
        <p:txBody>
          <a:bodyPr>
            <a:normAutofit fontScale="90000"/>
          </a:bodyPr>
          <a:lstStyle/>
          <a:p>
            <a:r>
              <a:rPr lang="en-US" dirty="0"/>
              <a:t/>
            </a:r>
            <a:br>
              <a:rPr lang="en-US" dirty="0"/>
            </a:br>
            <a:r>
              <a:rPr lang="en-US" dirty="0" smtClean="0"/>
              <a:t>First tier inhabitants: Living like a local (for a short time)</a:t>
            </a:r>
            <a:endParaRPr lang="de-DE" dirty="0"/>
          </a:p>
        </p:txBody>
      </p:sp>
      <p:sp>
        <p:nvSpPr>
          <p:cNvPr id="5" name="Inhaltsplatzhalter 4"/>
          <p:cNvSpPr>
            <a:spLocks noGrp="1"/>
          </p:cNvSpPr>
          <p:nvPr>
            <p:ph idx="1"/>
          </p:nvPr>
        </p:nvSpPr>
        <p:spPr>
          <a:xfrm>
            <a:off x="2307113" y="1584556"/>
            <a:ext cx="7682219" cy="2907965"/>
          </a:xfrm>
        </p:spPr>
        <p:txBody>
          <a:bodyPr>
            <a:noAutofit/>
          </a:bodyPr>
          <a:lstStyle/>
          <a:p>
            <a:pPr>
              <a:spcAft>
                <a:spcPts val="600"/>
              </a:spcAft>
              <a:buClr>
                <a:srgbClr val="C00000"/>
              </a:buClr>
              <a:buSzPct val="110000"/>
              <a:buFont typeface="KaiTi" panose="02010609060101010101" pitchFamily="49" charset="-122"/>
              <a:buChar char="中"/>
            </a:pPr>
            <a:r>
              <a:rPr lang="en-US" sz="2000" dirty="0"/>
              <a:t>F</a:t>
            </a:r>
            <a:r>
              <a:rPr lang="de-DE" sz="2000" dirty="0" err="1"/>
              <a:t>or</a:t>
            </a:r>
            <a:r>
              <a:rPr lang="de-DE" sz="2000" dirty="0"/>
              <a:t> </a:t>
            </a:r>
            <a:r>
              <a:rPr lang="de-DE" sz="2000" dirty="0" err="1"/>
              <a:t>affluent</a:t>
            </a:r>
            <a:r>
              <a:rPr lang="de-DE" sz="2000" dirty="0"/>
              <a:t> 1st </a:t>
            </a:r>
            <a:r>
              <a:rPr lang="de-DE" sz="2000" dirty="0" err="1"/>
              <a:t>tier</a:t>
            </a:r>
            <a:r>
              <a:rPr lang="de-DE" sz="2000" dirty="0"/>
              <a:t> </a:t>
            </a:r>
            <a:r>
              <a:rPr lang="de-DE" sz="2000" dirty="0" err="1"/>
              <a:t>city</a:t>
            </a:r>
            <a:r>
              <a:rPr lang="de-DE" sz="2000" dirty="0"/>
              <a:t> </a:t>
            </a:r>
            <a:r>
              <a:rPr lang="de-DE" sz="2000" dirty="0" err="1"/>
              <a:t>inhabitants</a:t>
            </a:r>
            <a:r>
              <a:rPr lang="de-DE" sz="2000" dirty="0"/>
              <a:t> international </a:t>
            </a:r>
            <a:r>
              <a:rPr lang="de-DE" sz="2000" dirty="0" err="1"/>
              <a:t>travel</a:t>
            </a:r>
            <a:r>
              <a:rPr lang="de-DE" sz="2000" dirty="0"/>
              <a:t> </a:t>
            </a:r>
            <a:r>
              <a:rPr lang="de-DE" sz="2000" dirty="0" err="1"/>
              <a:t>is</a:t>
            </a:r>
            <a:r>
              <a:rPr lang="de-DE" sz="2000" dirty="0"/>
              <a:t> </a:t>
            </a:r>
            <a:r>
              <a:rPr lang="de-DE" sz="2000" dirty="0" err="1"/>
              <a:t>already</a:t>
            </a:r>
            <a:r>
              <a:rPr lang="de-DE" sz="2000" dirty="0"/>
              <a:t> </a:t>
            </a:r>
            <a:r>
              <a:rPr lang="de-DE" sz="2000" dirty="0" err="1"/>
              <a:t>fixed</a:t>
            </a:r>
            <a:r>
              <a:rPr lang="de-DE" sz="2000" dirty="0"/>
              <a:t> </a:t>
            </a:r>
            <a:r>
              <a:rPr lang="de-DE" sz="2000" dirty="0" err="1"/>
              <a:t>part</a:t>
            </a:r>
            <a:r>
              <a:rPr lang="de-DE" sz="2000" dirty="0"/>
              <a:t> </a:t>
            </a:r>
            <a:r>
              <a:rPr lang="de-DE" sz="2000" dirty="0" err="1"/>
              <a:t>of</a:t>
            </a:r>
            <a:r>
              <a:rPr lang="de-DE" sz="2000" dirty="0"/>
              <a:t> </a:t>
            </a:r>
            <a:r>
              <a:rPr lang="de-DE" sz="2000" dirty="0" err="1"/>
              <a:t>consumption</a:t>
            </a:r>
            <a:r>
              <a:rPr lang="de-DE" sz="2000" dirty="0"/>
              <a:t> </a:t>
            </a:r>
            <a:r>
              <a:rPr lang="de-DE" sz="2000" dirty="0" err="1"/>
              <a:t>pattern</a:t>
            </a:r>
            <a:r>
              <a:rPr lang="de-DE" sz="2000" dirty="0"/>
              <a:t>, </a:t>
            </a:r>
            <a:r>
              <a:rPr lang="de-DE" sz="2000" dirty="0" err="1"/>
              <a:t>mostly</a:t>
            </a:r>
            <a:r>
              <a:rPr lang="de-DE" sz="2000" dirty="0"/>
              <a:t> </a:t>
            </a:r>
            <a:r>
              <a:rPr lang="de-DE" sz="2000" dirty="0" err="1"/>
              <a:t>travel</a:t>
            </a:r>
            <a:r>
              <a:rPr lang="de-DE" sz="2000" dirty="0"/>
              <a:t> </a:t>
            </a:r>
            <a:r>
              <a:rPr lang="de-DE" sz="2000" dirty="0" err="1"/>
              <a:t>self-organised</a:t>
            </a:r>
            <a:r>
              <a:rPr lang="de-DE" sz="2000" dirty="0"/>
              <a:t> </a:t>
            </a:r>
            <a:r>
              <a:rPr lang="de-DE" sz="2000" dirty="0" err="1"/>
              <a:t>or</a:t>
            </a:r>
            <a:r>
              <a:rPr lang="de-DE" sz="2000" dirty="0"/>
              <a:t> </a:t>
            </a:r>
            <a:r>
              <a:rPr lang="de-DE" sz="2000" dirty="0" err="1"/>
              <a:t>customised</a:t>
            </a:r>
            <a:r>
              <a:rPr lang="de-DE" sz="2000" dirty="0"/>
              <a:t> tour </a:t>
            </a:r>
            <a:r>
              <a:rPr lang="de-DE" sz="2000" dirty="0" err="1"/>
              <a:t>for</a:t>
            </a:r>
            <a:r>
              <a:rPr lang="de-DE" sz="2000" dirty="0"/>
              <a:t> </a:t>
            </a:r>
            <a:r>
              <a:rPr lang="de-DE" sz="2000" dirty="0" err="1"/>
              <a:t>fixed</a:t>
            </a:r>
            <a:r>
              <a:rPr lang="de-DE" sz="2000" dirty="0"/>
              <a:t> </a:t>
            </a:r>
            <a:r>
              <a:rPr lang="de-DE" sz="2000" dirty="0" err="1"/>
              <a:t>group</a:t>
            </a:r>
            <a:endParaRPr lang="de-DE" sz="2000" dirty="0"/>
          </a:p>
          <a:p>
            <a:pPr>
              <a:spcAft>
                <a:spcPts val="600"/>
              </a:spcAft>
              <a:buClr>
                <a:srgbClr val="C00000"/>
              </a:buClr>
              <a:buSzPct val="110000"/>
              <a:buFont typeface="KaiTi" panose="02010609060101010101" pitchFamily="49" charset="-122"/>
              <a:buChar char="中"/>
            </a:pPr>
            <a:r>
              <a:rPr lang="de-DE" sz="2000" dirty="0"/>
              <a:t>More and </a:t>
            </a:r>
            <a:r>
              <a:rPr lang="de-DE" sz="2000" dirty="0" err="1"/>
              <a:t>more</a:t>
            </a:r>
            <a:r>
              <a:rPr lang="de-DE" sz="2000" dirty="0"/>
              <a:t> </a:t>
            </a:r>
            <a:r>
              <a:rPr lang="de-DE" sz="2000" dirty="0" err="1"/>
              <a:t>segmentations</a:t>
            </a:r>
            <a:r>
              <a:rPr lang="de-DE" sz="2000" dirty="0"/>
              <a:t> </a:t>
            </a:r>
            <a:r>
              <a:rPr lang="de-DE" sz="2000" dirty="0" err="1"/>
              <a:t>into</a:t>
            </a:r>
            <a:r>
              <a:rPr lang="de-DE" sz="2000" dirty="0"/>
              <a:t> </a:t>
            </a:r>
            <a:r>
              <a:rPr lang="de-DE" sz="2000" dirty="0" err="1"/>
              <a:t>niches</a:t>
            </a:r>
            <a:r>
              <a:rPr lang="de-DE" sz="2000" dirty="0"/>
              <a:t> </a:t>
            </a:r>
            <a:r>
              <a:rPr lang="de-DE" sz="2000" dirty="0" err="1"/>
              <a:t>including</a:t>
            </a:r>
            <a:r>
              <a:rPr lang="de-DE" sz="2000" dirty="0"/>
              <a:t> </a:t>
            </a:r>
            <a:r>
              <a:rPr lang="de-DE" sz="2000" dirty="0" err="1"/>
              <a:t>big</a:t>
            </a:r>
            <a:r>
              <a:rPr lang="de-DE" sz="2000" dirty="0"/>
              <a:t> </a:t>
            </a:r>
            <a:r>
              <a:rPr lang="de-DE" sz="2000" dirty="0" err="1"/>
              <a:t>niches</a:t>
            </a:r>
            <a:r>
              <a:rPr lang="de-DE" sz="2000" dirty="0"/>
              <a:t> like </a:t>
            </a:r>
            <a:r>
              <a:rPr lang="de-DE" sz="2000" dirty="0" err="1"/>
              <a:t>health</a:t>
            </a:r>
            <a:r>
              <a:rPr lang="de-DE" sz="2000" dirty="0"/>
              <a:t> </a:t>
            </a:r>
            <a:r>
              <a:rPr lang="de-DE" sz="2000" dirty="0" err="1"/>
              <a:t>tourism</a:t>
            </a:r>
            <a:r>
              <a:rPr lang="de-DE" sz="2000" dirty="0"/>
              <a:t>, </a:t>
            </a:r>
            <a:r>
              <a:rPr lang="de-DE" sz="2000" dirty="0" err="1"/>
              <a:t>cruises</a:t>
            </a:r>
            <a:r>
              <a:rPr lang="de-DE" sz="2000" dirty="0"/>
              <a:t>, </a:t>
            </a:r>
            <a:r>
              <a:rPr lang="de-DE" sz="2000" dirty="0" err="1"/>
              <a:t>food</a:t>
            </a:r>
            <a:r>
              <a:rPr lang="de-DE" sz="2000" dirty="0"/>
              <a:t> and </a:t>
            </a:r>
            <a:r>
              <a:rPr lang="de-DE" sz="2000" dirty="0" err="1"/>
              <a:t>wine</a:t>
            </a:r>
            <a:r>
              <a:rPr lang="de-DE" sz="2000" dirty="0"/>
              <a:t>, </a:t>
            </a:r>
            <a:r>
              <a:rPr lang="de-DE" sz="2000" dirty="0" err="1"/>
              <a:t>adventure</a:t>
            </a:r>
            <a:r>
              <a:rPr lang="de-DE" sz="2000" dirty="0"/>
              <a:t>, </a:t>
            </a:r>
            <a:r>
              <a:rPr lang="de-DE" sz="2000" dirty="0" err="1"/>
              <a:t>educational</a:t>
            </a:r>
            <a:r>
              <a:rPr lang="de-DE" sz="2000" dirty="0"/>
              <a:t> etc. </a:t>
            </a:r>
          </a:p>
          <a:p>
            <a:pPr>
              <a:spcAft>
                <a:spcPts val="600"/>
              </a:spcAft>
              <a:buClr>
                <a:srgbClr val="C00000"/>
              </a:buClr>
              <a:buSzPct val="110000"/>
              <a:buFont typeface="KaiTi" panose="02010609060101010101" pitchFamily="49" charset="-122"/>
              <a:buChar char="中"/>
            </a:pPr>
            <a:r>
              <a:rPr lang="en-US" sz="2000" dirty="0"/>
              <a:t>Second Wave experienced Chinese </a:t>
            </a:r>
            <a:r>
              <a:rPr lang="en-US" sz="2000" dirty="0" err="1"/>
              <a:t>travellers</a:t>
            </a:r>
            <a:r>
              <a:rPr lang="en-US" sz="2000" dirty="0"/>
              <a:t>: Niche topics, themed tours, bespoke arrangements, activity based trips, moving from “money rich but time poor” to “money and experience rich but time poor”</a:t>
            </a:r>
          </a:p>
          <a:p>
            <a:pPr>
              <a:spcAft>
                <a:spcPts val="600"/>
              </a:spcAft>
              <a:buClr>
                <a:srgbClr val="C00000"/>
              </a:buClr>
              <a:buSzPct val="110000"/>
              <a:buFont typeface="KaiTi" panose="02010609060101010101" pitchFamily="49" charset="-122"/>
              <a:buChar char="中"/>
            </a:pPr>
            <a:r>
              <a:rPr lang="de-DE" sz="2000" dirty="0"/>
              <a:t>Key </a:t>
            </a:r>
            <a:r>
              <a:rPr lang="de-DE" sz="2000" dirty="0" err="1"/>
              <a:t>motivation</a:t>
            </a:r>
            <a:r>
              <a:rPr lang="de-DE" sz="2000" dirty="0"/>
              <a:t> to </a:t>
            </a:r>
            <a:r>
              <a:rPr lang="de-DE" sz="2000" dirty="0" err="1"/>
              <a:t>choose</a:t>
            </a:r>
            <a:r>
              <a:rPr lang="de-DE" sz="2000" dirty="0"/>
              <a:t> </a:t>
            </a:r>
            <a:r>
              <a:rPr lang="de-DE" sz="2000" dirty="0" err="1"/>
              <a:t>destination</a:t>
            </a:r>
            <a:r>
              <a:rPr lang="de-DE" sz="2000" dirty="0"/>
              <a:t>: Not </a:t>
            </a:r>
            <a:r>
              <a:rPr lang="de-DE" sz="2000" dirty="0" err="1"/>
              <a:t>too</a:t>
            </a:r>
            <a:r>
              <a:rPr lang="de-DE" sz="2000" dirty="0"/>
              <a:t> </a:t>
            </a:r>
            <a:r>
              <a:rPr lang="de-DE" sz="2000" dirty="0" err="1"/>
              <a:t>many</a:t>
            </a:r>
            <a:r>
              <a:rPr lang="de-DE" sz="2000" dirty="0"/>
              <a:t> (but not </a:t>
            </a:r>
            <a:r>
              <a:rPr lang="de-DE" sz="2000" dirty="0" err="1"/>
              <a:t>none</a:t>
            </a:r>
            <a:r>
              <a:rPr lang="de-DE" sz="2000" dirty="0"/>
              <a:t>) Chinese </a:t>
            </a:r>
            <a:r>
              <a:rPr lang="de-DE" sz="2000" dirty="0" err="1"/>
              <a:t>have</a:t>
            </a:r>
            <a:r>
              <a:rPr lang="de-DE" sz="2000" dirty="0"/>
              <a:t> </a:t>
            </a:r>
            <a:r>
              <a:rPr lang="de-DE" sz="2000" dirty="0" err="1"/>
              <a:t>travelled</a:t>
            </a:r>
            <a:r>
              <a:rPr lang="de-DE" sz="2000" dirty="0"/>
              <a:t> </a:t>
            </a:r>
            <a:r>
              <a:rPr lang="de-DE" sz="2000" dirty="0" err="1"/>
              <a:t>yet</a:t>
            </a:r>
            <a:r>
              <a:rPr lang="de-DE" sz="2000" dirty="0"/>
              <a:t> to </a:t>
            </a:r>
            <a:r>
              <a:rPr lang="de-DE" sz="2000" dirty="0" err="1"/>
              <a:t>this</a:t>
            </a:r>
            <a:r>
              <a:rPr lang="de-DE" sz="2000" dirty="0"/>
              <a:t> </a:t>
            </a:r>
            <a:r>
              <a:rPr lang="de-DE" sz="2000" dirty="0" err="1"/>
              <a:t>place</a:t>
            </a:r>
            <a:endParaRPr lang="de-DE" sz="2000" dirty="0"/>
          </a:p>
        </p:txBody>
      </p:sp>
      <p:cxnSp>
        <p:nvCxnSpPr>
          <p:cNvPr id="4" name="Straight Connector 10">
            <a:extLst>
              <a:ext uri="{FF2B5EF4-FFF2-40B4-BE49-F238E27FC236}">
                <a16:creationId xmlns="" xmlns:a16="http://schemas.microsoft.com/office/drawing/2014/main" id="{C8A68296-D338-4032-A136-74699F5D97D3}"/>
              </a:ext>
            </a:extLst>
          </p:cNvPr>
          <p:cNvCxnSpPr>
            <a:cxnSpLocks/>
          </p:cNvCxnSpPr>
          <p:nvPr/>
        </p:nvCxnSpPr>
        <p:spPr>
          <a:xfrm>
            <a:off x="0" y="1303686"/>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77246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8562" y="184825"/>
            <a:ext cx="11381361" cy="918367"/>
          </a:xfrm>
        </p:spPr>
        <p:txBody>
          <a:bodyPr>
            <a:normAutofit fontScale="90000"/>
          </a:bodyPr>
          <a:lstStyle/>
          <a:p>
            <a:r>
              <a:rPr lang="en-US" dirty="0"/>
              <a:t/>
            </a:r>
            <a:br>
              <a:rPr lang="en-US" dirty="0"/>
            </a:br>
            <a:r>
              <a:rPr lang="en-US" dirty="0" smtClean="0"/>
              <a:t>Second tier citizens: Following KOLs to “must-sees”</a:t>
            </a:r>
            <a:endParaRPr lang="de-DE" dirty="0"/>
          </a:p>
        </p:txBody>
      </p:sp>
      <p:sp>
        <p:nvSpPr>
          <p:cNvPr id="5" name="Inhaltsplatzhalter 4"/>
          <p:cNvSpPr>
            <a:spLocks noGrp="1"/>
          </p:cNvSpPr>
          <p:nvPr>
            <p:ph idx="1"/>
          </p:nvPr>
        </p:nvSpPr>
        <p:spPr>
          <a:xfrm>
            <a:off x="2324226" y="1601670"/>
            <a:ext cx="7707386" cy="2874933"/>
          </a:xfrm>
        </p:spPr>
        <p:txBody>
          <a:bodyPr>
            <a:noAutofit/>
          </a:bodyPr>
          <a:lstStyle/>
          <a:p>
            <a:pPr>
              <a:spcAft>
                <a:spcPts val="600"/>
              </a:spcAft>
              <a:buClr>
                <a:srgbClr val="C00000"/>
              </a:buClr>
              <a:buSzPct val="110000"/>
              <a:buFont typeface="KaiTi" panose="02010609060101010101" pitchFamily="49" charset="-122"/>
              <a:buChar char="中"/>
            </a:pPr>
            <a:r>
              <a:rPr lang="en-US" sz="2000" dirty="0"/>
              <a:t>Aspiring 2nd and 3rd tier city</a:t>
            </a:r>
            <a:r>
              <a:rPr lang="de-DE" sz="2000" dirty="0"/>
              <a:t> </a:t>
            </a:r>
            <a:r>
              <a:rPr lang="de-DE" sz="2000" dirty="0" err="1"/>
              <a:t>inhabitants</a:t>
            </a:r>
            <a:r>
              <a:rPr lang="de-DE" sz="2000" dirty="0"/>
              <a:t> </a:t>
            </a:r>
            <a:r>
              <a:rPr lang="de-DE" sz="2000" dirty="0" err="1"/>
              <a:t>catching</a:t>
            </a:r>
            <a:r>
              <a:rPr lang="de-DE" sz="2000" dirty="0"/>
              <a:t> </a:t>
            </a:r>
            <a:r>
              <a:rPr lang="de-DE" sz="2000" dirty="0" err="1"/>
              <a:t>up</a:t>
            </a:r>
            <a:r>
              <a:rPr lang="de-DE" sz="2000" dirty="0"/>
              <a:t> fast, </a:t>
            </a:r>
            <a:r>
              <a:rPr lang="de-DE" sz="2000" dirty="0" err="1"/>
              <a:t>most</a:t>
            </a:r>
            <a:r>
              <a:rPr lang="de-DE" sz="2000" dirty="0"/>
              <a:t> </a:t>
            </a:r>
            <a:r>
              <a:rPr lang="de-DE" sz="2000" dirty="0" err="1"/>
              <a:t>growth</a:t>
            </a:r>
            <a:r>
              <a:rPr lang="de-DE" sz="2000" dirty="0"/>
              <a:t> </a:t>
            </a:r>
            <a:r>
              <a:rPr lang="de-DE" sz="2000" dirty="0" err="1"/>
              <a:t>comes</a:t>
            </a:r>
            <a:r>
              <a:rPr lang="de-DE" sz="2000" dirty="0"/>
              <a:t> </a:t>
            </a:r>
            <a:r>
              <a:rPr lang="de-DE" sz="2000" dirty="0" err="1"/>
              <a:t>from</a:t>
            </a:r>
            <a:r>
              <a:rPr lang="de-DE" sz="2000" dirty="0"/>
              <a:t> </a:t>
            </a:r>
            <a:r>
              <a:rPr lang="de-DE" sz="2000" dirty="0" err="1"/>
              <a:t>lower</a:t>
            </a:r>
            <a:r>
              <a:rPr lang="de-DE" sz="2000" dirty="0"/>
              <a:t> </a:t>
            </a:r>
            <a:r>
              <a:rPr lang="de-DE" sz="2000" dirty="0" err="1"/>
              <a:t>tier</a:t>
            </a:r>
            <a:r>
              <a:rPr lang="de-DE" sz="2000" dirty="0"/>
              <a:t> </a:t>
            </a:r>
            <a:r>
              <a:rPr lang="de-DE" sz="2000" dirty="0" err="1"/>
              <a:t>cities</a:t>
            </a:r>
            <a:endParaRPr lang="de-DE" sz="2000" dirty="0"/>
          </a:p>
          <a:p>
            <a:pPr>
              <a:spcAft>
                <a:spcPts val="600"/>
              </a:spcAft>
              <a:buClr>
                <a:srgbClr val="C00000"/>
              </a:buClr>
              <a:buSzPct val="110000"/>
              <a:buFont typeface="KaiTi" panose="02010609060101010101" pitchFamily="49" charset="-122"/>
              <a:buChar char="中"/>
            </a:pPr>
            <a:r>
              <a:rPr lang="de-DE" sz="2000" dirty="0" err="1"/>
              <a:t>Older</a:t>
            </a:r>
            <a:r>
              <a:rPr lang="de-DE" sz="2000" dirty="0"/>
              <a:t> </a:t>
            </a:r>
            <a:r>
              <a:rPr lang="de-DE" sz="2000" dirty="0" err="1"/>
              <a:t>customers</a:t>
            </a:r>
            <a:r>
              <a:rPr lang="de-DE" sz="2000" dirty="0"/>
              <a:t> </a:t>
            </a:r>
            <a:r>
              <a:rPr lang="de-DE" sz="2000" dirty="0" err="1"/>
              <a:t>starting</a:t>
            </a:r>
            <a:r>
              <a:rPr lang="de-DE" sz="2000" dirty="0"/>
              <a:t> </a:t>
            </a:r>
            <a:r>
              <a:rPr lang="de-DE" sz="2000" dirty="0" err="1"/>
              <a:t>with</a:t>
            </a:r>
            <a:r>
              <a:rPr lang="de-DE" sz="2000" dirty="0"/>
              <a:t> </a:t>
            </a:r>
            <a:r>
              <a:rPr lang="de-DE" sz="2000" dirty="0" err="1"/>
              <a:t>package</a:t>
            </a:r>
            <a:r>
              <a:rPr lang="de-DE" sz="2000" dirty="0"/>
              <a:t> tour, </a:t>
            </a:r>
            <a:r>
              <a:rPr lang="de-DE" sz="2000" dirty="0" err="1"/>
              <a:t>younger</a:t>
            </a:r>
            <a:r>
              <a:rPr lang="de-DE" sz="2000" dirty="0"/>
              <a:t> </a:t>
            </a:r>
            <a:r>
              <a:rPr lang="de-DE" sz="2000" dirty="0" err="1"/>
              <a:t>travellers</a:t>
            </a:r>
            <a:r>
              <a:rPr lang="de-DE" sz="2000" dirty="0"/>
              <a:t> </a:t>
            </a:r>
            <a:r>
              <a:rPr lang="de-DE" sz="2000" dirty="0" err="1"/>
              <a:t>move</a:t>
            </a:r>
            <a:r>
              <a:rPr lang="de-DE" sz="2000" dirty="0"/>
              <a:t> </a:t>
            </a:r>
            <a:r>
              <a:rPr lang="de-DE" sz="2000" dirty="0" err="1"/>
              <a:t>directly</a:t>
            </a:r>
            <a:r>
              <a:rPr lang="de-DE" sz="2000" dirty="0"/>
              <a:t> to half-/ </a:t>
            </a:r>
            <a:r>
              <a:rPr lang="de-DE" sz="2000" dirty="0" err="1"/>
              <a:t>or</a:t>
            </a:r>
            <a:r>
              <a:rPr lang="de-DE" sz="2000" dirty="0"/>
              <a:t> </a:t>
            </a:r>
            <a:r>
              <a:rPr lang="de-DE" sz="2000" dirty="0" err="1"/>
              <a:t>self-organised</a:t>
            </a:r>
            <a:r>
              <a:rPr lang="de-DE" sz="2000" dirty="0"/>
              <a:t> tour</a:t>
            </a:r>
          </a:p>
          <a:p>
            <a:pPr>
              <a:spcAft>
                <a:spcPts val="600"/>
              </a:spcAft>
              <a:buClr>
                <a:srgbClr val="C00000"/>
              </a:buClr>
              <a:buSzPct val="110000"/>
              <a:buFont typeface="KaiTi" panose="02010609060101010101" pitchFamily="49" charset="-122"/>
              <a:buChar char="中"/>
            </a:pPr>
            <a:r>
              <a:rPr lang="de-DE" sz="2000" dirty="0"/>
              <a:t>For </a:t>
            </a:r>
            <a:r>
              <a:rPr lang="de-DE" sz="2000" dirty="0" err="1"/>
              <a:t>young</a:t>
            </a:r>
            <a:r>
              <a:rPr lang="de-DE" sz="2000" dirty="0"/>
              <a:t> </a:t>
            </a:r>
            <a:r>
              <a:rPr lang="de-DE" sz="2000" dirty="0" err="1"/>
              <a:t>families</a:t>
            </a:r>
            <a:r>
              <a:rPr lang="de-DE" sz="2000" dirty="0"/>
              <a:t> </a:t>
            </a:r>
            <a:r>
              <a:rPr lang="de-DE" sz="2000" dirty="0" err="1"/>
              <a:t>or</a:t>
            </a:r>
            <a:r>
              <a:rPr lang="de-DE" sz="2000" dirty="0"/>
              <a:t> 6+1 multigenerational </a:t>
            </a:r>
            <a:r>
              <a:rPr lang="de-DE" sz="2000" dirty="0" err="1"/>
              <a:t>groups</a:t>
            </a:r>
            <a:r>
              <a:rPr lang="de-DE" sz="2000" dirty="0"/>
              <a:t> </a:t>
            </a:r>
            <a:r>
              <a:rPr lang="de-DE" sz="2000" dirty="0" err="1"/>
              <a:t>self</a:t>
            </a:r>
            <a:r>
              <a:rPr lang="de-DE" sz="2000" dirty="0"/>
              <a:t>-drive / LV </a:t>
            </a:r>
            <a:r>
              <a:rPr lang="de-DE" sz="2000" dirty="0" err="1"/>
              <a:t>gaining</a:t>
            </a:r>
            <a:r>
              <a:rPr lang="de-DE" sz="2000" dirty="0"/>
              <a:t> </a:t>
            </a:r>
            <a:r>
              <a:rPr lang="de-DE" sz="2000" dirty="0" err="1"/>
              <a:t>importance</a:t>
            </a:r>
            <a:endParaRPr lang="de-DE" sz="2000" dirty="0"/>
          </a:p>
          <a:p>
            <a:pPr>
              <a:spcAft>
                <a:spcPts val="600"/>
              </a:spcAft>
              <a:buClr>
                <a:srgbClr val="C00000"/>
              </a:buClr>
              <a:buSzPct val="110000"/>
              <a:buFont typeface="KaiTi" panose="02010609060101010101" pitchFamily="49" charset="-122"/>
              <a:buChar char="中"/>
            </a:pPr>
            <a:r>
              <a:rPr lang="de-DE" sz="2000" dirty="0"/>
              <a:t>More </a:t>
            </a:r>
            <a:r>
              <a:rPr lang="de-DE" sz="2000" dirty="0" err="1"/>
              <a:t>likely</a:t>
            </a:r>
            <a:r>
              <a:rPr lang="de-DE" sz="2000" dirty="0"/>
              <a:t> to still </a:t>
            </a:r>
            <a:r>
              <a:rPr lang="de-DE" sz="2000" dirty="0" err="1"/>
              <a:t>ticking</a:t>
            </a:r>
            <a:r>
              <a:rPr lang="de-DE" sz="2000" dirty="0"/>
              <a:t> off the „must-see“ </a:t>
            </a:r>
            <a:r>
              <a:rPr lang="de-DE" sz="2000" dirty="0" err="1"/>
              <a:t>list</a:t>
            </a:r>
            <a:r>
              <a:rPr lang="de-DE" sz="2000" dirty="0"/>
              <a:t> of </a:t>
            </a:r>
            <a:r>
              <a:rPr lang="de-DE" sz="2000" dirty="0" err="1"/>
              <a:t>destinations</a:t>
            </a:r>
            <a:r>
              <a:rPr lang="de-DE" sz="2000" dirty="0"/>
              <a:t> and </a:t>
            </a:r>
            <a:r>
              <a:rPr lang="de-DE" sz="2000" dirty="0" err="1"/>
              <a:t>sights</a:t>
            </a:r>
            <a:endParaRPr lang="de-DE" sz="2000" dirty="0"/>
          </a:p>
          <a:p>
            <a:pPr>
              <a:spcAft>
                <a:spcPts val="600"/>
              </a:spcAft>
              <a:buClr>
                <a:srgbClr val="C00000"/>
              </a:buClr>
              <a:buSzPct val="110000"/>
              <a:buFont typeface="KaiTi" panose="02010609060101010101" pitchFamily="49" charset="-122"/>
              <a:buChar char="中"/>
            </a:pPr>
            <a:r>
              <a:rPr lang="de-DE" sz="2000" dirty="0"/>
              <a:t>Key </a:t>
            </a:r>
            <a:r>
              <a:rPr lang="de-DE" sz="2000" dirty="0" err="1"/>
              <a:t>motivation</a:t>
            </a:r>
            <a:r>
              <a:rPr lang="de-DE" sz="2000" dirty="0"/>
              <a:t> to </a:t>
            </a:r>
            <a:r>
              <a:rPr lang="de-DE" sz="2000" dirty="0" err="1"/>
              <a:t>choose</a:t>
            </a:r>
            <a:r>
              <a:rPr lang="de-DE" sz="2000" dirty="0"/>
              <a:t> </a:t>
            </a:r>
            <a:r>
              <a:rPr lang="de-DE" sz="2000" dirty="0" err="1"/>
              <a:t>destinations</a:t>
            </a:r>
            <a:r>
              <a:rPr lang="de-DE" sz="2000" dirty="0"/>
              <a:t>: All KOLs and </a:t>
            </a:r>
            <a:r>
              <a:rPr lang="de-DE" sz="2000" dirty="0" err="1"/>
              <a:t>some</a:t>
            </a:r>
            <a:r>
              <a:rPr lang="de-DE" sz="2000" dirty="0"/>
              <a:t> of </a:t>
            </a:r>
            <a:r>
              <a:rPr lang="de-DE" sz="2000" dirty="0" err="1"/>
              <a:t>my</a:t>
            </a:r>
            <a:r>
              <a:rPr lang="de-DE" sz="2000" dirty="0"/>
              <a:t> </a:t>
            </a:r>
            <a:r>
              <a:rPr lang="de-DE" sz="2000" dirty="0" err="1"/>
              <a:t>friends</a:t>
            </a:r>
            <a:r>
              <a:rPr lang="de-DE" sz="2000" dirty="0"/>
              <a:t> </a:t>
            </a:r>
            <a:r>
              <a:rPr lang="de-DE" sz="2000" dirty="0" err="1"/>
              <a:t>have</a:t>
            </a:r>
            <a:r>
              <a:rPr lang="de-DE" sz="2000" dirty="0"/>
              <a:t> </a:t>
            </a:r>
            <a:r>
              <a:rPr lang="de-DE" sz="2000" dirty="0" err="1"/>
              <a:t>already</a:t>
            </a:r>
            <a:r>
              <a:rPr lang="de-DE" sz="2000" dirty="0"/>
              <a:t> </a:t>
            </a:r>
            <a:r>
              <a:rPr lang="de-DE" sz="2000" dirty="0" err="1"/>
              <a:t>been</a:t>
            </a:r>
            <a:r>
              <a:rPr lang="de-DE" sz="2000" dirty="0"/>
              <a:t> </a:t>
            </a:r>
            <a:r>
              <a:rPr lang="de-DE" sz="2000" dirty="0" err="1"/>
              <a:t>there</a:t>
            </a:r>
            <a:endParaRPr lang="de-DE" sz="2000" dirty="0"/>
          </a:p>
          <a:p>
            <a:pPr marL="0" indent="0">
              <a:buClr>
                <a:srgbClr val="C00000"/>
              </a:buClr>
              <a:buSzPct val="110000"/>
              <a:buNone/>
            </a:pPr>
            <a:r>
              <a:rPr lang="de-DE" sz="2000" dirty="0"/>
              <a:t> </a:t>
            </a:r>
          </a:p>
        </p:txBody>
      </p:sp>
      <p:cxnSp>
        <p:nvCxnSpPr>
          <p:cNvPr id="4" name="Straight Connector 10">
            <a:extLst>
              <a:ext uri="{FF2B5EF4-FFF2-40B4-BE49-F238E27FC236}">
                <a16:creationId xmlns="" xmlns:a16="http://schemas.microsoft.com/office/drawing/2014/main" id="{C8A68296-D338-4032-A136-74699F5D97D3}"/>
              </a:ext>
            </a:extLst>
          </p:cNvPr>
          <p:cNvCxnSpPr>
            <a:cxnSpLocks/>
          </p:cNvCxnSpPr>
          <p:nvPr/>
        </p:nvCxnSpPr>
        <p:spPr>
          <a:xfrm>
            <a:off x="0" y="134259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0412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464" y="345669"/>
            <a:ext cx="11762361" cy="1325563"/>
          </a:xfrm>
        </p:spPr>
        <p:txBody>
          <a:bodyPr>
            <a:normAutofit/>
          </a:bodyPr>
          <a:lstStyle/>
          <a:p>
            <a:r>
              <a:rPr lang="en-US" sz="3200" b="1" dirty="0">
                <a:ln w="0"/>
              </a:rPr>
              <a:t>The Attitude of Chinese </a:t>
            </a:r>
            <a:r>
              <a:rPr lang="en-US" sz="3200" b="1" dirty="0" err="1">
                <a:ln w="0"/>
              </a:rPr>
              <a:t>Travellers</a:t>
            </a:r>
            <a:r>
              <a:rPr lang="en-US" sz="3200" b="1" dirty="0">
                <a:ln w="0"/>
              </a:rPr>
              <a:t> Towards Long-distance Outbound Tourism – </a:t>
            </a:r>
            <a:r>
              <a:rPr lang="en-US" sz="3200" b="1" dirty="0"/>
              <a:t>No Holidays!</a:t>
            </a:r>
            <a:endParaRPr lang="de-DE" sz="3200" b="1" dirty="0"/>
          </a:p>
        </p:txBody>
      </p:sp>
      <p:sp>
        <p:nvSpPr>
          <p:cNvPr id="3" name="Inhaltsplatzhalter 2"/>
          <p:cNvSpPr>
            <a:spLocks noGrp="1"/>
          </p:cNvSpPr>
          <p:nvPr>
            <p:ph idx="1"/>
          </p:nvPr>
        </p:nvSpPr>
        <p:spPr>
          <a:xfrm>
            <a:off x="2335739" y="1773126"/>
            <a:ext cx="7840648" cy="2663953"/>
          </a:xfrm>
        </p:spPr>
        <p:txBody>
          <a:bodyPr>
            <a:normAutofit fontScale="92500"/>
          </a:bodyPr>
          <a:lstStyle/>
          <a:p>
            <a:pPr marL="0" indent="0">
              <a:buNone/>
            </a:pPr>
            <a:r>
              <a:rPr lang="en-GB" sz="2400" dirty="0">
                <a:latin typeface="+mj-lt"/>
                <a:cs typeface="Tahoma" charset="0"/>
              </a:rPr>
              <a:t>Chinese people </a:t>
            </a:r>
            <a:r>
              <a:rPr lang="en-GB" sz="2400" b="1" dirty="0">
                <a:latin typeface="+mj-lt"/>
                <a:cs typeface="Tahoma" charset="0"/>
              </a:rPr>
              <a:t>do not travel to distant locations simply for a holiday and/or for relaxation.</a:t>
            </a:r>
          </a:p>
          <a:p>
            <a:pPr marL="0" indent="0">
              <a:buNone/>
            </a:pPr>
            <a:endParaRPr lang="en-GB" sz="2400" dirty="0">
              <a:solidFill>
                <a:srgbClr val="FF0000"/>
              </a:solidFill>
              <a:latin typeface="+mj-lt"/>
              <a:cs typeface="Tahoma" charset="0"/>
            </a:endParaRPr>
          </a:p>
          <a:p>
            <a:pPr marL="0" indent="0">
              <a:buNone/>
            </a:pPr>
            <a:r>
              <a:rPr lang="en-GB" sz="2400" dirty="0">
                <a:latin typeface="+mj-lt"/>
                <a:cs typeface="Tahoma" charset="0"/>
              </a:rPr>
              <a:t>Long-haul leisure trips are undertaken mainly to </a:t>
            </a:r>
            <a:r>
              <a:rPr lang="en-GB" sz="2400" b="1" dirty="0">
                <a:latin typeface="+mj-lt"/>
                <a:cs typeface="Tahoma" charset="0"/>
              </a:rPr>
              <a:t>acquire personal status and useful knowledge </a:t>
            </a:r>
            <a:r>
              <a:rPr lang="en-GB" sz="2400" dirty="0">
                <a:latin typeface="+mj-lt"/>
                <a:cs typeface="Tahoma" charset="0"/>
              </a:rPr>
              <a:t>about the local culture, economy and the technology of other countries </a:t>
            </a:r>
            <a:r>
              <a:rPr lang="en-US" sz="2400" dirty="0">
                <a:latin typeface="+mj-lt"/>
                <a:cs typeface="Tahoma" charset="0"/>
              </a:rPr>
              <a:t>or even to gather information for investments abroad in real estate and companies.</a:t>
            </a:r>
          </a:p>
          <a:p>
            <a:pPr marL="0" indent="0">
              <a:buNone/>
            </a:pPr>
            <a:endParaRPr lang="de-DE" sz="2100" dirty="0"/>
          </a:p>
        </p:txBody>
      </p:sp>
      <p:sp>
        <p:nvSpPr>
          <p:cNvPr id="4" name="Foliennummernplatzhalter 3"/>
          <p:cNvSpPr>
            <a:spLocks noGrp="1"/>
          </p:cNvSpPr>
          <p:nvPr>
            <p:ph type="sldNum" sz="quarter" idx="12"/>
          </p:nvPr>
        </p:nvSpPr>
        <p:spPr/>
        <p:txBody>
          <a:bodyPr/>
          <a:lstStyle/>
          <a:p>
            <a:fld id="{4F5037F2-DC85-406A-A4EA-1E681A25B4F8}" type="slidenum">
              <a:rPr lang="en-US" smtClean="0"/>
              <a:t>24</a:t>
            </a:fld>
            <a:endParaRPr lang="en-US" dirty="0"/>
          </a:p>
        </p:txBody>
      </p:sp>
      <p:sp>
        <p:nvSpPr>
          <p:cNvPr id="6" name="Fußzeilenplatzhalter 5"/>
          <p:cNvSpPr>
            <a:spLocks noGrp="1"/>
          </p:cNvSpPr>
          <p:nvPr>
            <p:ph type="ftr" sz="quarter" idx="11"/>
          </p:nvPr>
        </p:nvSpPr>
        <p:spPr/>
        <p:txBody>
          <a:bodyPr/>
          <a:lstStyle/>
          <a:p>
            <a:r>
              <a:rPr lang="en-US"/>
              <a:t>www.china-outbound.com</a:t>
            </a:r>
            <a:endParaRPr lang="en-US"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33200" b="13850"/>
          <a:stretch/>
        </p:blipFill>
        <p:spPr>
          <a:xfrm>
            <a:off x="3609302" y="4254161"/>
            <a:ext cx="5293521" cy="2102189"/>
          </a:xfrm>
          <a:prstGeom prst="rect">
            <a:avLst/>
          </a:prstGeom>
          <a:effectLst>
            <a:outerShdw blurRad="203200" dist="38100" dir="2700000" sx="102000" sy="102000" algn="tl" rotWithShape="0">
              <a:prstClr val="black">
                <a:alpha val="33000"/>
              </a:prstClr>
            </a:outerShdw>
          </a:effectLst>
        </p:spPr>
      </p:pic>
      <p:cxnSp>
        <p:nvCxnSpPr>
          <p:cNvPr id="8"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6802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854301" y="2474405"/>
            <a:ext cx="2047875" cy="2238375"/>
          </a:xfrm>
          <a:prstGeom prst="rect">
            <a:avLst/>
          </a:prstGeom>
        </p:spPr>
      </p:pic>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8" name="Rectangle 11"/>
          <p:cNvSpPr>
            <a:spLocks noGrp="1"/>
          </p:cNvSpPr>
          <p:nvPr>
            <p:ph type="title"/>
          </p:nvPr>
        </p:nvSpPr>
        <p:spPr>
          <a:xfrm>
            <a:off x="1524000" y="349491"/>
            <a:ext cx="9144000" cy="936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nSpc>
                <a:spcPct val="107000"/>
              </a:lnSpc>
              <a:spcAft>
                <a:spcPts val="800"/>
              </a:spcAft>
            </a:pPr>
            <a:r>
              <a:rPr lang="en-US" dirty="0">
                <a:solidFill>
                  <a:schemeClr val="tx1"/>
                </a:solidFill>
                <a:latin typeface="Helvetica" pitchFamily="2" charset="0"/>
                <a:cs typeface="Helvetica" pitchFamily="2" charset="0"/>
              </a:rPr>
              <a:t>Starting Chinese Quality </a:t>
            </a:r>
            <a:r>
              <a:rPr lang="en-US" dirty="0" smtClean="0">
                <a:solidFill>
                  <a:schemeClr val="tx1"/>
                </a:solidFill>
                <a:latin typeface="Helvetica" pitchFamily="2" charset="0"/>
                <a:cs typeface="Helvetica" pitchFamily="2" charset="0"/>
              </a:rPr>
              <a:t>Tourism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25</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099766" y="1627586"/>
            <a:ext cx="8568235" cy="6740307"/>
          </a:xfrm>
          <a:prstGeom prst="rect">
            <a:avLst/>
          </a:prstGeom>
        </p:spPr>
        <p:txBody>
          <a:bodyPr wrap="square">
            <a:spAutoFit/>
          </a:bodyPr>
          <a:lstStyle/>
          <a:p>
            <a:r>
              <a:rPr lang="en-US" sz="2800" dirty="0"/>
              <a:t>Five steps up the ladder to success in the Chinese market: </a:t>
            </a:r>
          </a:p>
          <a:p>
            <a:endParaRPr lang="en-US" sz="2800" i="1" dirty="0"/>
          </a:p>
          <a:p>
            <a:r>
              <a:rPr lang="en-US" sz="2800" i="1" dirty="0"/>
              <a:t>Higher arrival numbers </a:t>
            </a:r>
            <a:r>
              <a:rPr lang="en-US" sz="2800" i="1" dirty="0">
                <a:sym typeface="Wingdings" panose="05000000000000000000" pitchFamily="2" charset="2"/>
              </a:rPr>
              <a:t></a:t>
            </a:r>
            <a:r>
              <a:rPr lang="en-US" sz="2800" i="1" dirty="0"/>
              <a:t> </a:t>
            </a:r>
          </a:p>
          <a:p>
            <a:r>
              <a:rPr lang="en-US" sz="2800" i="1" dirty="0"/>
              <a:t>Higher number of overnights </a:t>
            </a:r>
            <a:r>
              <a:rPr lang="en-US" sz="2800" i="1" dirty="0">
                <a:sym typeface="Wingdings" panose="05000000000000000000" pitchFamily="2" charset="2"/>
              </a:rPr>
              <a:t> </a:t>
            </a:r>
          </a:p>
          <a:p>
            <a:r>
              <a:rPr lang="en-US" sz="2800" i="1" dirty="0">
                <a:sym typeface="Wingdings" panose="05000000000000000000" pitchFamily="2" charset="2"/>
              </a:rPr>
              <a:t>H</a:t>
            </a:r>
            <a:r>
              <a:rPr lang="en-US" sz="2800" i="1" dirty="0"/>
              <a:t>igher level of spending per visitor per trip</a:t>
            </a:r>
            <a:r>
              <a:rPr lang="en-US" sz="2800" i="1" dirty="0">
                <a:sym typeface="Wingdings" panose="05000000000000000000" pitchFamily="2" charset="2"/>
              </a:rPr>
              <a:t></a:t>
            </a:r>
            <a:r>
              <a:rPr lang="en-US" sz="2800" i="1" dirty="0"/>
              <a:t> </a:t>
            </a:r>
          </a:p>
          <a:p>
            <a:r>
              <a:rPr lang="en-US" sz="2800" i="1" dirty="0"/>
              <a:t>Higher margin </a:t>
            </a:r>
            <a:r>
              <a:rPr lang="en-US" sz="2800" i="1" dirty="0">
                <a:sym typeface="Wingdings" panose="05000000000000000000" pitchFamily="2" charset="2"/>
              </a:rPr>
              <a:t></a:t>
            </a:r>
            <a:r>
              <a:rPr lang="en-US" sz="2800" i="1" dirty="0"/>
              <a:t> </a:t>
            </a:r>
          </a:p>
          <a:p>
            <a:r>
              <a:rPr lang="en-US" sz="2800" i="1" dirty="0"/>
              <a:t>higher level of satisfied Chinese visitors, </a:t>
            </a:r>
          </a:p>
          <a:p>
            <a:r>
              <a:rPr lang="en-US" sz="2800" i="1" dirty="0"/>
              <a:t>recommending the destination to their peers.</a:t>
            </a:r>
          </a:p>
          <a:p>
            <a:endParaRPr lang="en-US" sz="2800" i="1" dirty="0"/>
          </a:p>
          <a:p>
            <a:r>
              <a:rPr lang="en-GB" sz="2400" dirty="0">
                <a:solidFill>
                  <a:prstClr val="black"/>
                </a:solidFill>
              </a:rPr>
              <a:t>There is no point in just aiming at “more” Chinese arrivals. </a:t>
            </a:r>
          </a:p>
          <a:p>
            <a:endParaRPr lang="en-GB" sz="2800" dirty="0">
              <a:solidFill>
                <a:prstClr val="black"/>
              </a:solidFill>
            </a:endParaRPr>
          </a:p>
          <a:p>
            <a:endParaRPr lang="en-GB" sz="2800" dirty="0">
              <a:solidFill>
                <a:prstClr val="black"/>
              </a:solidFill>
            </a:endParaRPr>
          </a:p>
          <a:p>
            <a:endParaRPr lang="en-GB" sz="2000" dirty="0">
              <a:solidFill>
                <a:prstClr val="black"/>
              </a:solidFill>
            </a:endParaRPr>
          </a:p>
          <a:p>
            <a:endParaRPr lang="en-GB" sz="2000" dirty="0">
              <a:solidFill>
                <a:prstClr val="black"/>
              </a:solidFill>
            </a:endParaRPr>
          </a:p>
          <a:p>
            <a:endParaRPr lang="en-GB"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1360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64A9146-48D0-40EA-88B7-935FD8C468D1}"/>
              </a:ext>
            </a:extLst>
          </p:cNvPr>
          <p:cNvSpPr/>
          <p:nvPr/>
        </p:nvSpPr>
        <p:spPr>
          <a:xfrm>
            <a:off x="8354423" y="2454732"/>
            <a:ext cx="2133695" cy="2885405"/>
          </a:xfrm>
          <a:prstGeom prst="rect">
            <a:avLst/>
          </a:prstGeom>
        </p:spPr>
        <p:txBody>
          <a:bodyPr wrap="square">
            <a:spAutoFit/>
          </a:bodyPr>
          <a:lstStyle/>
          <a:p>
            <a:pPr algn="just">
              <a:spcBef>
                <a:spcPts val="450"/>
              </a:spcBef>
              <a:spcAft>
                <a:spcPts val="450"/>
              </a:spcAft>
            </a:pPr>
            <a:r>
              <a:rPr lang="en-GB" sz="1200" dirty="0">
                <a:solidFill>
                  <a:srgbClr val="C00000"/>
                </a:solidFill>
                <a:ea typeface="DengXian" panose="02010600030101010101" pitchFamily="2" charset="-122"/>
                <a:cs typeface="Calibri" panose="020F0502020204030204" pitchFamily="34" charset="0"/>
              </a:rPr>
              <a:t>Growing number of Chinese travelling as FITs. </a:t>
            </a:r>
          </a:p>
          <a:p>
            <a:pPr algn="just">
              <a:spcBef>
                <a:spcPts val="450"/>
              </a:spcBef>
              <a:spcAft>
                <a:spcPts val="450"/>
              </a:spcAft>
            </a:pPr>
            <a:r>
              <a:rPr lang="en-GB" sz="1200" dirty="0">
                <a:solidFill>
                  <a:srgbClr val="C00000"/>
                </a:solidFill>
              </a:rPr>
              <a:t>But </a:t>
            </a:r>
            <a:r>
              <a:rPr lang="en-GB" sz="1200" dirty="0" err="1">
                <a:solidFill>
                  <a:srgbClr val="C00000"/>
                </a:solidFill>
              </a:rPr>
              <a:t>FITs’</a:t>
            </a:r>
            <a:r>
              <a:rPr lang="en-GB" sz="1200" dirty="0">
                <a:solidFill>
                  <a:srgbClr val="C00000"/>
                </a:solidFill>
              </a:rPr>
              <a:t> experience is not suitable for everyone.</a:t>
            </a:r>
            <a:endParaRPr lang="en-GB" sz="1200" dirty="0">
              <a:solidFill>
                <a:srgbClr val="C00000"/>
              </a:solidFill>
              <a:ea typeface="Times New Roman" panose="02020603050405020304" pitchFamily="18" charset="0"/>
              <a:cs typeface="Times New Roman" panose="02020603050405020304" pitchFamily="18" charset="0"/>
            </a:endParaRPr>
          </a:p>
          <a:p>
            <a:pPr>
              <a:spcBef>
                <a:spcPts val="450"/>
              </a:spcBef>
            </a:pPr>
            <a:r>
              <a:rPr lang="en-GB" sz="1200" dirty="0">
                <a:solidFill>
                  <a:srgbClr val="C00000"/>
                </a:solidFill>
                <a:ea typeface="DengXian" panose="02010600030101010101" pitchFamily="2" charset="-122"/>
                <a:cs typeface="Calibri" panose="020F0502020204030204" pitchFamily="34" charset="0"/>
              </a:rPr>
              <a:t>Customised tours start to take significant shares.</a:t>
            </a:r>
          </a:p>
          <a:p>
            <a:pPr>
              <a:spcBef>
                <a:spcPts val="450"/>
              </a:spcBef>
            </a:pPr>
            <a:endParaRPr lang="en-GB" sz="1200" dirty="0">
              <a:solidFill>
                <a:srgbClr val="C00000"/>
              </a:solidFill>
              <a:ea typeface="DengXian" panose="02010600030101010101" pitchFamily="2" charset="-122"/>
              <a:cs typeface="Calibri" panose="020F0502020204030204" pitchFamily="34" charset="0"/>
            </a:endParaRPr>
          </a:p>
          <a:p>
            <a:pPr>
              <a:spcBef>
                <a:spcPts val="450"/>
              </a:spcBef>
            </a:pPr>
            <a:r>
              <a:rPr lang="en-GB" sz="1200" dirty="0" err="1">
                <a:solidFill>
                  <a:srgbClr val="C00000"/>
                </a:solidFill>
                <a:ea typeface="DengXian" panose="02010600030101010101" pitchFamily="2" charset="-122"/>
                <a:cs typeface="Calibri" panose="020F0502020204030204" pitchFamily="34" charset="0"/>
              </a:rPr>
              <a:t>Ctrip</a:t>
            </a:r>
            <a:r>
              <a:rPr lang="en-GB" sz="1200" dirty="0">
                <a:solidFill>
                  <a:srgbClr val="C00000"/>
                </a:solidFill>
                <a:ea typeface="DengXian" panose="02010600030101010101" pitchFamily="2" charset="-122"/>
                <a:cs typeface="Calibri" panose="020F0502020204030204" pitchFamily="34" charset="0"/>
              </a:rPr>
              <a:t> 2017:</a:t>
            </a:r>
          </a:p>
          <a:p>
            <a:pPr marL="214313" indent="-214313">
              <a:spcBef>
                <a:spcPts val="450"/>
              </a:spcBef>
              <a:buFont typeface="Arial" panose="020B0604020202020204" pitchFamily="34" charset="0"/>
              <a:buChar char="•"/>
            </a:pPr>
            <a:r>
              <a:rPr lang="en-GB" sz="1200" dirty="0">
                <a:solidFill>
                  <a:srgbClr val="C00000"/>
                </a:solidFill>
                <a:ea typeface="DengXian" panose="02010600030101010101" pitchFamily="2" charset="-122"/>
                <a:cs typeface="Calibri" panose="020F0502020204030204" pitchFamily="34" charset="0"/>
              </a:rPr>
              <a:t>package group tours 44%</a:t>
            </a:r>
          </a:p>
          <a:p>
            <a:pPr marL="214313" indent="-214313">
              <a:spcBef>
                <a:spcPts val="450"/>
              </a:spcBef>
              <a:buFont typeface="Arial" panose="020B0604020202020204" pitchFamily="34" charset="0"/>
              <a:buChar char="•"/>
            </a:pPr>
            <a:r>
              <a:rPr lang="en-GB" sz="1200" dirty="0">
                <a:solidFill>
                  <a:srgbClr val="C00000"/>
                </a:solidFill>
                <a:ea typeface="DengXian" panose="02010600030101010101" pitchFamily="2" charset="-122"/>
                <a:cs typeface="Calibri" panose="020F0502020204030204" pitchFamily="34" charset="0"/>
              </a:rPr>
              <a:t>FIT related products 42%</a:t>
            </a:r>
          </a:p>
          <a:p>
            <a:pPr marL="214313" indent="-214313">
              <a:spcBef>
                <a:spcPts val="450"/>
              </a:spcBef>
              <a:buFont typeface="Arial" panose="020B0604020202020204" pitchFamily="34" charset="0"/>
              <a:buChar char="•"/>
            </a:pPr>
            <a:r>
              <a:rPr lang="en-GB" sz="1200" dirty="0">
                <a:solidFill>
                  <a:srgbClr val="C00000"/>
                </a:solidFill>
                <a:ea typeface="DengXian" panose="02010600030101010101" pitchFamily="2" charset="-122"/>
                <a:cs typeface="Calibri" panose="020F0502020204030204" pitchFamily="34" charset="0"/>
              </a:rPr>
              <a:t>Private groups and customised tours 14% </a:t>
            </a:r>
            <a:endParaRPr lang="x-none" sz="1200" dirty="0">
              <a:solidFill>
                <a:srgbClr val="C00000"/>
              </a:solidFill>
              <a:ea typeface="DengXian" panose="02010600030101010101" pitchFamily="2" charset="-122"/>
              <a:cs typeface="Calibri" panose="020F0502020204030204" pitchFamily="34" charset="0"/>
            </a:endParaRPr>
          </a:p>
        </p:txBody>
      </p:sp>
      <p:pic>
        <p:nvPicPr>
          <p:cNvPr id="10" name="Picture 9">
            <a:extLst>
              <a:ext uri="{FF2B5EF4-FFF2-40B4-BE49-F238E27FC236}">
                <a16:creationId xmlns="" xmlns:a16="http://schemas.microsoft.com/office/drawing/2014/main" id="{3E743E19-B422-49AF-9CC4-22D75BC1D2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498" y="2473780"/>
            <a:ext cx="7264924" cy="3518458"/>
          </a:xfrm>
          <a:prstGeom prst="rect">
            <a:avLst/>
          </a:prstGeom>
          <a:noFill/>
        </p:spPr>
      </p:pic>
      <p:sp>
        <p:nvSpPr>
          <p:cNvPr id="11" name="Rectangle 10">
            <a:extLst>
              <a:ext uri="{FF2B5EF4-FFF2-40B4-BE49-F238E27FC236}">
                <a16:creationId xmlns="" xmlns:a16="http://schemas.microsoft.com/office/drawing/2014/main" id="{B0FC4528-0469-4AAA-AF93-B75A8CACD56A}"/>
              </a:ext>
            </a:extLst>
          </p:cNvPr>
          <p:cNvSpPr/>
          <p:nvPr/>
        </p:nvSpPr>
        <p:spPr>
          <a:xfrm>
            <a:off x="2079173" y="1602356"/>
            <a:ext cx="5660571" cy="400110"/>
          </a:xfrm>
          <a:prstGeom prst="rect">
            <a:avLst/>
          </a:prstGeom>
        </p:spPr>
        <p:txBody>
          <a:bodyPr wrap="square">
            <a:spAutoFit/>
          </a:bodyPr>
          <a:lstStyle/>
          <a:p>
            <a:pPr>
              <a:spcBef>
                <a:spcPts val="450"/>
              </a:spcBef>
              <a:spcAft>
                <a:spcPts val="450"/>
              </a:spcAft>
            </a:pPr>
            <a:r>
              <a:rPr lang="en-GB" sz="2000" b="1" cap="small" spc="19"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Ctrip</a:t>
            </a:r>
            <a:r>
              <a:rPr lang="en-GB" sz="2000" b="1" cap="small" spc="19"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approach: Customised Travel </a:t>
            </a:r>
            <a:endParaRPr lang="x-none"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30BD2374-DDD9-4951-BD6E-2FE6354DC9A4}"/>
              </a:ext>
            </a:extLst>
          </p:cNvPr>
          <p:cNvSpPr/>
          <p:nvPr/>
        </p:nvSpPr>
        <p:spPr>
          <a:xfrm>
            <a:off x="8435933" y="2002466"/>
            <a:ext cx="2560482" cy="300082"/>
          </a:xfrm>
          <a:prstGeom prst="rect">
            <a:avLst/>
          </a:prstGeom>
          <a:solidFill>
            <a:schemeClr val="accent2"/>
          </a:solidFill>
        </p:spPr>
        <p:txBody>
          <a:bodyPr wrap="square">
            <a:spAutoFit/>
          </a:bodyPr>
          <a:lstStyle/>
          <a:p>
            <a:r>
              <a:rPr lang="en-GB" sz="1350" b="1" dirty="0">
                <a:solidFill>
                  <a:schemeClr val="bg1"/>
                </a:solidFill>
              </a:rPr>
              <a:t>Customised travel advantages</a:t>
            </a:r>
            <a:endParaRPr lang="x-none" sz="1350" b="1" dirty="0">
              <a:solidFill>
                <a:schemeClr val="bg1"/>
              </a:solidFill>
            </a:endParaRPr>
          </a:p>
        </p:txBody>
      </p:sp>
      <p:sp>
        <p:nvSpPr>
          <p:cNvPr id="13" name="Rectangle 11"/>
          <p:cNvSpPr txBox="1">
            <a:spLocks/>
          </p:cNvSpPr>
          <p:nvPr/>
        </p:nvSpPr>
        <p:spPr>
          <a:xfrm>
            <a:off x="389106" y="376239"/>
            <a:ext cx="11361907" cy="93662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US" sz="2400" dirty="0" err="1" smtClean="0">
                <a:solidFill>
                  <a:schemeClr val="tx1"/>
                </a:solidFill>
                <a:latin typeface="Helvetica" pitchFamily="2" charset="0"/>
                <a:cs typeface="Helvetica" pitchFamily="2" charset="0"/>
              </a:rPr>
              <a:t>Customised</a:t>
            </a:r>
            <a:r>
              <a:rPr lang="en-US" sz="2400" dirty="0" smtClean="0">
                <a:solidFill>
                  <a:schemeClr val="tx1"/>
                </a:solidFill>
                <a:latin typeface="Helvetica" pitchFamily="2" charset="0"/>
                <a:cs typeface="Helvetica" pitchFamily="2" charset="0"/>
              </a:rPr>
              <a:t> Travel: The fastest growing sector</a:t>
            </a:r>
            <a:r>
              <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tx1"/>
                </a:solidFill>
                <a:latin typeface="Helvetica" pitchFamily="2" charset="0"/>
                <a:cs typeface="Helvetica" pitchFamily="2" charset="0"/>
              </a:rPr>
              <a:t>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7404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27</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1138773"/>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r>
              <a:rPr lang="en-US" sz="2800" dirty="0" smtClean="0">
                <a:solidFill>
                  <a:prstClr val="black"/>
                </a:solidFill>
              </a:rPr>
              <a:t> </a:t>
            </a:r>
            <a:endParaRPr lang="en-US" sz="2000" dirty="0">
              <a:solidFill>
                <a:prstClr val="black"/>
              </a:solidFill>
            </a:endParaRPr>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fontScale="90000"/>
          </a:bodyPr>
          <a:lstStyle/>
          <a:p>
            <a:pPr algn="ctr">
              <a:lnSpc>
                <a:spcPct val="107000"/>
              </a:lnSpc>
              <a:spcAft>
                <a:spcPts val="800"/>
              </a:spcAft>
            </a:pPr>
            <a:r>
              <a:rPr lang="en-US" dirty="0" smtClean="0">
                <a:solidFill>
                  <a:schemeClr val="tx1"/>
                </a:solidFill>
                <a:latin typeface="Helvetica" pitchFamily="2" charset="0"/>
                <a:cs typeface="Helvetica" pitchFamily="2" charset="0"/>
              </a:rPr>
              <a:t>Six Traps to avoid in Chinese outbound tourism</a:t>
            </a:r>
            <a:endParaRPr lang="en-US"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 name="Grafik 1"/>
          <p:cNvPicPr>
            <a:picLocks noChangeAspect="1"/>
          </p:cNvPicPr>
          <p:nvPr/>
        </p:nvPicPr>
        <p:blipFill>
          <a:blip r:embed="rId2"/>
          <a:stretch>
            <a:fillRect/>
          </a:stretch>
        </p:blipFill>
        <p:spPr>
          <a:xfrm>
            <a:off x="1441220" y="1812131"/>
            <a:ext cx="9309560" cy="4864246"/>
          </a:xfrm>
          <a:prstGeom prst="rect">
            <a:avLst/>
          </a:prstGeom>
        </p:spPr>
      </p:pic>
      <p:pic>
        <p:nvPicPr>
          <p:cNvPr id="3" name="Grafik 2"/>
          <p:cNvPicPr>
            <a:picLocks noChangeAspect="1"/>
          </p:cNvPicPr>
          <p:nvPr/>
        </p:nvPicPr>
        <p:blipFill>
          <a:blip r:embed="rId3"/>
          <a:stretch>
            <a:fillRect/>
          </a:stretch>
        </p:blipFill>
        <p:spPr>
          <a:xfrm>
            <a:off x="75728" y="1529048"/>
            <a:ext cx="1344355" cy="1090601"/>
          </a:xfrm>
          <a:prstGeom prst="rect">
            <a:avLst/>
          </a:prstGeom>
        </p:spPr>
      </p:pic>
    </p:spTree>
    <p:extLst>
      <p:ext uri="{BB962C8B-B14F-4D97-AF65-F5344CB8AC3E}">
        <p14:creationId xmlns:p14="http://schemas.microsoft.com/office/powerpoint/2010/main" val="2576816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8" name="Rectangle 11"/>
          <p:cNvSpPr>
            <a:spLocks noGrp="1"/>
          </p:cNvSpPr>
          <p:nvPr>
            <p:ph type="title"/>
          </p:nvPr>
        </p:nvSpPr>
        <p:spPr>
          <a:xfrm>
            <a:off x="1685693" y="377329"/>
            <a:ext cx="9144000" cy="936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gn="ctr">
              <a:lnSpc>
                <a:spcPct val="107000"/>
              </a:lnSpc>
              <a:spcAft>
                <a:spcPts val="800"/>
              </a:spcAft>
            </a:pPr>
            <a:r>
              <a:rPr lang="en-US" b="1" dirty="0" smtClean="0">
                <a:solidFill>
                  <a:schemeClr val="tx1"/>
                </a:solidFill>
                <a:latin typeface="Helvetica" pitchFamily="2" charset="0"/>
                <a:cs typeface="Helvetica" pitchFamily="2" charset="0"/>
              </a:rPr>
              <a:t>Trap No. 1</a:t>
            </a: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28</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099766" y="1627585"/>
            <a:ext cx="8568235" cy="4893647"/>
          </a:xfrm>
          <a:prstGeom prst="rect">
            <a:avLst/>
          </a:prstGeom>
        </p:spPr>
        <p:txBody>
          <a:bodyPr wrap="square">
            <a:spAutoFit/>
          </a:bodyPr>
          <a:lstStyle/>
          <a:p>
            <a:endParaRPr lang="en-US" sz="2800" dirty="0"/>
          </a:p>
          <a:p>
            <a:r>
              <a:rPr lang="en-US" sz="2800" dirty="0"/>
              <a:t>The </a:t>
            </a:r>
            <a:r>
              <a:rPr lang="en-US" sz="2800" b="1" dirty="0" smtClean="0"/>
              <a:t>Florida*</a:t>
            </a:r>
            <a:r>
              <a:rPr lang="en-US" sz="2800" dirty="0" smtClean="0"/>
              <a:t> </a:t>
            </a:r>
            <a:r>
              <a:rPr lang="en-US" sz="2800" dirty="0"/>
              <a:t>trap </a:t>
            </a:r>
          </a:p>
          <a:p>
            <a:endParaRPr lang="en-US" sz="2800" dirty="0"/>
          </a:p>
          <a:p>
            <a:r>
              <a:rPr lang="en-US" sz="2800" dirty="0"/>
              <a:t>Telling the same story to all markets – what works for </a:t>
            </a:r>
            <a:r>
              <a:rPr lang="en-US" sz="2800" dirty="0" smtClean="0"/>
              <a:t>customers on the other side of the Atlantic, does </a:t>
            </a:r>
            <a:r>
              <a:rPr lang="en-US" sz="2800" dirty="0"/>
              <a:t>not work for those coming from the other side of the </a:t>
            </a:r>
            <a:r>
              <a:rPr lang="en-US" sz="2800" dirty="0" smtClean="0"/>
              <a:t>Pacific.</a:t>
            </a:r>
            <a:endParaRPr lang="en-US" sz="2800" dirty="0"/>
          </a:p>
          <a:p>
            <a:endParaRPr lang="en-US" sz="2800" dirty="0"/>
          </a:p>
          <a:p>
            <a:endParaRPr lang="en-US" sz="2000" dirty="0"/>
          </a:p>
          <a:p>
            <a:pPr lvl="0"/>
            <a:r>
              <a:rPr lang="en-US" sz="2000" dirty="0" smtClean="0">
                <a:solidFill>
                  <a:prstClr val="black"/>
                </a:solidFill>
              </a:rPr>
              <a:t>* Florida only gets 3% of all Chinese arrivals to USA</a:t>
            </a:r>
            <a:endParaRPr lang="en-US" sz="2800" i="1" dirty="0">
              <a:solidFill>
                <a:prstClr val="black"/>
              </a:solidFill>
            </a:endParaRPr>
          </a:p>
          <a:p>
            <a:endParaRPr lang="en-US" sz="2800" dirty="0" smtClean="0"/>
          </a:p>
          <a:p>
            <a:endParaRPr lang="en-US" sz="2800" i="1" dirty="0"/>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38150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574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29</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109494" y="2208021"/>
            <a:ext cx="8568235" cy="4031873"/>
          </a:xfrm>
          <a:prstGeom prst="rect">
            <a:avLst/>
          </a:prstGeom>
        </p:spPr>
        <p:txBody>
          <a:bodyPr wrap="square">
            <a:spAutoFit/>
          </a:bodyPr>
          <a:lstStyle/>
          <a:p>
            <a:r>
              <a:rPr lang="en-US" sz="2800" dirty="0" smtClean="0"/>
              <a:t>The</a:t>
            </a:r>
            <a:r>
              <a:rPr lang="en-US" sz="2800" b="1" dirty="0" smtClean="0"/>
              <a:t> </a:t>
            </a:r>
            <a:r>
              <a:rPr lang="en-US" sz="2800" b="1" dirty="0"/>
              <a:t>Maldives*, Mauritius**, Fiji &amp; Louis </a:t>
            </a:r>
            <a:r>
              <a:rPr lang="en-US" sz="2800" b="1" dirty="0" err="1"/>
              <a:t>Vutton</a:t>
            </a:r>
            <a:r>
              <a:rPr lang="en-US" sz="2800" b="1" dirty="0"/>
              <a:t> </a:t>
            </a:r>
            <a:r>
              <a:rPr lang="en-US" sz="2800" dirty="0"/>
              <a:t>trap </a:t>
            </a:r>
          </a:p>
          <a:p>
            <a:endParaRPr lang="en-US" sz="2800" dirty="0"/>
          </a:p>
          <a:p>
            <a:r>
              <a:rPr lang="en-US" sz="2800" dirty="0"/>
              <a:t>Starting as a luxury destination, but lowering the prices under pressure from Chinese tour operators, losing bragging rights and accordingly visitors as the destinations appears to become common</a:t>
            </a:r>
            <a:r>
              <a:rPr lang="en-US" sz="2800" dirty="0" smtClean="0"/>
              <a:t>.</a:t>
            </a:r>
          </a:p>
          <a:p>
            <a:endParaRPr lang="en-US" sz="2800" dirty="0"/>
          </a:p>
          <a:p>
            <a:r>
              <a:rPr lang="en-US" sz="2000" dirty="0"/>
              <a:t>* </a:t>
            </a:r>
            <a:r>
              <a:rPr lang="en-US" sz="2000" dirty="0" smtClean="0"/>
              <a:t>  Maldives </a:t>
            </a:r>
            <a:r>
              <a:rPr lang="en-US" sz="2000" dirty="0"/>
              <a:t>2015: 365,000 Chinese arrivals, 2017: 305,000 arrivals</a:t>
            </a:r>
            <a:br>
              <a:rPr lang="en-US" sz="2000" dirty="0"/>
            </a:br>
            <a:r>
              <a:rPr lang="en-US" sz="2000" dirty="0"/>
              <a:t>** Mauritius 2015: 90,000 Chinese arrivals, 2017: 60,000 </a:t>
            </a:r>
            <a:r>
              <a:rPr lang="en-US" sz="2000" dirty="0" smtClean="0"/>
              <a:t>arrivals</a:t>
            </a:r>
            <a:endParaRPr lang="en-US" sz="2800" i="1" dirty="0"/>
          </a:p>
          <a:p>
            <a:endParaRPr lang="en-US" sz="2000" dirty="0">
              <a:solidFill>
                <a:prstClr val="black"/>
              </a:solidFill>
            </a:endParaRPr>
          </a:p>
        </p:txBody>
      </p:sp>
      <p:sp>
        <p:nvSpPr>
          <p:cNvPr id="2" name="Titel 1"/>
          <p:cNvSpPr>
            <a:spLocks noGrp="1"/>
          </p:cNvSpPr>
          <p:nvPr>
            <p:ph type="title"/>
          </p:nvPr>
        </p:nvSpPr>
        <p:spPr/>
        <p:txBody>
          <a:bodyPr>
            <a:normAutofit/>
          </a:bodyPr>
          <a:lstStyle/>
          <a:p>
            <a:pPr algn="ctr"/>
            <a:r>
              <a:rPr lang="en-US" b="1" dirty="0" smtClean="0">
                <a:solidFill>
                  <a:prstClr val="black"/>
                </a:solidFill>
                <a:latin typeface="Helvetica" pitchFamily="2" charset="0"/>
                <a:ea typeface="+mn-ea"/>
                <a:cs typeface="Helvetica" pitchFamily="2" charset="0"/>
              </a:rPr>
              <a:t>Trap </a:t>
            </a:r>
            <a:r>
              <a:rPr lang="en-US" b="1" dirty="0">
                <a:solidFill>
                  <a:prstClr val="black"/>
                </a:solidFill>
                <a:latin typeface="Helvetica" pitchFamily="2" charset="0"/>
                <a:ea typeface="+mn-ea"/>
                <a:cs typeface="Helvetica" pitchFamily="2" charset="0"/>
              </a:rPr>
              <a:t>No. </a:t>
            </a:r>
            <a:r>
              <a:rPr lang="en-US" b="1" dirty="0" smtClean="0">
                <a:solidFill>
                  <a:prstClr val="black"/>
                </a:solidFill>
                <a:latin typeface="Helvetica" pitchFamily="2" charset="0"/>
                <a:ea typeface="+mn-ea"/>
                <a:cs typeface="Helvetica" pitchFamily="2" charset="0"/>
              </a:rPr>
              <a:t>2</a:t>
            </a:r>
            <a:endParaRPr lang="de-DE" dirty="0"/>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283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graphicFrame>
        <p:nvGraphicFramePr>
          <p:cNvPr id="12" name="Chart 9">
            <a:extLst>
              <a:ext uri="{FF2B5EF4-FFF2-40B4-BE49-F238E27FC236}">
                <a16:creationId xmlns="" xmlns:a16="http://schemas.microsoft.com/office/drawing/2014/main" id="{67BBF0ED-887A-47C5-9CA7-E43F98C0C9EF}"/>
              </a:ext>
            </a:extLst>
          </p:cNvPr>
          <p:cNvGraphicFramePr/>
          <p:nvPr>
            <p:extLst/>
          </p:nvPr>
        </p:nvGraphicFramePr>
        <p:xfrm>
          <a:off x="1990082" y="2222841"/>
          <a:ext cx="8209567" cy="4635159"/>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dirty="0" smtClean="0">
                <a:solidFill>
                  <a:schemeClr val="tx1"/>
                </a:solidFill>
                <a:latin typeface="Helvetica" pitchFamily="2" charset="0"/>
                <a:cs typeface="Helvetica" pitchFamily="2" charset="0"/>
              </a:rPr>
              <a:t>Chinese outbound tourism up to 2018</a:t>
            </a:r>
            <a:endParaRPr lang="en-US"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Foliennummernplatzhalter 3"/>
          <p:cNvSpPr>
            <a:spLocks noGrp="1"/>
          </p:cNvSpPr>
          <p:nvPr>
            <p:ph type="sldNum" sz="quarter" idx="12"/>
          </p:nvPr>
        </p:nvSpPr>
        <p:spPr>
          <a:xfrm>
            <a:off x="7358876" y="6424612"/>
            <a:ext cx="2743200" cy="365125"/>
          </a:xfrm>
        </p:spPr>
        <p:txBody>
          <a:bodyPr/>
          <a:lstStyle/>
          <a:p>
            <a:r>
              <a:rPr lang="en-US" dirty="0" smtClean="0">
                <a:solidFill>
                  <a:schemeClr val="tx1"/>
                </a:solidFill>
              </a:rPr>
              <a:t>Source: COTRI</a:t>
            </a:r>
            <a:endParaRPr lang="en-US" dirty="0">
              <a:solidFill>
                <a:schemeClr val="tx1"/>
              </a:solidFill>
            </a:endParaRPr>
          </a:p>
        </p:txBody>
      </p:sp>
    </p:spTree>
    <p:extLst>
      <p:ext uri="{BB962C8B-B14F-4D97-AF65-F5344CB8AC3E}">
        <p14:creationId xmlns:p14="http://schemas.microsoft.com/office/powerpoint/2010/main" val="4182863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30</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Rechteck 2"/>
          <p:cNvSpPr/>
          <p:nvPr/>
        </p:nvSpPr>
        <p:spPr>
          <a:xfrm>
            <a:off x="1838632" y="2014792"/>
            <a:ext cx="8514736" cy="3816429"/>
          </a:xfrm>
          <a:prstGeom prst="rect">
            <a:avLst/>
          </a:prstGeom>
        </p:spPr>
        <p:txBody>
          <a:bodyPr wrap="square">
            <a:spAutoFit/>
          </a:bodyPr>
          <a:lstStyle/>
          <a:p>
            <a:r>
              <a:rPr lang="en-US" sz="2800" dirty="0">
                <a:solidFill>
                  <a:prstClr val="black"/>
                </a:solidFill>
                <a:ea typeface="+mj-ea"/>
                <a:cs typeface="+mj-cs"/>
              </a:rPr>
              <a:t>The</a:t>
            </a:r>
            <a:r>
              <a:rPr lang="en-US" sz="2800" b="1" dirty="0">
                <a:solidFill>
                  <a:prstClr val="black"/>
                </a:solidFill>
                <a:ea typeface="+mj-ea"/>
                <a:cs typeface="+mj-cs"/>
              </a:rPr>
              <a:t> Sri Lanka, Nepal, Spain, Norway, Palau and many others </a:t>
            </a:r>
            <a:r>
              <a:rPr lang="en-US" sz="2800" dirty="0">
                <a:solidFill>
                  <a:prstClr val="black"/>
                </a:solidFill>
                <a:ea typeface="+mj-ea"/>
                <a:cs typeface="+mj-cs"/>
              </a:rPr>
              <a:t>trap </a:t>
            </a:r>
            <a:br>
              <a:rPr lang="en-US" sz="2800" dirty="0">
                <a:solidFill>
                  <a:prstClr val="black"/>
                </a:solidFill>
                <a:ea typeface="+mj-ea"/>
                <a:cs typeface="+mj-cs"/>
              </a:rPr>
            </a:br>
            <a:r>
              <a:rPr lang="en-US" sz="2800" dirty="0">
                <a:solidFill>
                  <a:prstClr val="black"/>
                </a:solidFill>
                <a:ea typeface="+mj-ea"/>
                <a:cs typeface="+mj-cs"/>
              </a:rPr>
              <a:t/>
            </a:r>
            <a:br>
              <a:rPr lang="en-US" sz="2800" dirty="0">
                <a:solidFill>
                  <a:prstClr val="black"/>
                </a:solidFill>
                <a:ea typeface="+mj-ea"/>
                <a:cs typeface="+mj-cs"/>
              </a:rPr>
            </a:br>
            <a:r>
              <a:rPr lang="en-US" sz="2800" dirty="0">
                <a:solidFill>
                  <a:prstClr val="black"/>
                </a:solidFill>
                <a:ea typeface="+mj-ea"/>
                <a:cs typeface="+mj-cs"/>
              </a:rPr>
              <a:t>Being successful in increasing arrival numbers by offering low prices for package tours, resulting in pushing out traditional markets and environmental destruction without earning much money or gaining satisfied Chinese customers in the process – ultimately killing the brand. </a:t>
            </a:r>
            <a:r>
              <a:rPr lang="en-US" sz="2000" dirty="0">
                <a:solidFill>
                  <a:prstClr val="black"/>
                </a:solidFill>
                <a:ea typeface="+mj-ea"/>
                <a:cs typeface="+mj-cs"/>
              </a:rPr>
              <a:t/>
            </a:r>
            <a:br>
              <a:rPr lang="en-US" sz="2000" dirty="0">
                <a:solidFill>
                  <a:prstClr val="black"/>
                </a:solidFill>
                <a:ea typeface="+mj-ea"/>
                <a:cs typeface="+mj-cs"/>
              </a:rPr>
            </a:br>
            <a:endParaRPr lang="de-DE" dirty="0"/>
          </a:p>
        </p:txBody>
      </p:sp>
      <p:sp>
        <p:nvSpPr>
          <p:cNvPr id="6" name="Titel 5"/>
          <p:cNvSpPr>
            <a:spLocks noGrp="1"/>
          </p:cNvSpPr>
          <p:nvPr>
            <p:ph type="title"/>
          </p:nvPr>
        </p:nvSpPr>
        <p:spPr/>
        <p:txBody>
          <a:bodyPr/>
          <a:lstStyle/>
          <a:p>
            <a:pPr algn="ctr"/>
            <a:r>
              <a:rPr lang="en-US" b="1" dirty="0">
                <a:latin typeface="Helvetica" pitchFamily="2" charset="0"/>
                <a:cs typeface="Helvetica" pitchFamily="2" charset="0"/>
              </a:rPr>
              <a:t>Trap No. </a:t>
            </a:r>
            <a:r>
              <a:rPr lang="en-US" b="1" dirty="0" smtClean="0">
                <a:latin typeface="Helvetica" pitchFamily="2" charset="0"/>
                <a:cs typeface="Helvetica" pitchFamily="2" charset="0"/>
              </a:rPr>
              <a:t>3</a:t>
            </a:r>
            <a:endParaRPr lang="de-DE" dirty="0"/>
          </a:p>
        </p:txBody>
      </p:sp>
    </p:spTree>
    <p:extLst>
      <p:ext uri="{BB962C8B-B14F-4D97-AF65-F5344CB8AC3E}">
        <p14:creationId xmlns:p14="http://schemas.microsoft.com/office/powerpoint/2010/main" val="29495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31</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Rechteck 2"/>
          <p:cNvSpPr/>
          <p:nvPr/>
        </p:nvSpPr>
        <p:spPr>
          <a:xfrm>
            <a:off x="2026674" y="1884855"/>
            <a:ext cx="8138652" cy="4678204"/>
          </a:xfrm>
          <a:prstGeom prst="rect">
            <a:avLst/>
          </a:prstGeom>
        </p:spPr>
        <p:txBody>
          <a:bodyPr wrap="square">
            <a:spAutoFit/>
          </a:bodyPr>
          <a:lstStyle/>
          <a:p>
            <a:r>
              <a:rPr lang="en-US" sz="2800" dirty="0"/>
              <a:t>The</a:t>
            </a:r>
            <a:r>
              <a:rPr lang="en-US" sz="2800" b="1" dirty="0"/>
              <a:t> Tunisia </a:t>
            </a:r>
            <a:r>
              <a:rPr lang="en-US" sz="2800" dirty="0"/>
              <a:t>trap </a:t>
            </a:r>
          </a:p>
          <a:p>
            <a:endParaRPr lang="en-US" sz="2800" dirty="0"/>
          </a:p>
          <a:p>
            <a:r>
              <a:rPr lang="en-US" sz="2800" dirty="0"/>
              <a:t>Being used to international visitors coming for a longer period of time for adventure and relaxation, enjoying the  laid-back lifestyle, having difficulties in understanding the needs of a need customer group of visitors who come to WA to work on their bragging rights, status, social capital and self-esteem, who are leisure tourists, but not holiday makers.</a:t>
            </a:r>
            <a:endParaRPr lang="en-US" sz="2000" dirty="0">
              <a:solidFill>
                <a:prstClr val="black"/>
              </a:solidFill>
            </a:endParaRPr>
          </a:p>
          <a:p>
            <a:r>
              <a:rPr lang="en-US" sz="2800" dirty="0" smtClean="0">
                <a:solidFill>
                  <a:prstClr val="black"/>
                </a:solidFill>
                <a:ea typeface="+mj-ea"/>
                <a:cs typeface="+mj-cs"/>
              </a:rPr>
              <a:t> </a:t>
            </a:r>
            <a:r>
              <a:rPr lang="en-US" sz="2000" dirty="0">
                <a:solidFill>
                  <a:prstClr val="black"/>
                </a:solidFill>
                <a:ea typeface="+mj-ea"/>
                <a:cs typeface="+mj-cs"/>
              </a:rPr>
              <a:t/>
            </a:r>
            <a:br>
              <a:rPr lang="en-US" sz="2000" dirty="0">
                <a:solidFill>
                  <a:prstClr val="black"/>
                </a:solidFill>
                <a:ea typeface="+mj-ea"/>
                <a:cs typeface="+mj-cs"/>
              </a:rPr>
            </a:br>
            <a:endParaRPr lang="de-DE" dirty="0"/>
          </a:p>
        </p:txBody>
      </p:sp>
      <p:sp>
        <p:nvSpPr>
          <p:cNvPr id="6" name="Titel 5"/>
          <p:cNvSpPr>
            <a:spLocks noGrp="1"/>
          </p:cNvSpPr>
          <p:nvPr>
            <p:ph type="title"/>
          </p:nvPr>
        </p:nvSpPr>
        <p:spPr/>
        <p:txBody>
          <a:bodyPr/>
          <a:lstStyle/>
          <a:p>
            <a:pPr algn="ctr"/>
            <a:r>
              <a:rPr lang="en-US" b="1" dirty="0">
                <a:solidFill>
                  <a:prstClr val="black"/>
                </a:solidFill>
                <a:latin typeface="Helvetica" pitchFamily="2" charset="0"/>
                <a:ea typeface="+mn-ea"/>
                <a:cs typeface="Helvetica" pitchFamily="2" charset="0"/>
              </a:rPr>
              <a:t>Trap No. </a:t>
            </a:r>
            <a:r>
              <a:rPr lang="en-US" b="1" dirty="0" smtClean="0">
                <a:solidFill>
                  <a:prstClr val="black"/>
                </a:solidFill>
                <a:latin typeface="Helvetica" pitchFamily="2" charset="0"/>
                <a:ea typeface="+mn-ea"/>
                <a:cs typeface="Helvetica" pitchFamily="2" charset="0"/>
              </a:rPr>
              <a:t>4</a:t>
            </a:r>
            <a:endParaRPr lang="de-DE" dirty="0"/>
          </a:p>
        </p:txBody>
      </p:sp>
    </p:spTree>
    <p:extLst>
      <p:ext uri="{BB962C8B-B14F-4D97-AF65-F5344CB8AC3E}">
        <p14:creationId xmlns:p14="http://schemas.microsoft.com/office/powerpoint/2010/main" val="178220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32</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Titel 5"/>
          <p:cNvSpPr>
            <a:spLocks noGrp="1"/>
          </p:cNvSpPr>
          <p:nvPr>
            <p:ph type="title"/>
          </p:nvPr>
        </p:nvSpPr>
        <p:spPr/>
        <p:txBody>
          <a:bodyPr/>
          <a:lstStyle/>
          <a:p>
            <a:pPr algn="ctr"/>
            <a:r>
              <a:rPr lang="en-US" b="1" dirty="0">
                <a:solidFill>
                  <a:prstClr val="black"/>
                </a:solidFill>
                <a:latin typeface="Helvetica" pitchFamily="2" charset="0"/>
                <a:ea typeface="+mn-ea"/>
                <a:cs typeface="Helvetica" pitchFamily="2" charset="0"/>
              </a:rPr>
              <a:t>Trap No. </a:t>
            </a:r>
            <a:r>
              <a:rPr lang="en-US" b="1" dirty="0" smtClean="0">
                <a:solidFill>
                  <a:prstClr val="black"/>
                </a:solidFill>
                <a:latin typeface="Helvetica" pitchFamily="2" charset="0"/>
                <a:ea typeface="+mn-ea"/>
                <a:cs typeface="Helvetica" pitchFamily="2" charset="0"/>
              </a:rPr>
              <a:t>5</a:t>
            </a:r>
            <a:endParaRPr lang="de-DE" dirty="0"/>
          </a:p>
        </p:txBody>
      </p:sp>
      <p:sp>
        <p:nvSpPr>
          <p:cNvPr id="13" name="Rechteck 12"/>
          <p:cNvSpPr/>
          <p:nvPr/>
        </p:nvSpPr>
        <p:spPr>
          <a:xfrm>
            <a:off x="2099766" y="1627586"/>
            <a:ext cx="8568235" cy="5570756"/>
          </a:xfrm>
          <a:prstGeom prst="rect">
            <a:avLst/>
          </a:prstGeom>
        </p:spPr>
        <p:txBody>
          <a:bodyPr wrap="square">
            <a:spAutoFit/>
          </a:bodyPr>
          <a:lstStyle/>
          <a:p>
            <a:r>
              <a:rPr lang="en-US" sz="2800" dirty="0" smtClean="0"/>
              <a:t>The </a:t>
            </a:r>
            <a:r>
              <a:rPr lang="en-US" sz="2800" b="1" dirty="0" err="1" smtClean="0"/>
              <a:t>Füssen</a:t>
            </a:r>
            <a:r>
              <a:rPr lang="en-US" sz="2800" b="1" dirty="0" smtClean="0"/>
              <a:t> etc. </a:t>
            </a:r>
            <a:r>
              <a:rPr lang="en-US" sz="2800" dirty="0" smtClean="0"/>
              <a:t>trap – locals blaming Chinese travellers for overtourism</a:t>
            </a:r>
          </a:p>
          <a:p>
            <a:endParaRPr lang="en-US" sz="2800" dirty="0" smtClean="0"/>
          </a:p>
          <a:p>
            <a:r>
              <a:rPr lang="en-US" sz="2800" dirty="0" smtClean="0"/>
              <a:t>Six steps </a:t>
            </a:r>
            <a:r>
              <a:rPr lang="en-US" sz="2800" dirty="0"/>
              <a:t>up the ladder to success in the Chinese market: </a:t>
            </a:r>
          </a:p>
          <a:p>
            <a:r>
              <a:rPr lang="en-US" sz="2800" i="1" dirty="0" smtClean="0"/>
              <a:t>Higher </a:t>
            </a:r>
            <a:r>
              <a:rPr lang="en-US" sz="2800" i="1" dirty="0"/>
              <a:t>arrival numbers </a:t>
            </a:r>
            <a:r>
              <a:rPr lang="en-US" sz="2800" i="1" dirty="0">
                <a:sym typeface="Wingdings" panose="05000000000000000000" pitchFamily="2" charset="2"/>
              </a:rPr>
              <a:t></a:t>
            </a:r>
            <a:r>
              <a:rPr lang="en-US" sz="2800" i="1" dirty="0"/>
              <a:t> </a:t>
            </a:r>
          </a:p>
          <a:p>
            <a:r>
              <a:rPr lang="en-US" sz="2800" i="1" dirty="0"/>
              <a:t>Higher number of overnights </a:t>
            </a:r>
            <a:r>
              <a:rPr lang="en-US" sz="2800" i="1" dirty="0">
                <a:sym typeface="Wingdings" panose="05000000000000000000" pitchFamily="2" charset="2"/>
              </a:rPr>
              <a:t> </a:t>
            </a:r>
          </a:p>
          <a:p>
            <a:r>
              <a:rPr lang="en-US" sz="2800" i="1" dirty="0">
                <a:sym typeface="Wingdings" panose="05000000000000000000" pitchFamily="2" charset="2"/>
              </a:rPr>
              <a:t>H</a:t>
            </a:r>
            <a:r>
              <a:rPr lang="en-US" sz="2800" i="1" dirty="0"/>
              <a:t>igher level of spending per visitor per trip</a:t>
            </a:r>
            <a:r>
              <a:rPr lang="en-US" sz="2800" i="1" dirty="0">
                <a:sym typeface="Wingdings" panose="05000000000000000000" pitchFamily="2" charset="2"/>
              </a:rPr>
              <a:t></a:t>
            </a:r>
            <a:r>
              <a:rPr lang="en-US" sz="2800" i="1" dirty="0"/>
              <a:t> </a:t>
            </a:r>
          </a:p>
          <a:p>
            <a:r>
              <a:rPr lang="en-US" sz="2800" i="1" dirty="0"/>
              <a:t>Higher margin </a:t>
            </a:r>
            <a:r>
              <a:rPr lang="en-US" sz="2800" i="1" dirty="0">
                <a:sym typeface="Wingdings" panose="05000000000000000000" pitchFamily="2" charset="2"/>
              </a:rPr>
              <a:t></a:t>
            </a:r>
            <a:r>
              <a:rPr lang="en-US" sz="2800" i="1" dirty="0"/>
              <a:t> </a:t>
            </a:r>
          </a:p>
          <a:p>
            <a:r>
              <a:rPr lang="en-US" sz="2800" i="1" dirty="0"/>
              <a:t>higher level of satisfied Chinese visitors, </a:t>
            </a:r>
          </a:p>
          <a:p>
            <a:r>
              <a:rPr lang="en-US" sz="2800" i="1" dirty="0"/>
              <a:t>recommending the destination to their </a:t>
            </a:r>
            <a:r>
              <a:rPr lang="en-US" sz="2800" i="1" dirty="0" smtClean="0"/>
              <a:t>peers</a:t>
            </a:r>
            <a:r>
              <a:rPr lang="en-US" sz="2800" i="1" dirty="0" smtClean="0">
                <a:sym typeface="Wingdings" panose="05000000000000000000" pitchFamily="2" charset="2"/>
              </a:rPr>
              <a:t> </a:t>
            </a:r>
          </a:p>
          <a:p>
            <a:r>
              <a:rPr lang="en-US" sz="2800" i="1" dirty="0" smtClean="0">
                <a:sym typeface="Wingdings" panose="05000000000000000000" pitchFamily="2" charset="2"/>
              </a:rPr>
              <a:t>Non-alienated locals</a:t>
            </a:r>
            <a:r>
              <a:rPr lang="en-US" sz="2800" i="1" dirty="0" smtClean="0"/>
              <a:t>.</a:t>
            </a:r>
            <a:endParaRPr lang="en-US" sz="2800" i="1" dirty="0"/>
          </a:p>
          <a:p>
            <a:endParaRPr lang="en-US" sz="2800" i="1" dirty="0"/>
          </a:p>
          <a:p>
            <a:endParaRPr lang="en-US" sz="2000" dirty="0">
              <a:solidFill>
                <a:prstClr val="black"/>
              </a:solidFill>
            </a:endParaRPr>
          </a:p>
        </p:txBody>
      </p:sp>
      <p:pic>
        <p:nvPicPr>
          <p:cNvPr id="15" name="Grafik 14"/>
          <p:cNvPicPr>
            <a:picLocks noChangeAspect="1"/>
          </p:cNvPicPr>
          <p:nvPr/>
        </p:nvPicPr>
        <p:blipFill>
          <a:blip r:embed="rId2"/>
          <a:stretch>
            <a:fillRect/>
          </a:stretch>
        </p:blipFill>
        <p:spPr>
          <a:xfrm>
            <a:off x="8958262" y="3674550"/>
            <a:ext cx="2395538" cy="2618379"/>
          </a:xfrm>
          <a:prstGeom prst="rect">
            <a:avLst/>
          </a:prstGeom>
        </p:spPr>
      </p:pic>
    </p:spTree>
    <p:extLst>
      <p:ext uri="{BB962C8B-B14F-4D97-AF65-F5344CB8AC3E}">
        <p14:creationId xmlns:p14="http://schemas.microsoft.com/office/powerpoint/2010/main" val="194946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33</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Titel 5"/>
          <p:cNvSpPr>
            <a:spLocks noGrp="1"/>
          </p:cNvSpPr>
          <p:nvPr>
            <p:ph type="title"/>
          </p:nvPr>
        </p:nvSpPr>
        <p:spPr/>
        <p:txBody>
          <a:bodyPr/>
          <a:lstStyle/>
          <a:p>
            <a:pPr algn="ctr"/>
            <a:r>
              <a:rPr lang="en-US" b="1" dirty="0">
                <a:solidFill>
                  <a:prstClr val="black"/>
                </a:solidFill>
                <a:latin typeface="Helvetica" pitchFamily="2" charset="0"/>
                <a:ea typeface="+mn-ea"/>
                <a:cs typeface="Helvetica" pitchFamily="2" charset="0"/>
              </a:rPr>
              <a:t>Trap No. </a:t>
            </a:r>
            <a:r>
              <a:rPr lang="en-US" b="1" dirty="0" smtClean="0">
                <a:solidFill>
                  <a:prstClr val="black"/>
                </a:solidFill>
                <a:latin typeface="Helvetica" pitchFamily="2" charset="0"/>
                <a:ea typeface="+mn-ea"/>
                <a:cs typeface="Helvetica" pitchFamily="2" charset="0"/>
              </a:rPr>
              <a:t>6</a:t>
            </a:r>
            <a:endParaRPr lang="de-DE" dirty="0"/>
          </a:p>
        </p:txBody>
      </p:sp>
      <p:sp>
        <p:nvSpPr>
          <p:cNvPr id="13" name="Rechteck 12"/>
          <p:cNvSpPr/>
          <p:nvPr/>
        </p:nvSpPr>
        <p:spPr>
          <a:xfrm>
            <a:off x="2018270" y="1627586"/>
            <a:ext cx="8872152" cy="3847207"/>
          </a:xfrm>
          <a:prstGeom prst="rect">
            <a:avLst/>
          </a:prstGeom>
        </p:spPr>
        <p:txBody>
          <a:bodyPr wrap="square">
            <a:spAutoFit/>
          </a:bodyPr>
          <a:lstStyle/>
          <a:p>
            <a:r>
              <a:rPr lang="en-US" sz="2800" dirty="0" smtClean="0"/>
              <a:t>The </a:t>
            </a:r>
            <a:r>
              <a:rPr lang="en-US" sz="2800" b="1" dirty="0" smtClean="0"/>
              <a:t>USA, UK &amp; Brazil </a:t>
            </a:r>
            <a:r>
              <a:rPr lang="en-US" sz="2800" dirty="0" smtClean="0"/>
              <a:t>trap – putting welcome into question</a:t>
            </a:r>
          </a:p>
          <a:p>
            <a:endParaRPr lang="en-US" sz="2800" dirty="0" smtClean="0"/>
          </a:p>
          <a:p>
            <a:r>
              <a:rPr lang="en-US" sz="2800" dirty="0" smtClean="0"/>
              <a:t>Pushing through government policies which create uncertainty about the level of welcome for foreigners and about the possibility to visit the destination short term or long term, including studies and investment.</a:t>
            </a:r>
          </a:p>
          <a:p>
            <a:endParaRPr lang="en-US" sz="2800" dirty="0"/>
          </a:p>
          <a:p>
            <a:endParaRPr lang="en-US" sz="2800" dirty="0"/>
          </a:p>
          <a:p>
            <a:endParaRPr lang="en-US" sz="2000" dirty="0">
              <a:solidFill>
                <a:prstClr val="black"/>
              </a:solidFill>
            </a:endParaRPr>
          </a:p>
        </p:txBody>
      </p:sp>
      <p:pic>
        <p:nvPicPr>
          <p:cNvPr id="3" name="Grafik 2"/>
          <p:cNvPicPr>
            <a:picLocks noChangeAspect="1"/>
          </p:cNvPicPr>
          <p:nvPr/>
        </p:nvPicPr>
        <p:blipFill>
          <a:blip r:embed="rId2"/>
          <a:stretch>
            <a:fillRect/>
          </a:stretch>
        </p:blipFill>
        <p:spPr>
          <a:xfrm>
            <a:off x="10012566" y="4360222"/>
            <a:ext cx="2179434" cy="2497778"/>
          </a:xfrm>
          <a:prstGeom prst="rect">
            <a:avLst/>
          </a:prstGeom>
        </p:spPr>
      </p:pic>
      <p:pic>
        <p:nvPicPr>
          <p:cNvPr id="8" name="Grafik 7"/>
          <p:cNvPicPr>
            <a:picLocks noChangeAspect="1"/>
          </p:cNvPicPr>
          <p:nvPr/>
        </p:nvPicPr>
        <p:blipFill>
          <a:blip r:embed="rId3"/>
          <a:stretch>
            <a:fillRect/>
          </a:stretch>
        </p:blipFill>
        <p:spPr>
          <a:xfrm>
            <a:off x="5161678" y="4376208"/>
            <a:ext cx="3288938" cy="2499789"/>
          </a:xfrm>
          <a:prstGeom prst="rect">
            <a:avLst/>
          </a:prstGeom>
        </p:spPr>
      </p:pic>
      <p:pic>
        <p:nvPicPr>
          <p:cNvPr id="10" name="Grafik 9"/>
          <p:cNvPicPr>
            <a:picLocks noChangeAspect="1"/>
          </p:cNvPicPr>
          <p:nvPr/>
        </p:nvPicPr>
        <p:blipFill>
          <a:blip r:embed="rId4"/>
          <a:stretch>
            <a:fillRect/>
          </a:stretch>
        </p:blipFill>
        <p:spPr>
          <a:xfrm>
            <a:off x="0" y="4374069"/>
            <a:ext cx="3564977" cy="2483931"/>
          </a:xfrm>
          <a:prstGeom prst="rect">
            <a:avLst/>
          </a:prstGeom>
        </p:spPr>
      </p:pic>
    </p:spTree>
    <p:extLst>
      <p:ext uri="{BB962C8B-B14F-4D97-AF65-F5344CB8AC3E}">
        <p14:creationId xmlns:p14="http://schemas.microsoft.com/office/powerpoint/2010/main" val="420392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b="1" dirty="0">
                <a:ln w="0"/>
              </a:rPr>
              <a:t>The Attitude of Chinese </a:t>
            </a:r>
            <a:r>
              <a:rPr lang="en-US" sz="2400" b="1" dirty="0" err="1">
                <a:ln w="0"/>
              </a:rPr>
              <a:t>Travellers</a:t>
            </a:r>
            <a:r>
              <a:rPr lang="en-US" sz="2400" b="1" dirty="0">
                <a:ln w="0"/>
              </a:rPr>
              <a:t> Towards Outbound Tourism –</a:t>
            </a:r>
            <a:br>
              <a:rPr lang="en-US" sz="2400" b="1" dirty="0">
                <a:ln w="0"/>
              </a:rPr>
            </a:br>
            <a:r>
              <a:rPr lang="en-US" sz="2400" b="1" dirty="0"/>
              <a:t>Gaining Knowledge</a:t>
            </a:r>
            <a:endParaRPr lang="de-DE" sz="2400" b="1" dirty="0"/>
          </a:p>
        </p:txBody>
      </p:sp>
      <p:sp>
        <p:nvSpPr>
          <p:cNvPr id="3" name="Inhaltsplatzhalter 2"/>
          <p:cNvSpPr>
            <a:spLocks noGrp="1"/>
          </p:cNvSpPr>
          <p:nvPr>
            <p:ph idx="1"/>
          </p:nvPr>
        </p:nvSpPr>
        <p:spPr>
          <a:xfrm>
            <a:off x="2099765" y="1209933"/>
            <a:ext cx="8154862" cy="5010290"/>
          </a:xfrm>
        </p:spPr>
        <p:txBody>
          <a:bodyPr>
            <a:normAutofit/>
          </a:bodyPr>
          <a:lstStyle/>
          <a:p>
            <a:pPr marL="0" indent="0" algn="ctr">
              <a:buNone/>
            </a:pPr>
            <a:r>
              <a:rPr lang="en-GB" sz="2400" i="1" dirty="0">
                <a:latin typeface="+mj-lt"/>
                <a:cs typeface="Tahoma" charset="0"/>
              </a:rPr>
              <a:t>“One trip equals reading 10,000 books”</a:t>
            </a:r>
          </a:p>
          <a:p>
            <a:pPr marL="0" indent="0">
              <a:buNone/>
            </a:pPr>
            <a:endParaRPr lang="en-GB" sz="800" i="1" dirty="0">
              <a:latin typeface="+mj-lt"/>
              <a:cs typeface="Tahoma" charset="0"/>
            </a:endParaRPr>
          </a:p>
          <a:p>
            <a:pPr marL="0" indent="0">
              <a:buNone/>
            </a:pPr>
            <a:endParaRPr lang="en-GB" sz="800" i="1" dirty="0">
              <a:latin typeface="+mj-lt"/>
              <a:cs typeface="Tahoma" charset="0"/>
            </a:endParaRPr>
          </a:p>
          <a:p>
            <a:pPr marL="0">
              <a:spcBef>
                <a:spcPts val="600"/>
              </a:spcBef>
              <a:buClr>
                <a:srgbClr val="C00000"/>
              </a:buClr>
              <a:buFont typeface="KaiTi" panose="02010609060101010101" pitchFamily="49" charset="-122"/>
              <a:buChar char="中"/>
            </a:pPr>
            <a:r>
              <a:rPr lang="en-GB" sz="2000" dirty="0">
                <a:latin typeface="+mj-lt"/>
                <a:cs typeface="Tahoma" charset="0"/>
              </a:rPr>
              <a:t>In Chinese culture, travelling has a long and positive tradition. </a:t>
            </a:r>
            <a:r>
              <a:rPr lang="en-GB" sz="2000" dirty="0" smtClean="0">
                <a:latin typeface="+mj-lt"/>
                <a:cs typeface="Tahoma" charset="0"/>
              </a:rPr>
              <a:t/>
            </a:r>
            <a:br>
              <a:rPr lang="en-GB" sz="2000" dirty="0" smtClean="0">
                <a:latin typeface="+mj-lt"/>
                <a:cs typeface="Tahoma" charset="0"/>
              </a:rPr>
            </a:br>
            <a:r>
              <a:rPr lang="en-GB" sz="2000" dirty="0" smtClean="0">
                <a:latin typeface="+mj-lt"/>
                <a:cs typeface="Tahoma" charset="0"/>
              </a:rPr>
              <a:t>     </a:t>
            </a:r>
            <a:r>
              <a:rPr lang="en-US" sz="2000" dirty="0" smtClean="0">
                <a:latin typeface="+mj-lt"/>
                <a:cs typeface="Tahoma" charset="0"/>
              </a:rPr>
              <a:t>Since ancient times</a:t>
            </a:r>
            <a:r>
              <a:rPr lang="en-US" sz="2000" dirty="0">
                <a:latin typeface="+mj-lt"/>
                <a:cs typeface="Tahoma" charset="0"/>
              </a:rPr>
              <a:t>, mobility has been important for scholars, </a:t>
            </a:r>
            <a:r>
              <a:rPr lang="en-US" sz="2000" dirty="0" smtClean="0">
                <a:latin typeface="+mj-lt"/>
                <a:cs typeface="Tahoma" charset="0"/>
              </a:rPr>
              <a:t>             </a:t>
            </a:r>
            <a:br>
              <a:rPr lang="en-US" sz="2000" dirty="0" smtClean="0">
                <a:latin typeface="+mj-lt"/>
                <a:cs typeface="Tahoma" charset="0"/>
              </a:rPr>
            </a:br>
            <a:r>
              <a:rPr lang="en-US" sz="2000" dirty="0" smtClean="0">
                <a:latin typeface="+mj-lt"/>
                <a:cs typeface="Tahoma" charset="0"/>
              </a:rPr>
              <a:t>     administrators</a:t>
            </a:r>
            <a:r>
              <a:rPr lang="en-US" sz="2000" dirty="0">
                <a:latin typeface="+mj-lt"/>
                <a:cs typeface="Tahoma" charset="0"/>
              </a:rPr>
              <a:t>, monks </a:t>
            </a:r>
            <a:r>
              <a:rPr lang="en-US" sz="2000" dirty="0" smtClean="0">
                <a:latin typeface="+mj-lt"/>
                <a:cs typeface="Tahoma" charset="0"/>
              </a:rPr>
              <a:t>and pilgrims</a:t>
            </a:r>
            <a:r>
              <a:rPr lang="en-US" sz="2000" dirty="0">
                <a:latin typeface="+mj-lt"/>
                <a:cs typeface="Tahoma" charset="0"/>
              </a:rPr>
              <a:t>.</a:t>
            </a:r>
          </a:p>
          <a:p>
            <a:pPr marL="0" indent="0">
              <a:spcBef>
                <a:spcPts val="600"/>
              </a:spcBef>
              <a:buClr>
                <a:srgbClr val="C00000"/>
              </a:buClr>
              <a:buNone/>
            </a:pPr>
            <a:endParaRPr lang="en-US" sz="2000" dirty="0">
              <a:latin typeface="+mj-lt"/>
              <a:cs typeface="Tahoma" charset="0"/>
            </a:endParaRPr>
          </a:p>
          <a:p>
            <a:pPr marL="0">
              <a:spcBef>
                <a:spcPts val="600"/>
              </a:spcBef>
              <a:buClr>
                <a:srgbClr val="C00000"/>
              </a:buClr>
              <a:buFont typeface="KaiTi" panose="02010609060101010101" pitchFamily="49" charset="-122"/>
              <a:buChar char="中"/>
            </a:pPr>
            <a:r>
              <a:rPr lang="en-GB" sz="2000" dirty="0">
                <a:latin typeface="+mj-lt"/>
                <a:cs typeface="Tahoma" charset="0"/>
              </a:rPr>
              <a:t>Travelling is seen as a way of understanding the </a:t>
            </a:r>
            <a:r>
              <a:rPr lang="en-GB" sz="2000" dirty="0" smtClean="0">
                <a:latin typeface="+mj-lt"/>
                <a:cs typeface="Tahoma" charset="0"/>
              </a:rPr>
              <a:t>nature</a:t>
            </a:r>
            <a:br>
              <a:rPr lang="en-GB" sz="2000" dirty="0" smtClean="0">
                <a:latin typeface="+mj-lt"/>
                <a:cs typeface="Tahoma" charset="0"/>
              </a:rPr>
            </a:br>
            <a:r>
              <a:rPr lang="en-GB" sz="2000" dirty="0" smtClean="0">
                <a:latin typeface="+mj-lt"/>
                <a:cs typeface="Tahoma" charset="0"/>
              </a:rPr>
              <a:t>     </a:t>
            </a:r>
            <a:r>
              <a:rPr lang="en-GB" sz="2000" dirty="0">
                <a:latin typeface="+mj-lt"/>
                <a:cs typeface="Tahoma" charset="0"/>
              </a:rPr>
              <a:t>of the world and of oneself.</a:t>
            </a:r>
          </a:p>
          <a:p>
            <a:pPr marL="0" indent="0">
              <a:spcBef>
                <a:spcPts val="600"/>
              </a:spcBef>
              <a:buClr>
                <a:srgbClr val="C00000"/>
              </a:buClr>
              <a:buNone/>
            </a:pPr>
            <a:endParaRPr lang="en-GB" sz="2000" dirty="0">
              <a:latin typeface="+mj-lt"/>
              <a:cs typeface="Tahoma" charset="0"/>
            </a:endParaRPr>
          </a:p>
          <a:p>
            <a:pPr marL="0">
              <a:lnSpc>
                <a:spcPct val="60000"/>
              </a:lnSpc>
              <a:spcBef>
                <a:spcPts val="600"/>
              </a:spcBef>
              <a:buClr>
                <a:srgbClr val="C00000"/>
              </a:buClr>
              <a:buFont typeface="KaiTi" panose="02010609060101010101" pitchFamily="49" charset="-122"/>
              <a:buChar char="中"/>
            </a:pPr>
            <a:r>
              <a:rPr lang="en-GB" sz="2000" dirty="0">
                <a:latin typeface="+mj-lt"/>
                <a:cs typeface="Tahoma" charset="0"/>
              </a:rPr>
              <a:t>Travelling in most cases however happened within</a:t>
            </a:r>
          </a:p>
          <a:p>
            <a:pPr marL="0" indent="0">
              <a:lnSpc>
                <a:spcPct val="60000"/>
              </a:lnSpc>
              <a:spcBef>
                <a:spcPts val="600"/>
              </a:spcBef>
              <a:buClr>
                <a:srgbClr val="C00000"/>
              </a:buClr>
              <a:buNone/>
            </a:pPr>
            <a:r>
              <a:rPr lang="en-GB" sz="2000" dirty="0">
                <a:latin typeface="+mj-lt"/>
                <a:cs typeface="Tahoma" charset="0"/>
              </a:rPr>
              <a:t>    </a:t>
            </a:r>
            <a:r>
              <a:rPr lang="en-GB" sz="2000" dirty="0" smtClean="0">
                <a:latin typeface="+mj-lt"/>
                <a:cs typeface="Tahoma" charset="0"/>
              </a:rPr>
              <a:t> </a:t>
            </a:r>
            <a:r>
              <a:rPr lang="en-GB" sz="2000" dirty="0">
                <a:latin typeface="+mj-lt"/>
                <a:cs typeface="Tahoma" charset="0"/>
              </a:rPr>
              <a:t>China, Xu </a:t>
            </a:r>
            <a:r>
              <a:rPr lang="en-GB" sz="2000" dirty="0" err="1">
                <a:latin typeface="+mj-lt"/>
                <a:cs typeface="Tahoma" charset="0"/>
              </a:rPr>
              <a:t>Xiake</a:t>
            </a:r>
            <a:r>
              <a:rPr lang="en-GB" sz="2000" dirty="0">
                <a:latin typeface="+mj-lt"/>
                <a:cs typeface="Tahoma" charset="0"/>
              </a:rPr>
              <a:t>, depicted on the stamp, was no </a:t>
            </a:r>
          </a:p>
          <a:p>
            <a:pPr marL="0" indent="0">
              <a:lnSpc>
                <a:spcPct val="60000"/>
              </a:lnSpc>
              <a:spcBef>
                <a:spcPts val="600"/>
              </a:spcBef>
              <a:buClr>
                <a:srgbClr val="C00000"/>
              </a:buClr>
              <a:buNone/>
            </a:pPr>
            <a:r>
              <a:rPr lang="en-GB" sz="2000" dirty="0">
                <a:latin typeface="+mj-lt"/>
                <a:cs typeface="Tahoma" charset="0"/>
              </a:rPr>
              <a:t>    </a:t>
            </a:r>
            <a:r>
              <a:rPr lang="en-GB" sz="2000" dirty="0" smtClean="0">
                <a:latin typeface="+mj-lt"/>
                <a:cs typeface="Tahoma" charset="0"/>
              </a:rPr>
              <a:t> </a:t>
            </a:r>
            <a:r>
              <a:rPr lang="en-GB" sz="2000" dirty="0">
                <a:latin typeface="+mj-lt"/>
                <a:cs typeface="Tahoma" charset="0"/>
              </a:rPr>
              <a:t>Marco Polo or Ibn Battuta.</a:t>
            </a:r>
            <a:r>
              <a:rPr lang="en-US" sz="2000" dirty="0">
                <a:latin typeface="+mj-lt"/>
                <a:cs typeface="Tahoma" charset="0"/>
              </a:rPr>
              <a:t> Exceptions: Buddhist monks </a:t>
            </a:r>
          </a:p>
          <a:p>
            <a:pPr marL="0" indent="0">
              <a:lnSpc>
                <a:spcPct val="60000"/>
              </a:lnSpc>
              <a:spcBef>
                <a:spcPts val="600"/>
              </a:spcBef>
              <a:buClr>
                <a:srgbClr val="C00000"/>
              </a:buClr>
              <a:buNone/>
            </a:pPr>
            <a:r>
              <a:rPr lang="en-US" sz="2000" dirty="0">
                <a:latin typeface="+mj-lt"/>
                <a:cs typeface="Tahoma" charset="0"/>
              </a:rPr>
              <a:t>    </a:t>
            </a:r>
            <a:r>
              <a:rPr lang="en-US" sz="2000" dirty="0" smtClean="0">
                <a:latin typeface="+mj-lt"/>
                <a:cs typeface="Tahoma" charset="0"/>
              </a:rPr>
              <a:t> </a:t>
            </a:r>
            <a:r>
              <a:rPr lang="en-US" sz="2000" dirty="0">
                <a:latin typeface="+mj-lt"/>
                <a:cs typeface="Tahoma" charset="0"/>
              </a:rPr>
              <a:t>and Zheng He (1371-1433), the “Chinese Columbus”.			</a:t>
            </a:r>
            <a:endParaRPr lang="en-GB" sz="2000" dirty="0">
              <a:latin typeface="+mj-lt"/>
              <a:cs typeface="Tahoma" charset="0"/>
            </a:endParaRPr>
          </a:p>
          <a:p>
            <a:pPr>
              <a:buClr>
                <a:srgbClr val="C00000"/>
              </a:buClr>
              <a:buFont typeface="KaiTi" panose="02010609060101010101" pitchFamily="49" charset="-122"/>
              <a:buChar char="中"/>
            </a:pPr>
            <a:endParaRPr lang="en-US" sz="2400" dirty="0">
              <a:latin typeface="+mj-lt"/>
              <a:cs typeface="Tahoma" charset="0"/>
            </a:endParaRPr>
          </a:p>
          <a:p>
            <a:pPr>
              <a:buClr>
                <a:srgbClr val="C00000"/>
              </a:buClr>
              <a:buFont typeface="KaiTi" panose="02010609060101010101" pitchFamily="49" charset="-122"/>
              <a:buChar char="中"/>
            </a:pPr>
            <a:endParaRPr lang="en-GB" i="1" dirty="0">
              <a:latin typeface="+mj-lt"/>
              <a:cs typeface="Tahoma" charset="0"/>
            </a:endParaRPr>
          </a:p>
          <a:p>
            <a:pPr marL="0" indent="0">
              <a:buNone/>
            </a:pPr>
            <a:endParaRPr lang="de-DE" dirty="0"/>
          </a:p>
        </p:txBody>
      </p:sp>
      <p:sp>
        <p:nvSpPr>
          <p:cNvPr id="10" name="Untertitel 8"/>
          <p:cNvSpPr txBox="1">
            <a:spLocks/>
          </p:cNvSpPr>
          <p:nvPr/>
        </p:nvSpPr>
        <p:spPr bwMode="auto">
          <a:xfrm>
            <a:off x="8372340" y="6018507"/>
            <a:ext cx="1725391" cy="379294"/>
          </a:xfrm>
          <a:prstGeom prst="rect">
            <a:avLst/>
          </a:prstGeom>
          <a:noFill/>
          <a:ln w="9525">
            <a:noFill/>
            <a:miter lim="800000"/>
            <a:headEnd/>
            <a:tailEnd/>
          </a:ln>
        </p:spPr>
        <p:txBody>
          <a:bodyPr/>
          <a:lstStyle/>
          <a:p>
            <a:pPr marL="182563" indent="-182563">
              <a:spcBef>
                <a:spcPct val="20000"/>
              </a:spcBef>
            </a:pPr>
            <a:r>
              <a:rPr lang="de-DE" sz="1500" i="1" dirty="0">
                <a:latin typeface="+mj-lt"/>
                <a:cs typeface="Tahoma" charset="0"/>
              </a:rPr>
              <a:t>Xu </a:t>
            </a:r>
            <a:r>
              <a:rPr lang="de-DE" sz="1500" i="1" dirty="0" err="1">
                <a:latin typeface="+mj-lt"/>
                <a:cs typeface="Tahoma" charset="0"/>
              </a:rPr>
              <a:t>Xiake</a:t>
            </a:r>
            <a:r>
              <a:rPr lang="de-DE" sz="1500" i="1" dirty="0">
                <a:latin typeface="+mj-lt"/>
                <a:cs typeface="Tahoma" charset="0"/>
              </a:rPr>
              <a:t> 1587-1641</a:t>
            </a:r>
            <a:endParaRPr lang="en-GB" sz="1500" i="1" dirty="0">
              <a:latin typeface="+mj-lt"/>
              <a:cs typeface="Tahoma" charset="0"/>
            </a:endParaRPr>
          </a:p>
        </p:txBody>
      </p:sp>
      <p:pic>
        <p:nvPicPr>
          <p:cNvPr id="5" name="Grafik 4"/>
          <p:cNvPicPr>
            <a:picLocks noChangeAspect="1"/>
          </p:cNvPicPr>
          <p:nvPr/>
        </p:nvPicPr>
        <p:blipFill>
          <a:blip r:embed="rId3"/>
          <a:stretch>
            <a:fillRect/>
          </a:stretch>
        </p:blipFill>
        <p:spPr>
          <a:xfrm>
            <a:off x="8368677" y="2700134"/>
            <a:ext cx="1885950" cy="3286125"/>
          </a:xfrm>
          <a:prstGeom prst="rect">
            <a:avLst/>
          </a:prstGeom>
        </p:spPr>
      </p:pic>
      <p:cxnSp>
        <p:nvCxnSpPr>
          <p:cNvPr id="6" name="Straight Connector 10">
            <a:extLst>
              <a:ext uri="{FF2B5EF4-FFF2-40B4-BE49-F238E27FC236}">
                <a16:creationId xmlns="" xmlns:a16="http://schemas.microsoft.com/office/drawing/2014/main" id="{C8A68296-D338-4032-A136-74699F5D97D3}"/>
              </a:ext>
            </a:extLst>
          </p:cNvPr>
          <p:cNvCxnSpPr>
            <a:cxnSpLocks/>
          </p:cNvCxnSpPr>
          <p:nvPr/>
        </p:nvCxnSpPr>
        <p:spPr>
          <a:xfrm>
            <a:off x="0" y="172005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41766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smtClean="0"/>
              <a:t>Political </a:t>
            </a:r>
            <a:r>
              <a:rPr lang="en-US" sz="3600" dirty="0"/>
              <a:t>Background of </a:t>
            </a:r>
            <a:r>
              <a:rPr lang="en-US" sz="3600" dirty="0" smtClean="0"/>
              <a:t>Chinese </a:t>
            </a:r>
            <a:r>
              <a:rPr lang="en-US" sz="3600" dirty="0"/>
              <a:t>Outbound Tourism</a:t>
            </a:r>
            <a:endParaRPr lang="en-GB" sz="3600" dirty="0"/>
          </a:p>
        </p:txBody>
      </p:sp>
      <p:sp>
        <p:nvSpPr>
          <p:cNvPr id="3" name="Inhaltsplatzhalter 2"/>
          <p:cNvSpPr>
            <a:spLocks noGrp="1"/>
          </p:cNvSpPr>
          <p:nvPr>
            <p:ph idx="1"/>
          </p:nvPr>
        </p:nvSpPr>
        <p:spPr>
          <a:xfrm>
            <a:off x="2427774" y="1769897"/>
            <a:ext cx="8154862" cy="4863445"/>
          </a:xfrm>
        </p:spPr>
        <p:txBody>
          <a:bodyPr>
            <a:normAutofit fontScale="40000" lnSpcReduction="20000"/>
          </a:bodyPr>
          <a:lstStyle/>
          <a:p>
            <a:pPr marL="0" indent="0">
              <a:buClr>
                <a:srgbClr val="C00000"/>
              </a:buClr>
              <a:buNone/>
            </a:pPr>
            <a:r>
              <a:rPr lang="en-US" sz="3800" dirty="0"/>
              <a:t>1983</a:t>
            </a:r>
          </a:p>
          <a:p>
            <a:pPr lvl="1">
              <a:buClr>
                <a:srgbClr val="C00000"/>
              </a:buClr>
              <a:buFont typeface="KaiTi" panose="02010609060101010101" pitchFamily="49" charset="-122"/>
              <a:buChar char="中"/>
            </a:pPr>
            <a:r>
              <a:rPr lang="en-US" sz="4000" i="1" dirty="0"/>
              <a:t>The government permitted citizens to travel abroad for </a:t>
            </a:r>
            <a:r>
              <a:rPr lang="en-US" sz="4000" b="1" i="1" dirty="0"/>
              <a:t>private reasons</a:t>
            </a:r>
            <a:r>
              <a:rPr lang="en-US" sz="4000" i="1" dirty="0"/>
              <a:t>, but only for those who had relatives abroad. This type of travel first took place between Mainland China and Hong Kong or Macau.</a:t>
            </a:r>
          </a:p>
          <a:p>
            <a:pPr marL="0" indent="0">
              <a:buClr>
                <a:srgbClr val="C00000"/>
              </a:buClr>
              <a:buNone/>
            </a:pPr>
            <a:r>
              <a:rPr lang="en-US" sz="4000" dirty="0"/>
              <a:t>1987</a:t>
            </a:r>
          </a:p>
          <a:p>
            <a:pPr lvl="1">
              <a:buClr>
                <a:srgbClr val="C00000"/>
              </a:buClr>
              <a:buFont typeface="KaiTi" panose="02010609060101010101" pitchFamily="49" charset="-122"/>
              <a:buChar char="中"/>
            </a:pPr>
            <a:r>
              <a:rPr lang="en-US" sz="4000" b="1" i="1" dirty="0"/>
              <a:t>First cross-border travel to North Korea</a:t>
            </a:r>
            <a:r>
              <a:rPr lang="en-US" sz="4000" i="1" dirty="0"/>
              <a:t>. Starting from this year, the Chinese government gradually approved of travelling to </a:t>
            </a:r>
            <a:r>
              <a:rPr lang="en-US" sz="4000" i="1" dirty="0" err="1"/>
              <a:t>neighbouring</a:t>
            </a:r>
            <a:r>
              <a:rPr lang="en-US" sz="4000" i="1" dirty="0"/>
              <a:t> countries to visit relatives and family members.</a:t>
            </a:r>
          </a:p>
          <a:p>
            <a:pPr marL="0" indent="0">
              <a:buClr>
                <a:srgbClr val="C00000"/>
              </a:buClr>
              <a:buNone/>
            </a:pPr>
            <a:r>
              <a:rPr lang="en-US" sz="4000" dirty="0"/>
              <a:t>1997</a:t>
            </a:r>
          </a:p>
          <a:p>
            <a:pPr lvl="1">
              <a:buClr>
                <a:srgbClr val="C00000"/>
              </a:buClr>
              <a:buFont typeface="KaiTi" panose="02010609060101010101" pitchFamily="49" charset="-122"/>
              <a:buChar char="中"/>
            </a:pPr>
            <a:r>
              <a:rPr lang="en-US" sz="4000" b="1" i="1" dirty="0"/>
              <a:t>Official start of outbound travel from China</a:t>
            </a:r>
            <a:r>
              <a:rPr lang="en-US" sz="4000" i="1" dirty="0"/>
              <a:t>. T</a:t>
            </a:r>
            <a:r>
              <a:rPr lang="en-GB" sz="4000" i="1" dirty="0"/>
              <a:t>he “Provisional Regulation on the Management of Outbound Travel by Chinese Citizens at their own Expense” for the first time </a:t>
            </a:r>
            <a:r>
              <a:rPr lang="en-US" sz="4000" i="1" dirty="0"/>
              <a:t>acknowledges Chinese citizens’ demand for leisure travel.</a:t>
            </a:r>
          </a:p>
          <a:p>
            <a:pPr marL="0" indent="0">
              <a:buClr>
                <a:srgbClr val="C00000"/>
              </a:buClr>
              <a:buNone/>
            </a:pPr>
            <a:r>
              <a:rPr lang="en-US" sz="4000" dirty="0"/>
              <a:t>2012</a:t>
            </a:r>
          </a:p>
          <a:p>
            <a:pPr lvl="1">
              <a:buClr>
                <a:srgbClr val="C00000"/>
              </a:buClr>
              <a:buFont typeface="KaiTi" panose="02010609060101010101" pitchFamily="49" charset="-122"/>
              <a:buChar char="中"/>
            </a:pPr>
            <a:r>
              <a:rPr lang="en-US" sz="4000" i="1" dirty="0"/>
              <a:t>China becomes </a:t>
            </a:r>
            <a:r>
              <a:rPr lang="en-US" sz="4000" b="1" i="1" dirty="0"/>
              <a:t>the biggest source market of international tourists worldwide</a:t>
            </a:r>
            <a:r>
              <a:rPr lang="en-US" sz="4000" i="1" dirty="0"/>
              <a:t>.</a:t>
            </a:r>
            <a:endParaRPr lang="en-US" sz="4000" dirty="0" smtClean="0"/>
          </a:p>
          <a:p>
            <a:pPr marL="0" indent="0">
              <a:buClr>
                <a:srgbClr val="C00000"/>
              </a:buClr>
              <a:buNone/>
            </a:pPr>
            <a:r>
              <a:rPr lang="en-US" sz="4000" dirty="0"/>
              <a:t>2015</a:t>
            </a:r>
          </a:p>
          <a:p>
            <a:pPr lvl="1">
              <a:buClr>
                <a:srgbClr val="C00000"/>
              </a:buClr>
              <a:buFont typeface="KaiTi" panose="02010609060101010101" pitchFamily="49" charset="-122"/>
              <a:buChar char="中"/>
            </a:pPr>
            <a:r>
              <a:rPr lang="en-US" sz="4000" i="1" dirty="0"/>
              <a:t>Following in the footsteps of the United States, numerous destinations begin to introduce </a:t>
            </a:r>
            <a:r>
              <a:rPr lang="en-US" sz="4000" b="1" i="1" dirty="0"/>
              <a:t>multiple-entry tourist visas for Chinese passport holders</a:t>
            </a:r>
            <a:r>
              <a:rPr lang="en-US" sz="4000" i="1" dirty="0"/>
              <a:t>.</a:t>
            </a:r>
          </a:p>
          <a:p>
            <a:pPr marL="0" indent="0">
              <a:buClr>
                <a:srgbClr val="C00000"/>
              </a:buClr>
              <a:buNone/>
            </a:pPr>
            <a:r>
              <a:rPr lang="en-US" sz="4000" dirty="0"/>
              <a:t>2018</a:t>
            </a:r>
          </a:p>
          <a:p>
            <a:pPr lvl="1">
              <a:buClr>
                <a:srgbClr val="C00000"/>
              </a:buClr>
              <a:buFont typeface="KaiTi" panose="02010609060101010101" pitchFamily="49" charset="-122"/>
              <a:buChar char="中"/>
            </a:pPr>
            <a:r>
              <a:rPr lang="en-US" sz="4000" b="1" i="1" dirty="0"/>
              <a:t>Ministry of Culture and Tourism started.</a:t>
            </a:r>
          </a:p>
          <a:p>
            <a:pPr lvl="1">
              <a:buClr>
                <a:srgbClr val="C00000"/>
              </a:buClr>
              <a:buFont typeface="KaiTi" panose="02010609060101010101" pitchFamily="49" charset="-122"/>
              <a:buChar char="中"/>
            </a:pPr>
            <a:endParaRPr lang="en-US" sz="4000" b="1" i="1" dirty="0"/>
          </a:p>
          <a:p>
            <a:pPr lvl="1">
              <a:buClr>
                <a:srgbClr val="C00000"/>
              </a:buClr>
              <a:buFont typeface="KaiTi" panose="02010609060101010101" pitchFamily="49" charset="-122"/>
              <a:buChar char="中"/>
            </a:pPr>
            <a:endParaRPr lang="en-US" sz="3800" i="1" dirty="0"/>
          </a:p>
          <a:p>
            <a:pPr marL="457200" lvl="1" indent="0">
              <a:buClr>
                <a:srgbClr val="C00000"/>
              </a:buClr>
              <a:buNone/>
            </a:pPr>
            <a:endParaRPr lang="en-US" sz="3800" i="1" dirty="0"/>
          </a:p>
          <a:p>
            <a:pPr lvl="1">
              <a:buClr>
                <a:srgbClr val="C00000"/>
              </a:buClr>
              <a:buFont typeface="KaiTi" panose="02010609060101010101" pitchFamily="49" charset="-122"/>
              <a:buChar char="中"/>
            </a:pPr>
            <a:endParaRPr lang="en-US" sz="2200" i="1" dirty="0"/>
          </a:p>
          <a:p>
            <a:pPr lvl="1">
              <a:buClr>
                <a:srgbClr val="C00000"/>
              </a:buClr>
              <a:buFont typeface="KaiTi" panose="02010609060101010101" pitchFamily="49" charset="-122"/>
              <a:buChar char="中"/>
            </a:pPr>
            <a:endParaRPr lang="en-GB" sz="2200" i="1" dirty="0"/>
          </a:p>
        </p:txBody>
      </p:sp>
      <p:sp>
        <p:nvSpPr>
          <p:cNvPr id="4" name="Foliennummernplatzhalter 3"/>
          <p:cNvSpPr>
            <a:spLocks noGrp="1"/>
          </p:cNvSpPr>
          <p:nvPr>
            <p:ph type="sldNum" sz="quarter" idx="12"/>
          </p:nvPr>
        </p:nvSpPr>
        <p:spPr/>
        <p:txBody>
          <a:bodyPr/>
          <a:lstStyle/>
          <a:p>
            <a:fld id="{4F5037F2-DC85-406A-A4EA-1E681A25B4F8}" type="slidenum">
              <a:rPr lang="en-US" smtClean="0"/>
              <a:t>5</a:t>
            </a:fld>
            <a:endParaRPr lang="en-US" dirty="0"/>
          </a:p>
        </p:txBody>
      </p:sp>
      <p:cxnSp>
        <p:nvCxnSpPr>
          <p:cNvPr id="8" name="Gerade Verbindung mit Pfeil 7"/>
          <p:cNvCxnSpPr/>
          <p:nvPr/>
        </p:nvCxnSpPr>
        <p:spPr>
          <a:xfrm flipH="1">
            <a:off x="2266127" y="1769897"/>
            <a:ext cx="8849" cy="448743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 xmlns:a16="http://schemas.microsoft.com/office/drawing/2014/main" id="{C8A68296-D338-4032-A136-74699F5D97D3}"/>
              </a:ext>
            </a:extLst>
          </p:cNvPr>
          <p:cNvCxnSpPr>
            <a:cxnSpLocks/>
          </p:cNvCxnSpPr>
          <p:nvPr/>
        </p:nvCxnSpPr>
        <p:spPr>
          <a:xfrm>
            <a:off x="68094"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2619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6</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3600986"/>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endParaRPr lang="en-US" sz="2000" dirty="0">
              <a:solidFill>
                <a:prstClr val="black"/>
              </a:solidFill>
            </a:endParaRPr>
          </a:p>
          <a:p>
            <a:r>
              <a:rPr lang="en-US" sz="2800" dirty="0">
                <a:solidFill>
                  <a:prstClr val="black"/>
                </a:solidFill>
              </a:rPr>
              <a:t>COTRI reports for the </a:t>
            </a:r>
            <a:r>
              <a:rPr lang="en-US" sz="2800" b="1" dirty="0">
                <a:solidFill>
                  <a:prstClr val="black"/>
                </a:solidFill>
              </a:rPr>
              <a:t>first half of 2018 </a:t>
            </a:r>
            <a:r>
              <a:rPr lang="en-US" sz="2800" dirty="0">
                <a:solidFill>
                  <a:prstClr val="black"/>
                </a:solidFill>
              </a:rPr>
              <a:t>a total of </a:t>
            </a:r>
            <a:r>
              <a:rPr lang="en-US" sz="2800" b="1" dirty="0">
                <a:solidFill>
                  <a:prstClr val="black"/>
                </a:solidFill>
              </a:rPr>
              <a:t>80 million </a:t>
            </a:r>
            <a:r>
              <a:rPr lang="en-US" sz="2800" dirty="0">
                <a:solidFill>
                  <a:prstClr val="black"/>
                </a:solidFill>
              </a:rPr>
              <a:t>border crossings, with more than half going beyond Greater China, an increase of </a:t>
            </a:r>
            <a:r>
              <a:rPr lang="en-US" sz="2800" b="1" dirty="0">
                <a:solidFill>
                  <a:prstClr val="black"/>
                </a:solidFill>
              </a:rPr>
              <a:t>16% </a:t>
            </a:r>
            <a:r>
              <a:rPr lang="en-US" sz="2800" b="1" dirty="0" err="1" smtClean="0">
                <a:solidFill>
                  <a:prstClr val="black"/>
                </a:solidFill>
              </a:rPr>
              <a:t>YoY</a:t>
            </a:r>
            <a:r>
              <a:rPr lang="en-US" sz="2800" b="1" dirty="0" smtClean="0">
                <a:solidFill>
                  <a:prstClr val="black"/>
                </a:solidFill>
              </a:rPr>
              <a:t>.</a:t>
            </a:r>
          </a:p>
          <a:p>
            <a:endParaRPr lang="en-US" sz="2800" dirty="0">
              <a:solidFill>
                <a:prstClr val="black"/>
              </a:solidFill>
            </a:endParaRPr>
          </a:p>
          <a:p>
            <a:r>
              <a:rPr lang="en-US" sz="2800" dirty="0" smtClean="0">
                <a:solidFill>
                  <a:prstClr val="black"/>
                </a:solidFill>
              </a:rPr>
              <a:t>The Chinese Ministry of Culture and Tourism published </a:t>
            </a:r>
            <a:r>
              <a:rPr lang="en-US" sz="2800" dirty="0">
                <a:solidFill>
                  <a:prstClr val="black"/>
                </a:solidFill>
              </a:rPr>
              <a:t>a total of </a:t>
            </a:r>
            <a:r>
              <a:rPr lang="en-US" sz="2800" b="1" dirty="0">
                <a:solidFill>
                  <a:prstClr val="black"/>
                </a:solidFill>
              </a:rPr>
              <a:t>71.3 million </a:t>
            </a:r>
            <a:r>
              <a:rPr lang="en-US" sz="2800" dirty="0">
                <a:solidFill>
                  <a:prstClr val="black"/>
                </a:solidFill>
              </a:rPr>
              <a:t>Chinese border </a:t>
            </a:r>
            <a:r>
              <a:rPr lang="en-US" sz="2800" dirty="0" smtClean="0">
                <a:solidFill>
                  <a:prstClr val="black"/>
                </a:solidFill>
              </a:rPr>
              <a:t>crossings for the </a:t>
            </a:r>
            <a:r>
              <a:rPr lang="en-US" sz="2800" b="1" dirty="0" smtClean="0">
                <a:solidFill>
                  <a:prstClr val="black"/>
                </a:solidFill>
              </a:rPr>
              <a:t>first half of 2018</a:t>
            </a:r>
            <a:r>
              <a:rPr lang="en-US" sz="2800" dirty="0" smtClean="0">
                <a:solidFill>
                  <a:prstClr val="black"/>
                </a:solidFill>
              </a:rPr>
              <a:t>, </a:t>
            </a:r>
            <a:r>
              <a:rPr lang="en-US" sz="2800" dirty="0">
                <a:solidFill>
                  <a:prstClr val="black"/>
                </a:solidFill>
              </a:rPr>
              <a:t>an increase of </a:t>
            </a:r>
            <a:r>
              <a:rPr lang="en-US" sz="2800" b="1" dirty="0">
                <a:solidFill>
                  <a:prstClr val="black"/>
                </a:solidFill>
              </a:rPr>
              <a:t>15% </a:t>
            </a:r>
            <a:r>
              <a:rPr lang="en-US" sz="2800" b="1" dirty="0" err="1">
                <a:solidFill>
                  <a:prstClr val="black"/>
                </a:solidFill>
              </a:rPr>
              <a:t>YoY</a:t>
            </a:r>
            <a:r>
              <a:rPr lang="en-US" sz="2800" dirty="0">
                <a:solidFill>
                  <a:prstClr val="black"/>
                </a:solidFill>
              </a:rPr>
              <a:t>.</a:t>
            </a:r>
          </a:p>
          <a:p>
            <a:endParaRPr lang="de-DE" sz="2800" dirty="0">
              <a:solidFill>
                <a:prstClr val="black"/>
              </a:solidFill>
            </a:endParaRPr>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dirty="0" smtClean="0">
                <a:solidFill>
                  <a:schemeClr val="tx1"/>
                </a:solidFill>
                <a:latin typeface="Helvetica" pitchFamily="2" charset="0"/>
                <a:cs typeface="Helvetica" pitchFamily="2" charset="0"/>
              </a:rPr>
              <a:t>Chinese outbound tourism First half 2018</a:t>
            </a:r>
            <a:endParaRPr lang="en-US"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513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7</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4462760"/>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r>
              <a:rPr lang="en-US" sz="2800" dirty="0" smtClean="0">
                <a:solidFill>
                  <a:prstClr val="black"/>
                </a:solidFill>
              </a:rPr>
              <a:t> </a:t>
            </a:r>
            <a:r>
              <a:rPr lang="en-US" sz="2800" dirty="0">
                <a:solidFill>
                  <a:prstClr val="black"/>
                </a:solidFill>
              </a:rPr>
              <a:t>COTRI forecasts that 2018 will see a total of </a:t>
            </a:r>
            <a:r>
              <a:rPr lang="en-US" sz="2800" b="1" dirty="0">
                <a:solidFill>
                  <a:prstClr val="black"/>
                </a:solidFill>
              </a:rPr>
              <a:t>160 million </a:t>
            </a:r>
            <a:r>
              <a:rPr lang="en-US" sz="2800" dirty="0">
                <a:solidFill>
                  <a:prstClr val="black"/>
                </a:solidFill>
              </a:rPr>
              <a:t>Chinese arrivals worldwide, which would consist of 75 million trips made to Greater China destinations and 85 million to the rest of the </a:t>
            </a:r>
            <a:r>
              <a:rPr lang="en-US" sz="2800" dirty="0" smtClean="0">
                <a:solidFill>
                  <a:prstClr val="black"/>
                </a:solidFill>
              </a:rPr>
              <a:t>world.</a:t>
            </a:r>
          </a:p>
          <a:p>
            <a:endParaRPr lang="en-US" sz="2800" dirty="0">
              <a:solidFill>
                <a:prstClr val="black"/>
              </a:solidFill>
            </a:endParaRPr>
          </a:p>
          <a:p>
            <a:r>
              <a:rPr lang="en-US" sz="2800" dirty="0">
                <a:solidFill>
                  <a:prstClr val="black"/>
                </a:solidFill>
              </a:rPr>
              <a:t>By 2030, 390 million outbound trips will originate in Mainland China, most of them going beyond Greater China, 250 million more than 2017 -  meaning </a:t>
            </a:r>
          </a:p>
          <a:p>
            <a:r>
              <a:rPr lang="en-US" sz="2800" b="1" dirty="0">
                <a:solidFill>
                  <a:prstClr val="black"/>
                </a:solidFill>
              </a:rPr>
              <a:t>HALF of the additional outbound </a:t>
            </a:r>
            <a:r>
              <a:rPr lang="en-US" sz="2800" b="1" dirty="0" err="1">
                <a:solidFill>
                  <a:prstClr val="black"/>
                </a:solidFill>
              </a:rPr>
              <a:t>travellers</a:t>
            </a:r>
            <a:r>
              <a:rPr lang="en-US" sz="2800" b="1" dirty="0">
                <a:solidFill>
                  <a:prstClr val="black"/>
                </a:solidFill>
              </a:rPr>
              <a:t> in next decade will be CHINESE</a:t>
            </a:r>
            <a:r>
              <a:rPr lang="en-US" sz="2800" dirty="0">
                <a:solidFill>
                  <a:prstClr val="black"/>
                </a:solidFill>
              </a:rPr>
              <a:t>.</a:t>
            </a:r>
          </a:p>
          <a:p>
            <a:endParaRPr lang="en-US" sz="2800" dirty="0" smtClean="0">
              <a:solidFill>
                <a:prstClr val="black"/>
              </a:solidFill>
            </a:endParaRPr>
          </a:p>
          <a:p>
            <a:endParaRPr lang="en-US" sz="2000" dirty="0">
              <a:solidFill>
                <a:prstClr val="black"/>
              </a:solidFill>
            </a:endParaRPr>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dirty="0" smtClean="0">
                <a:solidFill>
                  <a:schemeClr val="tx1"/>
                </a:solidFill>
                <a:latin typeface="Helvetica" pitchFamily="2" charset="0"/>
                <a:cs typeface="Helvetica" pitchFamily="2" charset="0"/>
              </a:rPr>
              <a:t>Chinese outbound tourism 2018-2030</a:t>
            </a:r>
            <a:endParaRPr lang="en-US"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1392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2573155" y="2681225"/>
            <a:ext cx="5230559" cy="3680547"/>
          </a:xfrm>
          <a:prstGeom prst="rect">
            <a:avLst/>
          </a:prstGeom>
        </p:spPr>
      </p:pic>
      <p:sp>
        <p:nvSpPr>
          <p:cNvPr id="4" name="Slide Number Placeholder 3"/>
          <p:cNvSpPr>
            <a:spLocks noGrp="1"/>
          </p:cNvSpPr>
          <p:nvPr>
            <p:ph type="sldNum" sz="quarter" idx="12"/>
          </p:nvPr>
        </p:nvSpPr>
        <p:spPr/>
        <p:txBody>
          <a:bodyPr/>
          <a:lstStyle/>
          <a:p>
            <a:fld id="{4F5037F2-DC85-406A-A4EA-1E681A25B4F8}" type="slidenum">
              <a:rPr lang="en-US" smtClean="0"/>
              <a:t>8</a:t>
            </a:fld>
            <a:endParaRPr lang="en-US" dirty="0"/>
          </a:p>
        </p:txBody>
      </p:sp>
      <p:sp>
        <p:nvSpPr>
          <p:cNvPr id="5" name="Date Placeholder 4"/>
          <p:cNvSpPr>
            <a:spLocks noGrp="1"/>
          </p:cNvSpPr>
          <p:nvPr>
            <p:ph type="dt" sz="half" idx="10"/>
          </p:nvPr>
        </p:nvSpPr>
        <p:spPr/>
        <p:txBody>
          <a:bodyPr/>
          <a:lstStyle/>
          <a:p>
            <a:r>
              <a:rPr lang="fr-FR" dirty="0" smtClean="0"/>
              <a:t>2018</a:t>
            </a:r>
          </a:p>
        </p:txBody>
      </p:sp>
      <p:sp>
        <p:nvSpPr>
          <p:cNvPr id="6" name="Footer Placeholder 5"/>
          <p:cNvSpPr>
            <a:spLocks noGrp="1"/>
          </p:cNvSpPr>
          <p:nvPr>
            <p:ph type="ftr" sz="quarter" idx="11"/>
          </p:nvPr>
        </p:nvSpPr>
        <p:spPr/>
        <p:txBody>
          <a:bodyPr/>
          <a:lstStyle/>
          <a:p>
            <a:r>
              <a:rPr lang="en-US" smtClean="0"/>
              <a:t>www.china-outbound.com</a:t>
            </a:r>
            <a:endParaRPr lang="en-US" dirty="0"/>
          </a:p>
        </p:txBody>
      </p:sp>
      <p:sp>
        <p:nvSpPr>
          <p:cNvPr id="7" name="Title 1"/>
          <p:cNvSpPr txBox="1">
            <a:spLocks/>
          </p:cNvSpPr>
          <p:nvPr/>
        </p:nvSpPr>
        <p:spPr>
          <a:xfrm>
            <a:off x="2112466" y="364174"/>
            <a:ext cx="8154862"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a:lstStyle>
          <a:p>
            <a:endParaRPr lang="en-US" sz="1200" dirty="0"/>
          </a:p>
        </p:txBody>
      </p:sp>
      <p:sp>
        <p:nvSpPr>
          <p:cNvPr id="8" name="Content Placeholder 2"/>
          <p:cNvSpPr>
            <a:spLocks noGrp="1"/>
          </p:cNvSpPr>
          <p:nvPr>
            <p:ph idx="1"/>
          </p:nvPr>
        </p:nvSpPr>
        <p:spPr>
          <a:xfrm>
            <a:off x="2082800" y="1799484"/>
            <a:ext cx="7518400" cy="1388217"/>
          </a:xfrm>
        </p:spPr>
        <p:txBody>
          <a:bodyPr>
            <a:normAutofit lnSpcReduction="10000"/>
          </a:bodyPr>
          <a:lstStyle/>
          <a:p>
            <a:pPr marL="0" indent="0">
              <a:buNone/>
            </a:pPr>
            <a:r>
              <a:rPr lang="en-US" sz="1800" b="1" dirty="0"/>
              <a:t>Today no more than 10% of Chinese citizens possess passports </a:t>
            </a:r>
          </a:p>
          <a:p>
            <a:pPr marL="0" indent="0">
              <a:buNone/>
            </a:pPr>
            <a:r>
              <a:rPr lang="en-US" sz="1800" b="1" dirty="0"/>
              <a:t>Almost all live in 1</a:t>
            </a:r>
            <a:r>
              <a:rPr lang="en-US" sz="1800" b="1" baseline="30000" dirty="0"/>
              <a:t>st</a:t>
            </a:r>
            <a:r>
              <a:rPr lang="en-US" sz="1800" b="1" dirty="0"/>
              <a:t> and 2</a:t>
            </a:r>
            <a:r>
              <a:rPr lang="en-US" sz="1800" b="1" baseline="30000" dirty="0"/>
              <a:t>nd</a:t>
            </a:r>
            <a:r>
              <a:rPr lang="en-US" sz="1800" b="1" dirty="0"/>
              <a:t> tier cities 	</a:t>
            </a:r>
            <a:r>
              <a:rPr lang="en-US" sz="1600" dirty="0"/>
              <a:t>					</a:t>
            </a:r>
            <a:endParaRPr lang="en-US" dirty="0" smtClean="0"/>
          </a:p>
          <a:p>
            <a:pPr marL="0" indent="0">
              <a:buNone/>
            </a:pPr>
            <a:r>
              <a:rPr lang="en-US" dirty="0" smtClean="0"/>
              <a:t>					</a:t>
            </a:r>
            <a:endParaRPr lang="en-US" dirty="0"/>
          </a:p>
        </p:txBody>
      </p:sp>
      <p:sp>
        <p:nvSpPr>
          <p:cNvPr id="9" name="Rectangle 8"/>
          <p:cNvSpPr/>
          <p:nvPr/>
        </p:nvSpPr>
        <p:spPr>
          <a:xfrm>
            <a:off x="2135777" y="2641312"/>
            <a:ext cx="5029200" cy="492443"/>
          </a:xfrm>
          <a:prstGeom prst="rect">
            <a:avLst/>
          </a:prstGeom>
        </p:spPr>
        <p:txBody>
          <a:bodyPr wrap="square">
            <a:spAutoFit/>
          </a:bodyPr>
          <a:lstStyle/>
          <a:p>
            <a:r>
              <a:rPr lang="en-GB" sz="1300" b="1" dirty="0">
                <a:solidFill>
                  <a:schemeClr val="tx1">
                    <a:lumMod val="50000"/>
                    <a:lumOff val="50000"/>
                  </a:schemeClr>
                </a:solidFill>
              </a:rPr>
              <a:t>Until Now Only Four Economic Regions As </a:t>
            </a:r>
          </a:p>
          <a:p>
            <a:r>
              <a:rPr lang="en-GB" sz="1300" b="1" dirty="0">
                <a:solidFill>
                  <a:schemeClr val="tx1">
                    <a:lumMod val="50000"/>
                    <a:lumOff val="50000"/>
                  </a:schemeClr>
                </a:solidFill>
              </a:rPr>
              <a:t>Main Tourist Source Regions</a:t>
            </a:r>
            <a:endParaRPr lang="en-US" sz="1300" b="1" dirty="0">
              <a:solidFill>
                <a:schemeClr val="tx1">
                  <a:lumMod val="50000"/>
                  <a:lumOff val="50000"/>
                </a:schemeClr>
              </a:solidFill>
            </a:endParaRPr>
          </a:p>
        </p:txBody>
      </p:sp>
      <p:pic>
        <p:nvPicPr>
          <p:cNvPr id="25" name="Grafik 3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44" y="2159187"/>
            <a:ext cx="3597378" cy="1269813"/>
          </a:xfrm>
          <a:prstGeom prst="rect">
            <a:avLst/>
          </a:prstGeom>
          <a:noFill/>
        </p:spPr>
      </p:pic>
      <p:sp>
        <p:nvSpPr>
          <p:cNvPr id="14" name="Content Placeholder 2"/>
          <p:cNvSpPr txBox="1">
            <a:spLocks/>
          </p:cNvSpPr>
          <p:nvPr/>
        </p:nvSpPr>
        <p:spPr>
          <a:xfrm>
            <a:off x="374118" y="4637360"/>
            <a:ext cx="2663119" cy="15093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The vast majority of Chinese have yet to experience their first-ever long-distance leisure trip (inside or outside China)</a:t>
            </a:r>
            <a:endParaRPr lang="en-US" dirty="0"/>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dirty="0" smtClean="0">
                <a:solidFill>
                  <a:schemeClr val="tx1"/>
                </a:solidFill>
                <a:latin typeface="Helvetica" pitchFamily="2" charset="0"/>
                <a:cs typeface="Helvetica" pitchFamily="2" charset="0"/>
              </a:rPr>
              <a:t>Chinese outbound tourism growth potential</a:t>
            </a:r>
            <a:endParaRPr lang="en-US" dirty="0">
              <a:solidFill>
                <a:schemeClr val="tx1"/>
              </a:solidFill>
              <a:latin typeface="Helvetica" pitchFamily="2" charset="0"/>
              <a:cs typeface="Helvetica" pitchFamily="2" charset="0"/>
            </a:endParaRPr>
          </a:p>
        </p:txBody>
      </p:sp>
      <p:pic>
        <p:nvPicPr>
          <p:cNvPr id="12" name="Picture 2" descr="http://www.brookings.edu/~/media/Research/Files/Blogs/2015/03/31-china-gdp/Metro-economic-country-growth-differential.jpg?la=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3387722"/>
            <a:ext cx="3677165" cy="3340092"/>
          </a:xfrm>
          <a:prstGeom prst="rect">
            <a:avLst/>
          </a:prstGeom>
          <a:effectLst>
            <a:outerShdw blurRad="203200" dist="38100" dir="2700000" sx="102000" sy="102000" algn="tl" rotWithShape="0">
              <a:prstClr val="black">
                <a:alpha val="33000"/>
              </a:prstClr>
            </a:outerShdw>
          </a:effectLst>
          <a:extLst>
            <a:ext uri="{909E8E84-426E-40DD-AFC4-6F175D3DCCD1}">
              <a14:hiddenFill xmlns:a14="http://schemas.microsoft.com/office/drawing/2010/main">
                <a:solidFill>
                  <a:srgbClr val="FFFFFF"/>
                </a:solidFill>
              </a14:hiddenFill>
            </a:ext>
          </a:extLst>
        </p:spPr>
      </p:pic>
      <p:cxnSp>
        <p:nvCxnSpPr>
          <p:cNvPr id="15"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192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4040" y="376874"/>
            <a:ext cx="8750808" cy="936104"/>
          </a:xfrm>
        </p:spPr>
        <p:txBody>
          <a:bodyPr>
            <a:normAutofit fontScale="90000"/>
          </a:bodyPr>
          <a:lstStyle/>
          <a:p>
            <a:r>
              <a:rPr lang="en-US" sz="2200" dirty="0">
                <a:solidFill>
                  <a:prstClr val="white"/>
                </a:solidFill>
              </a:rPr>
              <a:t/>
            </a:r>
            <a:br>
              <a:rPr lang="en-US" sz="2200" dirty="0">
                <a:solidFill>
                  <a:prstClr val="white"/>
                </a:solidFill>
              </a:rPr>
            </a:br>
            <a:r>
              <a:rPr lang="en-US" sz="2700" dirty="0">
                <a:solidFill>
                  <a:prstClr val="white"/>
                </a:solidFill>
              </a:rPr>
              <a:t>The Changing Role of China’s Outbound Tourism</a:t>
            </a:r>
            <a:r>
              <a:rPr lang="en-US" sz="2200" dirty="0">
                <a:solidFill>
                  <a:prstClr val="white"/>
                </a:solidFill>
              </a:rPr>
              <a:t/>
            </a:r>
            <a:br>
              <a:rPr lang="en-US" sz="2200" dirty="0">
                <a:solidFill>
                  <a:prstClr val="white"/>
                </a:solidFill>
              </a:rPr>
            </a:br>
            <a:endParaRPr lang="de-DE" dirty="0"/>
          </a:p>
        </p:txBody>
      </p:sp>
      <p:sp>
        <p:nvSpPr>
          <p:cNvPr id="3" name="Inhaltsplatzhalter 2"/>
          <p:cNvSpPr>
            <a:spLocks noGrp="1"/>
          </p:cNvSpPr>
          <p:nvPr>
            <p:ph idx="1"/>
          </p:nvPr>
        </p:nvSpPr>
        <p:spPr>
          <a:xfrm>
            <a:off x="573932" y="1627588"/>
            <a:ext cx="11284084" cy="4525963"/>
          </a:xfrm>
        </p:spPr>
        <p:txBody>
          <a:bodyPr>
            <a:normAutofit/>
          </a:bodyPr>
          <a:lstStyle/>
          <a:p>
            <a:pPr marL="0" indent="0">
              <a:buNone/>
            </a:pPr>
            <a:endParaRPr lang="de-DE" dirty="0" smtClean="0"/>
          </a:p>
          <a:p>
            <a:pPr marL="0" indent="0">
              <a:buNone/>
            </a:pPr>
            <a:r>
              <a:rPr lang="de-DE" dirty="0" smtClean="0"/>
              <a:t>Change of Chinese </a:t>
            </a:r>
            <a:r>
              <a:rPr lang="de-DE" dirty="0" err="1" smtClean="0"/>
              <a:t>governments</a:t>
            </a:r>
            <a:r>
              <a:rPr lang="de-DE" dirty="0" smtClean="0"/>
              <a:t> global </a:t>
            </a:r>
            <a:r>
              <a:rPr lang="de-DE" dirty="0" err="1" smtClean="0"/>
              <a:t>policy</a:t>
            </a:r>
            <a:r>
              <a:rPr lang="de-DE" dirty="0" smtClean="0"/>
              <a:t> – Soft Power </a:t>
            </a:r>
            <a:r>
              <a:rPr lang="de-DE" dirty="0" err="1" smtClean="0"/>
              <a:t>through</a:t>
            </a:r>
            <a:r>
              <a:rPr lang="de-DE" dirty="0" smtClean="0"/>
              <a:t> </a:t>
            </a:r>
            <a:r>
              <a:rPr lang="de-DE" dirty="0" err="1" smtClean="0"/>
              <a:t>tourism</a:t>
            </a:r>
            <a:r>
              <a:rPr lang="de-DE" dirty="0" smtClean="0"/>
              <a:t> and new international </a:t>
            </a:r>
            <a:r>
              <a:rPr lang="de-DE" dirty="0" err="1" smtClean="0"/>
              <a:t>organisations</a:t>
            </a:r>
            <a:r>
              <a:rPr lang="de-DE" dirty="0" smtClean="0"/>
              <a:t> – BRICS, Belt and Road </a:t>
            </a:r>
            <a:r>
              <a:rPr lang="de-DE" dirty="0"/>
              <a:t>Initiative, </a:t>
            </a:r>
            <a:r>
              <a:rPr lang="de-DE" dirty="0" smtClean="0"/>
              <a:t>Shanghai </a:t>
            </a:r>
            <a:r>
              <a:rPr lang="de-DE" dirty="0" err="1"/>
              <a:t>Cooperation</a:t>
            </a:r>
            <a:r>
              <a:rPr lang="de-DE" dirty="0"/>
              <a:t> Organisation </a:t>
            </a: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9</a:t>
            </a:fld>
            <a:endParaRPr lang="en-US" dirty="0">
              <a:solidFill>
                <a:prstClr val="white"/>
              </a:solidFill>
            </a:endParaRPr>
          </a:p>
        </p:txBody>
      </p:sp>
      <p:sp>
        <p:nvSpPr>
          <p:cNvPr id="6" name="Fußzeilenplatzhalter 5"/>
          <p:cNvSpPr>
            <a:spLocks noGrp="1"/>
          </p:cNvSpPr>
          <p:nvPr>
            <p:ph type="ftr" sz="quarter" idx="11"/>
          </p:nvPr>
        </p:nvSpPr>
        <p:spPr/>
        <p:txBody>
          <a:bodyPr/>
          <a:lstStyle/>
          <a:p>
            <a:r>
              <a:rPr lang="en-US" smtClean="0">
                <a:solidFill>
                  <a:prstClr val="white"/>
                </a:solidFill>
              </a:rPr>
              <a:t>www.china-outbound.com</a:t>
            </a:r>
            <a:endParaRPr lang="en-US" dirty="0">
              <a:solidFill>
                <a:prstClr val="white"/>
              </a:solidFill>
            </a:endParaRPr>
          </a:p>
        </p:txBody>
      </p:sp>
      <p:pic>
        <p:nvPicPr>
          <p:cNvPr id="7" name="Grafik 6"/>
          <p:cNvPicPr>
            <a:picLocks noChangeAspect="1"/>
          </p:cNvPicPr>
          <p:nvPr/>
        </p:nvPicPr>
        <p:blipFill>
          <a:blip r:embed="rId2"/>
          <a:stretch>
            <a:fillRect/>
          </a:stretch>
        </p:blipFill>
        <p:spPr>
          <a:xfrm>
            <a:off x="1105849" y="3610640"/>
            <a:ext cx="4047837" cy="3063568"/>
          </a:xfrm>
          <a:prstGeom prst="rect">
            <a:avLst/>
          </a:prstGeom>
        </p:spPr>
      </p:pic>
      <p:pic>
        <p:nvPicPr>
          <p:cNvPr id="8" name="Grafik 7"/>
          <p:cNvPicPr>
            <a:picLocks noChangeAspect="1"/>
          </p:cNvPicPr>
          <p:nvPr/>
        </p:nvPicPr>
        <p:blipFill>
          <a:blip r:embed="rId3"/>
          <a:stretch>
            <a:fillRect/>
          </a:stretch>
        </p:blipFill>
        <p:spPr>
          <a:xfrm>
            <a:off x="6384014" y="3610640"/>
            <a:ext cx="3995973" cy="3063568"/>
          </a:xfrm>
          <a:prstGeom prst="rect">
            <a:avLst/>
          </a:prstGeom>
        </p:spPr>
      </p:pic>
      <p:sp>
        <p:nvSpPr>
          <p:cNvPr id="9" name="Rechteck 8"/>
          <p:cNvSpPr/>
          <p:nvPr/>
        </p:nvSpPr>
        <p:spPr>
          <a:xfrm>
            <a:off x="6429734" y="5338583"/>
            <a:ext cx="3904533" cy="1200329"/>
          </a:xfrm>
          <a:prstGeom prst="rect">
            <a:avLst/>
          </a:prstGeom>
        </p:spPr>
        <p:txBody>
          <a:bodyPr wrap="square">
            <a:spAutoFit/>
          </a:bodyPr>
          <a:lstStyle/>
          <a:p>
            <a:r>
              <a:rPr lang="en-US" dirty="0">
                <a:solidFill>
                  <a:schemeClr val="bg2"/>
                </a:solidFill>
              </a:rPr>
              <a:t>“China has entered a New Era where it should take </a:t>
            </a:r>
            <a:r>
              <a:rPr lang="en-US" dirty="0" err="1">
                <a:solidFill>
                  <a:schemeClr val="bg2"/>
                </a:solidFill>
              </a:rPr>
              <a:t>centre</a:t>
            </a:r>
            <a:r>
              <a:rPr lang="en-US" dirty="0">
                <a:solidFill>
                  <a:schemeClr val="bg2"/>
                </a:solidFill>
              </a:rPr>
              <a:t> stage in the world.”</a:t>
            </a:r>
          </a:p>
          <a:p>
            <a:r>
              <a:rPr lang="en-US" dirty="0">
                <a:solidFill>
                  <a:schemeClr val="bg2"/>
                </a:solidFill>
              </a:rPr>
              <a:t> Xi Jinping , 19</a:t>
            </a:r>
            <a:r>
              <a:rPr lang="en-US" baseline="30000" dirty="0">
                <a:solidFill>
                  <a:schemeClr val="bg2"/>
                </a:solidFill>
              </a:rPr>
              <a:t>th</a:t>
            </a:r>
            <a:r>
              <a:rPr lang="en-US" dirty="0">
                <a:solidFill>
                  <a:schemeClr val="bg2"/>
                </a:solidFill>
              </a:rPr>
              <a:t> CCP Congress October 2017</a:t>
            </a:r>
            <a:endParaRPr lang="de-DE" dirty="0">
              <a:solidFill>
                <a:schemeClr val="bg2"/>
              </a:solidFill>
            </a:endParaRPr>
          </a:p>
        </p:txBody>
      </p:sp>
      <p:sp>
        <p:nvSpPr>
          <p:cNvPr id="10" name="Rechteck 9"/>
          <p:cNvSpPr/>
          <p:nvPr/>
        </p:nvSpPr>
        <p:spPr>
          <a:xfrm>
            <a:off x="1445886" y="3890569"/>
            <a:ext cx="1303883" cy="553998"/>
          </a:xfrm>
          <a:prstGeom prst="rect">
            <a:avLst/>
          </a:prstGeom>
        </p:spPr>
        <p:txBody>
          <a:bodyPr wrap="none">
            <a:spAutoFit/>
          </a:bodyPr>
          <a:lstStyle/>
          <a:p>
            <a:r>
              <a:rPr lang="zh-CN" altLang="de-DE" dirty="0">
                <a:solidFill>
                  <a:schemeClr val="bg2"/>
                </a:solidFill>
              </a:rPr>
              <a:t>韬光养晦</a:t>
            </a:r>
            <a:endParaRPr lang="de-DE" altLang="zh-CN" dirty="0">
              <a:solidFill>
                <a:schemeClr val="bg2"/>
              </a:solidFill>
            </a:endParaRPr>
          </a:p>
          <a:p>
            <a:r>
              <a:rPr lang="de-DE" sz="1200" dirty="0" err="1">
                <a:solidFill>
                  <a:schemeClr val="bg2"/>
                </a:solidFill>
              </a:rPr>
              <a:t>Taoguang</a:t>
            </a:r>
            <a:r>
              <a:rPr lang="de-DE" sz="1200" dirty="0">
                <a:solidFill>
                  <a:schemeClr val="bg2"/>
                </a:solidFill>
              </a:rPr>
              <a:t> </a:t>
            </a:r>
            <a:r>
              <a:rPr lang="de-DE" sz="1200" dirty="0" err="1">
                <a:solidFill>
                  <a:schemeClr val="bg2"/>
                </a:solidFill>
              </a:rPr>
              <a:t>Yanghui</a:t>
            </a:r>
            <a:endParaRPr lang="de-DE" sz="1200" dirty="0">
              <a:solidFill>
                <a:schemeClr val="bg2"/>
              </a:solidFill>
            </a:endParaRPr>
          </a:p>
        </p:txBody>
      </p:sp>
      <p:sp>
        <p:nvSpPr>
          <p:cNvPr id="11" name="Rectangle 11"/>
          <p:cNvSpPr txBox="1">
            <a:spLocks/>
          </p:cNvSpPr>
          <p:nvPr/>
        </p:nvSpPr>
        <p:spPr>
          <a:xfrm>
            <a:off x="282101" y="365125"/>
            <a:ext cx="11575915" cy="132556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US" dirty="0" smtClean="0">
                <a:solidFill>
                  <a:schemeClr val="tx1"/>
                </a:solidFill>
                <a:latin typeface="Helvetica" pitchFamily="2" charset="0"/>
                <a:cs typeface="Helvetica" pitchFamily="2" charset="0"/>
              </a:rPr>
              <a:t>Changing role of outbound tourism</a:t>
            </a:r>
            <a:endParaRPr lang="en-US" dirty="0">
              <a:solidFill>
                <a:schemeClr val="tx1"/>
              </a:solidFill>
              <a:latin typeface="Helvetica" pitchFamily="2" charset="0"/>
              <a:cs typeface="Helvetica" pitchFamily="2" charset="0"/>
            </a:endParaRPr>
          </a:p>
        </p:txBody>
      </p:sp>
      <p:cxnSp>
        <p:nvCxnSpPr>
          <p:cNvPr id="12" name="Straight Connector 10">
            <a:extLst>
              <a:ext uri="{FF2B5EF4-FFF2-40B4-BE49-F238E27FC236}">
                <a16:creationId xmlns="" xmlns:a16="http://schemas.microsoft.com/office/drawing/2014/main"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6432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3012</Words>
  <Application>Microsoft Office PowerPoint</Application>
  <PresentationFormat>Breitbild</PresentationFormat>
  <Paragraphs>504</Paragraphs>
  <Slides>33</Slides>
  <Notes>7</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33</vt:i4>
      </vt:variant>
    </vt:vector>
  </HeadingPairs>
  <TitlesOfParts>
    <vt:vector size="44" baseType="lpstr">
      <vt:lpstr>KaiTi</vt:lpstr>
      <vt:lpstr>Arial</vt:lpstr>
      <vt:lpstr>Calibri</vt:lpstr>
      <vt:lpstr>Calibri Light</vt:lpstr>
      <vt:lpstr>DengXian</vt:lpstr>
      <vt:lpstr>DengXian</vt:lpstr>
      <vt:lpstr>Helvetica</vt:lpstr>
      <vt:lpstr>Tahoma</vt:lpstr>
      <vt:lpstr>Times New Roman</vt:lpstr>
      <vt:lpstr>Wingdings</vt:lpstr>
      <vt:lpstr>Office Theme</vt:lpstr>
      <vt:lpstr>Emerging Market No. 1: Chinese outbound tourism</vt:lpstr>
      <vt:lpstr>Global international tourism growth up to 2030 </vt:lpstr>
      <vt:lpstr>Chinese outbound tourism up to 2018</vt:lpstr>
      <vt:lpstr>The Attitude of Chinese Travellers Towards Outbound Tourism – Gaining Knowledge</vt:lpstr>
      <vt:lpstr>Political Background of Chinese Outbound Tourism</vt:lpstr>
      <vt:lpstr>Chinese outbound tourism First half 2018</vt:lpstr>
      <vt:lpstr>Chinese outbound tourism 2018-2030</vt:lpstr>
      <vt:lpstr>Chinese outbound tourism growth potential</vt:lpstr>
      <vt:lpstr> The Changing Role of China’s Outbound Tourism </vt:lpstr>
      <vt:lpstr>2018: The End of CNTA  – New Ministry of Culture and Tourism </vt:lpstr>
      <vt:lpstr>Rich and Poor in China</vt:lpstr>
      <vt:lpstr>Three main drivers for China’s outbound tourism in 2018: 1. Visa</vt:lpstr>
      <vt:lpstr>Three main drivers for China’s outbound tourism in 2018: 2. Connectivity </vt:lpstr>
      <vt:lpstr>Three main drivers for China’s outbound tourism in 2018: 2. Connectivity </vt:lpstr>
      <vt:lpstr>Three main drivers for China’s outbound tourism in 2018:  3. Information and Mobile Payment  </vt:lpstr>
      <vt:lpstr>Three main drivers for China’s outbound tourism in 2018:  3. Information and Mobile Payment  </vt:lpstr>
      <vt:lpstr>Three main drivers for China’s outbound tourism in 2018:  3. Information and Mobile Payment  </vt:lpstr>
      <vt:lpstr>Shifting Patterns</vt:lpstr>
      <vt:lpstr>Increasingly Diverse Age Groups</vt:lpstr>
      <vt:lpstr>Who Is Travelling?</vt:lpstr>
      <vt:lpstr>“The” Chinese Outbound Traveller does not exist</vt:lpstr>
      <vt:lpstr> First tier inhabitants: Living like a local (for a short time)</vt:lpstr>
      <vt:lpstr> Second tier citizens: Following KOLs to “must-sees”</vt:lpstr>
      <vt:lpstr>The Attitude of Chinese Travellers Towards Long-distance Outbound Tourism – No Holidays!</vt:lpstr>
      <vt:lpstr>Starting Chinese Quality Tourism </vt:lpstr>
      <vt:lpstr>PowerPoint-Präsentation</vt:lpstr>
      <vt:lpstr>Six Traps to avoid in Chinese outbound tourism</vt:lpstr>
      <vt:lpstr>Trap No. 1</vt:lpstr>
      <vt:lpstr>Trap No. 2</vt:lpstr>
      <vt:lpstr>Trap No. 3</vt:lpstr>
      <vt:lpstr>Trap No. 4</vt:lpstr>
      <vt:lpstr>Trap No. 5</vt:lpstr>
      <vt:lpstr>Trap No.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 COTRI</dc:creator>
  <cp:lastModifiedBy>Arlt COTRI</cp:lastModifiedBy>
  <cp:revision>181</cp:revision>
  <dcterms:created xsi:type="dcterms:W3CDTF">2018-06-19T08:35:56Z</dcterms:created>
  <dcterms:modified xsi:type="dcterms:W3CDTF">2019-04-10T05:02:19Z</dcterms:modified>
</cp:coreProperties>
</file>