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1" r:id="rId2"/>
    <p:sldId id="322" r:id="rId3"/>
    <p:sldId id="278" r:id="rId4"/>
    <p:sldId id="320" r:id="rId5"/>
    <p:sldId id="296" r:id="rId6"/>
    <p:sldId id="329" r:id="rId7"/>
    <p:sldId id="307" r:id="rId8"/>
    <p:sldId id="299" r:id="rId9"/>
    <p:sldId id="310" r:id="rId10"/>
    <p:sldId id="323" r:id="rId11"/>
    <p:sldId id="324" r:id="rId12"/>
    <p:sldId id="314" r:id="rId13"/>
    <p:sldId id="321" r:id="rId14"/>
    <p:sldId id="325" r:id="rId15"/>
  </p:sldIdLst>
  <p:sldSz cx="10693400" cy="756285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CF2DEF-535C-429E-A193-056C784D64A4}">
          <p14:sldIdLst>
            <p14:sldId id="271"/>
            <p14:sldId id="322"/>
            <p14:sldId id="278"/>
            <p14:sldId id="320"/>
            <p14:sldId id="296"/>
            <p14:sldId id="329"/>
            <p14:sldId id="307"/>
            <p14:sldId id="299"/>
            <p14:sldId id="310"/>
            <p14:sldId id="323"/>
            <p14:sldId id="324"/>
            <p14:sldId id="314"/>
            <p14:sldId id="321"/>
            <p14:sldId id="32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guide id="3"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lt COTRI" initials="AC" lastIdx="15" clrIdx="0">
    <p:extLst>
      <p:ext uri="{19B8F6BF-5375-455C-9EA6-DF929625EA0E}">
        <p15:presenceInfo xmlns:p15="http://schemas.microsoft.com/office/powerpoint/2012/main" userId="S-1-5-21-2007215873-3924707345-1111351072-1147" providerId="AD"/>
      </p:ext>
    </p:extLst>
  </p:cmAuthor>
  <p:cmAuthor id="2" name="Sales COTRI" initials="SC" lastIdx="4" clrIdx="1">
    <p:extLst>
      <p:ext uri="{19B8F6BF-5375-455C-9EA6-DF929625EA0E}">
        <p15:presenceInfo xmlns:p15="http://schemas.microsoft.com/office/powerpoint/2012/main" userId="S-1-5-21-2007215873-3924707345-1111351072-1191" providerId="AD"/>
      </p:ext>
    </p:extLst>
  </p:cmAuthor>
  <p:cmAuthor id="3" name="Ledsham COTRI" initials="LC" lastIdx="3" clrIdx="2">
    <p:extLst>
      <p:ext uri="{19B8F6BF-5375-455C-9EA6-DF929625EA0E}">
        <p15:presenceInfo xmlns:p15="http://schemas.microsoft.com/office/powerpoint/2012/main" userId="S-1-5-21-2007215873-3924707345-1111351072-1203" providerId="AD"/>
      </p:ext>
    </p:extLst>
  </p:cmAuthor>
  <p:cmAuthor id="4" name="Marketing COTRI" initials="MC" lastIdx="10" clrIdx="3">
    <p:extLst>
      <p:ext uri="{19B8F6BF-5375-455C-9EA6-DF929625EA0E}">
        <p15:presenceInfo xmlns:p15="http://schemas.microsoft.com/office/powerpoint/2012/main" userId="S-1-5-21-2007215873-3924707345-1111351072-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F23"/>
    <a:srgbClr val="960000"/>
    <a:srgbClr val="D42327"/>
    <a:srgbClr val="8B9094"/>
    <a:srgbClr val="92999E"/>
    <a:srgbClr val="E48387"/>
    <a:srgbClr val="D1282F"/>
    <a:srgbClr val="CA3634"/>
    <a:srgbClr val="DD807E"/>
    <a:srgbClr val="E04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3" autoAdjust="0"/>
    <p:restoredTop sz="95317" autoAdjust="0"/>
  </p:normalViewPr>
  <p:slideViewPr>
    <p:cSldViewPr>
      <p:cViewPr varScale="1">
        <p:scale>
          <a:sx n="106" d="100"/>
          <a:sy n="106" d="100"/>
        </p:scale>
        <p:origin x="1278" y="42"/>
      </p:cViewPr>
      <p:guideLst>
        <p:guide orient="horz" pos="2880"/>
        <p:guide pos="2160"/>
        <p:guide pos="3368"/>
      </p:guideLst>
    </p:cSldViewPr>
  </p:slideViewPr>
  <p:notesTextViewPr>
    <p:cViewPr>
      <p:scale>
        <a:sx n="100" d="100"/>
        <a:sy n="100" d="100"/>
      </p:scale>
      <p:origin x="0" y="0"/>
    </p:cViewPr>
  </p:notesTextViewPr>
  <p:notesViewPr>
    <p:cSldViewPr>
      <p:cViewPr varScale="1">
        <p:scale>
          <a:sx n="103" d="100"/>
          <a:sy n="103" d="100"/>
        </p:scale>
        <p:origin x="2190"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92D78-85E2-49BE-93D2-FCA8774D7E8D}" type="doc">
      <dgm:prSet loTypeId="urn:microsoft.com/office/officeart/2005/8/layout/vProcess5" loCatId="process" qsTypeId="urn:microsoft.com/office/officeart/2005/8/quickstyle/simple2" qsCatId="simple" csTypeId="urn:microsoft.com/office/officeart/2005/8/colors/accent2_2" csCatId="accent2" phldr="1"/>
      <dgm:spPr/>
    </dgm:pt>
    <dgm:pt modelId="{2998D447-9E5A-4DF8-AEA1-637C97AE6CA9}">
      <dgm:prSet phldrT="[Text]" custT="1"/>
      <dgm:spPr/>
      <dgm:t>
        <a:bodyPr/>
        <a:lstStyle/>
        <a:p>
          <a:r>
            <a:rPr lang="en-US" sz="1400" b="1" dirty="0">
              <a:latin typeface="+mn-lt"/>
            </a:rPr>
            <a:t>30 min:</a:t>
          </a:r>
          <a:r>
            <a:rPr lang="en-US" sz="1400" b="0" dirty="0">
              <a:latin typeface="+mn-lt"/>
            </a:rPr>
            <a:t> </a:t>
          </a:r>
          <a:r>
            <a:rPr lang="en-US" sz="1400" dirty="0">
              <a:latin typeface="+mn-lt"/>
            </a:rPr>
            <a:t>Basic information about chapter content   </a:t>
          </a:r>
          <a:endParaRPr lang="de-DE" sz="1200" dirty="0">
            <a:latin typeface="+mn-lt"/>
          </a:endParaRPr>
        </a:p>
      </dgm:t>
    </dgm:pt>
    <dgm:pt modelId="{43C9D516-BF98-4E2A-AD23-082DC5B5A2C6}" type="parTrans" cxnId="{8ED0029A-F9AE-489B-B355-A33AFBE140EE}">
      <dgm:prSet/>
      <dgm:spPr/>
      <dgm:t>
        <a:bodyPr/>
        <a:lstStyle/>
        <a:p>
          <a:endParaRPr lang="de-DE"/>
        </a:p>
      </dgm:t>
    </dgm:pt>
    <dgm:pt modelId="{70908B53-C0FF-49B8-971C-FDA1E21F33C3}" type="sibTrans" cxnId="{8ED0029A-F9AE-489B-B355-A33AFBE140EE}">
      <dgm:prSet/>
      <dgm:spPr/>
      <dgm:t>
        <a:bodyPr/>
        <a:lstStyle/>
        <a:p>
          <a:endParaRPr lang="de-DE"/>
        </a:p>
      </dgm:t>
    </dgm:pt>
    <dgm:pt modelId="{7370F571-BE8A-4CC5-BE10-2321D1A71870}">
      <dgm:prSet phldrT="[Text]" custT="1"/>
      <dgm:spPr/>
      <dgm:t>
        <a:bodyPr/>
        <a:lstStyle/>
        <a:p>
          <a:r>
            <a:rPr lang="en-US" sz="1400" b="1" dirty="0">
              <a:latin typeface="+mn-lt"/>
            </a:rPr>
            <a:t>30 min:</a:t>
          </a:r>
          <a:r>
            <a:rPr lang="en-US" sz="1400" dirty="0">
              <a:latin typeface="+mn-lt"/>
            </a:rPr>
            <a:t> Best practice examples from industry</a:t>
          </a:r>
          <a:endParaRPr lang="de-DE" sz="1400" dirty="0">
            <a:latin typeface="+mn-lt"/>
          </a:endParaRPr>
        </a:p>
      </dgm:t>
    </dgm:pt>
    <dgm:pt modelId="{3142D68B-0347-4395-8951-EFE0F30AEECC}" type="parTrans" cxnId="{0305B004-430B-4F2A-A8FD-FCAB51A62DF7}">
      <dgm:prSet/>
      <dgm:spPr/>
      <dgm:t>
        <a:bodyPr/>
        <a:lstStyle/>
        <a:p>
          <a:endParaRPr lang="de-DE"/>
        </a:p>
      </dgm:t>
    </dgm:pt>
    <dgm:pt modelId="{190315A6-F6B9-40C2-B525-DFDC6EF27B74}" type="sibTrans" cxnId="{0305B004-430B-4F2A-A8FD-FCAB51A62DF7}">
      <dgm:prSet/>
      <dgm:spPr/>
      <dgm:t>
        <a:bodyPr/>
        <a:lstStyle/>
        <a:p>
          <a:endParaRPr lang="de-DE"/>
        </a:p>
      </dgm:t>
    </dgm:pt>
    <dgm:pt modelId="{6E7A3668-C410-41AC-BA57-758B61C31638}">
      <dgm:prSet phldrT="[Text]" custT="1"/>
      <dgm:spPr/>
      <dgm:t>
        <a:bodyPr/>
        <a:lstStyle/>
        <a:p>
          <a:r>
            <a:rPr lang="en-US" sz="1400" b="1" dirty="0">
              <a:latin typeface="+mn-lt"/>
            </a:rPr>
            <a:t>30 min: </a:t>
          </a:r>
          <a:r>
            <a:rPr lang="en-US" sz="1400" dirty="0">
              <a:latin typeface="+mn-lt"/>
            </a:rPr>
            <a:t>In-depth discussion, application examples, further reading</a:t>
          </a:r>
          <a:endParaRPr lang="de-DE" sz="1400" dirty="0">
            <a:latin typeface="+mn-lt"/>
          </a:endParaRPr>
        </a:p>
      </dgm:t>
    </dgm:pt>
    <dgm:pt modelId="{53764ABF-8355-4D08-B746-BAE93C3B0EDA}" type="parTrans" cxnId="{8A5851C2-6F6A-41DB-9CD1-5D086B856391}">
      <dgm:prSet/>
      <dgm:spPr/>
      <dgm:t>
        <a:bodyPr/>
        <a:lstStyle/>
        <a:p>
          <a:endParaRPr lang="de-DE"/>
        </a:p>
      </dgm:t>
    </dgm:pt>
    <dgm:pt modelId="{0628E491-0660-4EAE-A7C4-EE29AFCC9FD7}" type="sibTrans" cxnId="{8A5851C2-6F6A-41DB-9CD1-5D086B856391}">
      <dgm:prSet/>
      <dgm:spPr/>
      <dgm:t>
        <a:bodyPr/>
        <a:lstStyle/>
        <a:p>
          <a:endParaRPr lang="de-DE"/>
        </a:p>
      </dgm:t>
    </dgm:pt>
    <dgm:pt modelId="{CDE4FB6C-3D8F-41D0-B49A-2B6503214231}" type="pres">
      <dgm:prSet presAssocID="{77392D78-85E2-49BE-93D2-FCA8774D7E8D}" presName="outerComposite" presStyleCnt="0">
        <dgm:presLayoutVars>
          <dgm:chMax val="5"/>
          <dgm:dir/>
          <dgm:resizeHandles val="exact"/>
        </dgm:presLayoutVars>
      </dgm:prSet>
      <dgm:spPr/>
    </dgm:pt>
    <dgm:pt modelId="{D28A4414-E42E-40A1-9E07-ACFA3852F161}" type="pres">
      <dgm:prSet presAssocID="{77392D78-85E2-49BE-93D2-FCA8774D7E8D}" presName="dummyMaxCanvas" presStyleCnt="0">
        <dgm:presLayoutVars/>
      </dgm:prSet>
      <dgm:spPr/>
    </dgm:pt>
    <dgm:pt modelId="{CDA5B84E-F843-4C01-A0CA-51A781DE4FA3}" type="pres">
      <dgm:prSet presAssocID="{77392D78-85E2-49BE-93D2-FCA8774D7E8D}" presName="ThreeNodes_1" presStyleLbl="node1" presStyleIdx="0" presStyleCnt="3" custScaleX="114402">
        <dgm:presLayoutVars>
          <dgm:bulletEnabled val="1"/>
        </dgm:presLayoutVars>
      </dgm:prSet>
      <dgm:spPr/>
      <dgm:t>
        <a:bodyPr/>
        <a:lstStyle/>
        <a:p>
          <a:endParaRPr lang="de-DE"/>
        </a:p>
      </dgm:t>
    </dgm:pt>
    <dgm:pt modelId="{A6E120C1-68BA-4917-B708-2B6A0C901EBB}" type="pres">
      <dgm:prSet presAssocID="{77392D78-85E2-49BE-93D2-FCA8774D7E8D}" presName="ThreeNodes_2" presStyleLbl="node1" presStyleIdx="1" presStyleCnt="3" custScaleX="113553">
        <dgm:presLayoutVars>
          <dgm:bulletEnabled val="1"/>
        </dgm:presLayoutVars>
      </dgm:prSet>
      <dgm:spPr/>
      <dgm:t>
        <a:bodyPr/>
        <a:lstStyle/>
        <a:p>
          <a:endParaRPr lang="de-DE"/>
        </a:p>
      </dgm:t>
    </dgm:pt>
    <dgm:pt modelId="{4AA1091B-ADD4-4511-9239-C761CB98A397}" type="pres">
      <dgm:prSet presAssocID="{77392D78-85E2-49BE-93D2-FCA8774D7E8D}" presName="ThreeNodes_3" presStyleLbl="node1" presStyleIdx="2" presStyleCnt="3" custScaleX="110291">
        <dgm:presLayoutVars>
          <dgm:bulletEnabled val="1"/>
        </dgm:presLayoutVars>
      </dgm:prSet>
      <dgm:spPr/>
      <dgm:t>
        <a:bodyPr/>
        <a:lstStyle/>
        <a:p>
          <a:endParaRPr lang="de-DE"/>
        </a:p>
      </dgm:t>
    </dgm:pt>
    <dgm:pt modelId="{192893DE-A4A9-45E6-B446-DEDEA6E2DF76}" type="pres">
      <dgm:prSet presAssocID="{77392D78-85E2-49BE-93D2-FCA8774D7E8D}" presName="ThreeConn_1-2" presStyleLbl="fgAccFollowNode1" presStyleIdx="0" presStyleCnt="2">
        <dgm:presLayoutVars>
          <dgm:bulletEnabled val="1"/>
        </dgm:presLayoutVars>
      </dgm:prSet>
      <dgm:spPr/>
      <dgm:t>
        <a:bodyPr/>
        <a:lstStyle/>
        <a:p>
          <a:endParaRPr lang="de-DE"/>
        </a:p>
      </dgm:t>
    </dgm:pt>
    <dgm:pt modelId="{FD29A5DC-B26B-4A4E-97E1-B26946A1273F}" type="pres">
      <dgm:prSet presAssocID="{77392D78-85E2-49BE-93D2-FCA8774D7E8D}" presName="ThreeConn_2-3" presStyleLbl="fgAccFollowNode1" presStyleIdx="1" presStyleCnt="2">
        <dgm:presLayoutVars>
          <dgm:bulletEnabled val="1"/>
        </dgm:presLayoutVars>
      </dgm:prSet>
      <dgm:spPr/>
      <dgm:t>
        <a:bodyPr/>
        <a:lstStyle/>
        <a:p>
          <a:endParaRPr lang="de-DE"/>
        </a:p>
      </dgm:t>
    </dgm:pt>
    <dgm:pt modelId="{39A99EEF-5746-4C74-9702-35B861B94830}" type="pres">
      <dgm:prSet presAssocID="{77392D78-85E2-49BE-93D2-FCA8774D7E8D}" presName="ThreeNodes_1_text" presStyleLbl="node1" presStyleIdx="2" presStyleCnt="3">
        <dgm:presLayoutVars>
          <dgm:bulletEnabled val="1"/>
        </dgm:presLayoutVars>
      </dgm:prSet>
      <dgm:spPr/>
      <dgm:t>
        <a:bodyPr/>
        <a:lstStyle/>
        <a:p>
          <a:endParaRPr lang="de-DE"/>
        </a:p>
      </dgm:t>
    </dgm:pt>
    <dgm:pt modelId="{37273F6D-40FC-4A15-ACB8-39849C1A0ED7}" type="pres">
      <dgm:prSet presAssocID="{77392D78-85E2-49BE-93D2-FCA8774D7E8D}" presName="ThreeNodes_2_text" presStyleLbl="node1" presStyleIdx="2" presStyleCnt="3">
        <dgm:presLayoutVars>
          <dgm:bulletEnabled val="1"/>
        </dgm:presLayoutVars>
      </dgm:prSet>
      <dgm:spPr/>
      <dgm:t>
        <a:bodyPr/>
        <a:lstStyle/>
        <a:p>
          <a:endParaRPr lang="de-DE"/>
        </a:p>
      </dgm:t>
    </dgm:pt>
    <dgm:pt modelId="{FA415781-7418-42AA-81D5-045D0B04BF66}" type="pres">
      <dgm:prSet presAssocID="{77392D78-85E2-49BE-93D2-FCA8774D7E8D}" presName="ThreeNodes_3_text" presStyleLbl="node1" presStyleIdx="2" presStyleCnt="3">
        <dgm:presLayoutVars>
          <dgm:bulletEnabled val="1"/>
        </dgm:presLayoutVars>
      </dgm:prSet>
      <dgm:spPr/>
      <dgm:t>
        <a:bodyPr/>
        <a:lstStyle/>
        <a:p>
          <a:endParaRPr lang="de-DE"/>
        </a:p>
      </dgm:t>
    </dgm:pt>
  </dgm:ptLst>
  <dgm:cxnLst>
    <dgm:cxn modelId="{2D7CCA8B-FAA6-42F3-9808-06EFAFE69196}" type="presOf" srcId="{7370F571-BE8A-4CC5-BE10-2321D1A71870}" destId="{37273F6D-40FC-4A15-ACB8-39849C1A0ED7}" srcOrd="1" destOrd="0" presId="urn:microsoft.com/office/officeart/2005/8/layout/vProcess5"/>
    <dgm:cxn modelId="{84AF3BB5-9331-4BDE-B4EB-0A938DE8E120}" type="presOf" srcId="{2998D447-9E5A-4DF8-AEA1-637C97AE6CA9}" destId="{CDA5B84E-F843-4C01-A0CA-51A781DE4FA3}" srcOrd="0" destOrd="0" presId="urn:microsoft.com/office/officeart/2005/8/layout/vProcess5"/>
    <dgm:cxn modelId="{8A5851C2-6F6A-41DB-9CD1-5D086B856391}" srcId="{77392D78-85E2-49BE-93D2-FCA8774D7E8D}" destId="{6E7A3668-C410-41AC-BA57-758B61C31638}" srcOrd="2" destOrd="0" parTransId="{53764ABF-8355-4D08-B746-BAE93C3B0EDA}" sibTransId="{0628E491-0660-4EAE-A7C4-EE29AFCC9FD7}"/>
    <dgm:cxn modelId="{D3F08516-2168-4182-A23A-D5841C7A02B4}" type="presOf" srcId="{190315A6-F6B9-40C2-B525-DFDC6EF27B74}" destId="{FD29A5DC-B26B-4A4E-97E1-B26946A1273F}" srcOrd="0" destOrd="0" presId="urn:microsoft.com/office/officeart/2005/8/layout/vProcess5"/>
    <dgm:cxn modelId="{8ED0029A-F9AE-489B-B355-A33AFBE140EE}" srcId="{77392D78-85E2-49BE-93D2-FCA8774D7E8D}" destId="{2998D447-9E5A-4DF8-AEA1-637C97AE6CA9}" srcOrd="0" destOrd="0" parTransId="{43C9D516-BF98-4E2A-AD23-082DC5B5A2C6}" sibTransId="{70908B53-C0FF-49B8-971C-FDA1E21F33C3}"/>
    <dgm:cxn modelId="{7FC27641-9C80-4AEA-A996-6EF321920947}" type="presOf" srcId="{6E7A3668-C410-41AC-BA57-758B61C31638}" destId="{FA415781-7418-42AA-81D5-045D0B04BF66}" srcOrd="1" destOrd="0" presId="urn:microsoft.com/office/officeart/2005/8/layout/vProcess5"/>
    <dgm:cxn modelId="{AAAF66A5-6417-4B29-AF80-B43CDE3749F7}" type="presOf" srcId="{2998D447-9E5A-4DF8-AEA1-637C97AE6CA9}" destId="{39A99EEF-5746-4C74-9702-35B861B94830}" srcOrd="1" destOrd="0" presId="urn:microsoft.com/office/officeart/2005/8/layout/vProcess5"/>
    <dgm:cxn modelId="{0305B004-430B-4F2A-A8FD-FCAB51A62DF7}" srcId="{77392D78-85E2-49BE-93D2-FCA8774D7E8D}" destId="{7370F571-BE8A-4CC5-BE10-2321D1A71870}" srcOrd="1" destOrd="0" parTransId="{3142D68B-0347-4395-8951-EFE0F30AEECC}" sibTransId="{190315A6-F6B9-40C2-B525-DFDC6EF27B74}"/>
    <dgm:cxn modelId="{5B8B0256-BCCC-4531-A352-B9AB487CF7A7}" type="presOf" srcId="{77392D78-85E2-49BE-93D2-FCA8774D7E8D}" destId="{CDE4FB6C-3D8F-41D0-B49A-2B6503214231}" srcOrd="0" destOrd="0" presId="urn:microsoft.com/office/officeart/2005/8/layout/vProcess5"/>
    <dgm:cxn modelId="{BA69D2ED-405E-4A28-82AD-DA3D101F0668}" type="presOf" srcId="{6E7A3668-C410-41AC-BA57-758B61C31638}" destId="{4AA1091B-ADD4-4511-9239-C761CB98A397}" srcOrd="0" destOrd="0" presId="urn:microsoft.com/office/officeart/2005/8/layout/vProcess5"/>
    <dgm:cxn modelId="{2CBCDD7F-3D16-499A-8CD5-E26828F09663}" type="presOf" srcId="{7370F571-BE8A-4CC5-BE10-2321D1A71870}" destId="{A6E120C1-68BA-4917-B708-2B6A0C901EBB}" srcOrd="0" destOrd="0" presId="urn:microsoft.com/office/officeart/2005/8/layout/vProcess5"/>
    <dgm:cxn modelId="{98A389EB-73AB-4543-995E-6B8E810DE068}" type="presOf" srcId="{70908B53-C0FF-49B8-971C-FDA1E21F33C3}" destId="{192893DE-A4A9-45E6-B446-DEDEA6E2DF76}" srcOrd="0" destOrd="0" presId="urn:microsoft.com/office/officeart/2005/8/layout/vProcess5"/>
    <dgm:cxn modelId="{348A98D3-AE39-4282-A59A-40E74B02726C}" type="presParOf" srcId="{CDE4FB6C-3D8F-41D0-B49A-2B6503214231}" destId="{D28A4414-E42E-40A1-9E07-ACFA3852F161}" srcOrd="0" destOrd="0" presId="urn:microsoft.com/office/officeart/2005/8/layout/vProcess5"/>
    <dgm:cxn modelId="{71F296A8-96B0-4711-905E-386AC5892800}" type="presParOf" srcId="{CDE4FB6C-3D8F-41D0-B49A-2B6503214231}" destId="{CDA5B84E-F843-4C01-A0CA-51A781DE4FA3}" srcOrd="1" destOrd="0" presId="urn:microsoft.com/office/officeart/2005/8/layout/vProcess5"/>
    <dgm:cxn modelId="{1C64BAC5-2A89-49E7-AF72-B9E0FA17826A}" type="presParOf" srcId="{CDE4FB6C-3D8F-41D0-B49A-2B6503214231}" destId="{A6E120C1-68BA-4917-B708-2B6A0C901EBB}" srcOrd="2" destOrd="0" presId="urn:microsoft.com/office/officeart/2005/8/layout/vProcess5"/>
    <dgm:cxn modelId="{181ABA48-14E3-42AB-B76B-6EBAEA88FB64}" type="presParOf" srcId="{CDE4FB6C-3D8F-41D0-B49A-2B6503214231}" destId="{4AA1091B-ADD4-4511-9239-C761CB98A397}" srcOrd="3" destOrd="0" presId="urn:microsoft.com/office/officeart/2005/8/layout/vProcess5"/>
    <dgm:cxn modelId="{177BD8EC-177D-4623-BD6B-7F48654E1987}" type="presParOf" srcId="{CDE4FB6C-3D8F-41D0-B49A-2B6503214231}" destId="{192893DE-A4A9-45E6-B446-DEDEA6E2DF76}" srcOrd="4" destOrd="0" presId="urn:microsoft.com/office/officeart/2005/8/layout/vProcess5"/>
    <dgm:cxn modelId="{92EF8887-4137-4E14-BF4C-D0D566B31492}" type="presParOf" srcId="{CDE4FB6C-3D8F-41D0-B49A-2B6503214231}" destId="{FD29A5DC-B26B-4A4E-97E1-B26946A1273F}" srcOrd="5" destOrd="0" presId="urn:microsoft.com/office/officeart/2005/8/layout/vProcess5"/>
    <dgm:cxn modelId="{FBC8BE8B-6BB2-40E5-9C1D-9FB41CF80C1E}" type="presParOf" srcId="{CDE4FB6C-3D8F-41D0-B49A-2B6503214231}" destId="{39A99EEF-5746-4C74-9702-35B861B94830}" srcOrd="6" destOrd="0" presId="urn:microsoft.com/office/officeart/2005/8/layout/vProcess5"/>
    <dgm:cxn modelId="{261AD514-1234-4F85-AFC9-DD2C7C06408F}" type="presParOf" srcId="{CDE4FB6C-3D8F-41D0-B49A-2B6503214231}" destId="{37273F6D-40FC-4A15-ACB8-39849C1A0ED7}" srcOrd="7" destOrd="0" presId="urn:microsoft.com/office/officeart/2005/8/layout/vProcess5"/>
    <dgm:cxn modelId="{F73F07A3-550E-47F4-98A4-B9F8186F1B01}" type="presParOf" srcId="{CDE4FB6C-3D8F-41D0-B49A-2B6503214231}" destId="{FA415781-7418-42AA-81D5-045D0B04BF6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B84E-F843-4C01-A0CA-51A781DE4FA3}">
      <dsp:nvSpPr>
        <dsp:cNvPr id="0" name=""/>
        <dsp:cNvSpPr/>
      </dsp:nvSpPr>
      <dsp:spPr>
        <a:xfrm>
          <a:off x="-249891" y="0"/>
          <a:ext cx="4630958" cy="4816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mn-lt"/>
            </a:rPr>
            <a:t>30 min:</a:t>
          </a:r>
          <a:r>
            <a:rPr lang="en-US" sz="1400" b="0" kern="1200" dirty="0">
              <a:latin typeface="+mn-lt"/>
            </a:rPr>
            <a:t> </a:t>
          </a:r>
          <a:r>
            <a:rPr lang="en-US" sz="1400" kern="1200" dirty="0">
              <a:latin typeface="+mn-lt"/>
            </a:rPr>
            <a:t>Basic information about chapter content   </a:t>
          </a:r>
          <a:endParaRPr lang="de-DE" sz="1200" kern="1200" dirty="0">
            <a:latin typeface="+mn-lt"/>
          </a:endParaRPr>
        </a:p>
      </dsp:txBody>
      <dsp:txXfrm>
        <a:off x="-235784" y="14107"/>
        <a:ext cx="4040425" cy="453441"/>
      </dsp:txXfrm>
    </dsp:sp>
    <dsp:sp modelId="{A6E120C1-68BA-4917-B708-2B6A0C901EBB}">
      <dsp:nvSpPr>
        <dsp:cNvPr id="0" name=""/>
        <dsp:cNvSpPr/>
      </dsp:nvSpPr>
      <dsp:spPr>
        <a:xfrm>
          <a:off x="124466" y="561931"/>
          <a:ext cx="4596591" cy="4816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mn-lt"/>
            </a:rPr>
            <a:t>30 min:</a:t>
          </a:r>
          <a:r>
            <a:rPr lang="en-US" sz="1400" kern="1200" dirty="0">
              <a:latin typeface="+mn-lt"/>
            </a:rPr>
            <a:t> Best practice examples from industry</a:t>
          </a:r>
          <a:endParaRPr lang="de-DE" sz="1400" kern="1200" dirty="0">
            <a:latin typeface="+mn-lt"/>
          </a:endParaRPr>
        </a:p>
      </dsp:txBody>
      <dsp:txXfrm>
        <a:off x="138573" y="576038"/>
        <a:ext cx="3807288" cy="453441"/>
      </dsp:txXfrm>
    </dsp:sp>
    <dsp:sp modelId="{4AA1091B-ADD4-4511-9239-C761CB98A397}">
      <dsp:nvSpPr>
        <dsp:cNvPr id="0" name=""/>
        <dsp:cNvSpPr/>
      </dsp:nvSpPr>
      <dsp:spPr>
        <a:xfrm>
          <a:off x="547662" y="1123863"/>
          <a:ext cx="4464546" cy="4816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mn-lt"/>
            </a:rPr>
            <a:t>30 min: </a:t>
          </a:r>
          <a:r>
            <a:rPr lang="en-US" sz="1400" kern="1200" dirty="0">
              <a:latin typeface="+mn-lt"/>
            </a:rPr>
            <a:t>In-depth discussion, application examples, further reading</a:t>
          </a:r>
          <a:endParaRPr lang="de-DE" sz="1400" kern="1200" dirty="0">
            <a:latin typeface="+mn-lt"/>
          </a:endParaRPr>
        </a:p>
      </dsp:txBody>
      <dsp:txXfrm>
        <a:off x="561769" y="1137970"/>
        <a:ext cx="3697107" cy="453441"/>
      </dsp:txXfrm>
    </dsp:sp>
    <dsp:sp modelId="{192893DE-A4A9-45E6-B446-DEDEA6E2DF76}">
      <dsp:nvSpPr>
        <dsp:cNvPr id="0" name=""/>
        <dsp:cNvSpPr/>
      </dsp:nvSpPr>
      <dsp:spPr>
        <a:xfrm>
          <a:off x="3776497" y="365255"/>
          <a:ext cx="313076" cy="31307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de-DE" sz="1400" kern="1200"/>
        </a:p>
      </dsp:txBody>
      <dsp:txXfrm>
        <a:off x="3846939" y="365255"/>
        <a:ext cx="172192" cy="235590"/>
      </dsp:txXfrm>
    </dsp:sp>
    <dsp:sp modelId="{FD29A5DC-B26B-4A4E-97E1-B26946A1273F}">
      <dsp:nvSpPr>
        <dsp:cNvPr id="0" name=""/>
        <dsp:cNvSpPr/>
      </dsp:nvSpPr>
      <dsp:spPr>
        <a:xfrm>
          <a:off x="4133670" y="923976"/>
          <a:ext cx="313076" cy="31307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de-DE" sz="1400" kern="1200"/>
        </a:p>
      </dsp:txBody>
      <dsp:txXfrm>
        <a:off x="4204112" y="923976"/>
        <a:ext cx="172192" cy="2355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727" cy="497999"/>
          </a:xfrm>
          <a:prstGeom prst="rect">
            <a:avLst/>
          </a:prstGeom>
        </p:spPr>
        <p:txBody>
          <a:bodyPr vert="horz" lIns="83760" tIns="41879" rIns="83760" bIns="41879" rtlCol="0"/>
          <a:lstStyle>
            <a:lvl1pPr algn="l">
              <a:defRPr sz="1100"/>
            </a:lvl1pPr>
          </a:lstStyle>
          <a:p>
            <a:endParaRPr lang="en-US"/>
          </a:p>
        </p:txBody>
      </p:sp>
      <p:sp>
        <p:nvSpPr>
          <p:cNvPr id="3" name="Datumsplatzhalter 2"/>
          <p:cNvSpPr>
            <a:spLocks noGrp="1"/>
          </p:cNvSpPr>
          <p:nvPr>
            <p:ph type="dt" sz="quarter" idx="1"/>
          </p:nvPr>
        </p:nvSpPr>
        <p:spPr>
          <a:xfrm>
            <a:off x="3850941" y="1"/>
            <a:ext cx="2944717" cy="497999"/>
          </a:xfrm>
          <a:prstGeom prst="rect">
            <a:avLst/>
          </a:prstGeom>
        </p:spPr>
        <p:txBody>
          <a:bodyPr vert="horz" lIns="83760" tIns="41879" rIns="83760" bIns="41879" rtlCol="0"/>
          <a:lstStyle>
            <a:lvl1pPr algn="r">
              <a:defRPr sz="1100"/>
            </a:lvl1pPr>
          </a:lstStyle>
          <a:p>
            <a:fld id="{02EFD476-4200-4CA4-9E10-DB4CE1272BE4}" type="datetimeFigureOut">
              <a:rPr lang="en-US" smtClean="0"/>
              <a:t>9/29/2019</a:t>
            </a:fld>
            <a:endParaRPr lang="en-US"/>
          </a:p>
        </p:txBody>
      </p:sp>
      <p:sp>
        <p:nvSpPr>
          <p:cNvPr id="4" name="Fußzeilenplatzhalter 3"/>
          <p:cNvSpPr>
            <a:spLocks noGrp="1"/>
          </p:cNvSpPr>
          <p:nvPr>
            <p:ph type="ftr" sz="quarter" idx="2"/>
          </p:nvPr>
        </p:nvSpPr>
        <p:spPr>
          <a:xfrm>
            <a:off x="0" y="9428640"/>
            <a:ext cx="2945727" cy="497998"/>
          </a:xfrm>
          <a:prstGeom prst="rect">
            <a:avLst/>
          </a:prstGeom>
        </p:spPr>
        <p:txBody>
          <a:bodyPr vert="horz" lIns="83760" tIns="41879" rIns="83760" bIns="41879" rtlCol="0" anchor="b"/>
          <a:lstStyle>
            <a:lvl1pPr algn="l">
              <a:defRPr sz="1100"/>
            </a:lvl1pPr>
          </a:lstStyle>
          <a:p>
            <a:endParaRPr lang="en-US"/>
          </a:p>
        </p:txBody>
      </p:sp>
      <p:sp>
        <p:nvSpPr>
          <p:cNvPr id="5" name="Foliennummernplatzhalter 4"/>
          <p:cNvSpPr>
            <a:spLocks noGrp="1"/>
          </p:cNvSpPr>
          <p:nvPr>
            <p:ph type="sldNum" sz="quarter" idx="3"/>
          </p:nvPr>
        </p:nvSpPr>
        <p:spPr>
          <a:xfrm>
            <a:off x="3850941" y="9428640"/>
            <a:ext cx="2944717" cy="497998"/>
          </a:xfrm>
          <a:prstGeom prst="rect">
            <a:avLst/>
          </a:prstGeom>
        </p:spPr>
        <p:txBody>
          <a:bodyPr vert="horz" lIns="83760" tIns="41879" rIns="83760" bIns="41879" rtlCol="0" anchor="b"/>
          <a:lstStyle>
            <a:lvl1pPr algn="r">
              <a:defRPr sz="1100"/>
            </a:lvl1pPr>
          </a:lstStyle>
          <a:p>
            <a:fld id="{B85D8288-B575-4925-8BBA-FB12DDD1ECCE}" type="slidenum">
              <a:rPr lang="en-US" smtClean="0"/>
              <a:t>‹Nr.›</a:t>
            </a:fld>
            <a:endParaRPr lang="en-US"/>
          </a:p>
        </p:txBody>
      </p:sp>
    </p:spTree>
    <p:extLst>
      <p:ext uri="{BB962C8B-B14F-4D97-AF65-F5344CB8AC3E}">
        <p14:creationId xmlns:p14="http://schemas.microsoft.com/office/powerpoint/2010/main" val="2803040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27" cy="497999"/>
          </a:xfrm>
          <a:prstGeom prst="rect">
            <a:avLst/>
          </a:prstGeom>
        </p:spPr>
        <p:txBody>
          <a:bodyPr vert="horz" lIns="83760" tIns="41879" rIns="83760" bIns="41879" rtlCol="0"/>
          <a:lstStyle>
            <a:lvl1pPr algn="l">
              <a:defRPr sz="1100"/>
            </a:lvl1pPr>
          </a:lstStyle>
          <a:p>
            <a:endParaRPr lang="en-US"/>
          </a:p>
        </p:txBody>
      </p:sp>
      <p:sp>
        <p:nvSpPr>
          <p:cNvPr id="3" name="Date Placeholder 2"/>
          <p:cNvSpPr>
            <a:spLocks noGrp="1"/>
          </p:cNvSpPr>
          <p:nvPr>
            <p:ph type="dt" idx="1"/>
          </p:nvPr>
        </p:nvSpPr>
        <p:spPr>
          <a:xfrm>
            <a:off x="3850941" y="1"/>
            <a:ext cx="2944717" cy="497999"/>
          </a:xfrm>
          <a:prstGeom prst="rect">
            <a:avLst/>
          </a:prstGeom>
        </p:spPr>
        <p:txBody>
          <a:bodyPr vert="horz" lIns="83760" tIns="41879" rIns="83760" bIns="41879" rtlCol="0"/>
          <a:lstStyle>
            <a:lvl1pPr algn="r">
              <a:defRPr sz="1100"/>
            </a:lvl1pPr>
          </a:lstStyle>
          <a:p>
            <a:fld id="{9BC87449-92C5-4412-91B0-DED1607392F5}" type="datetimeFigureOut">
              <a:rPr lang="en-US" smtClean="0"/>
              <a:t>9/29/2019</a:t>
            </a:fld>
            <a:endParaRPr lang="en-US"/>
          </a:p>
        </p:txBody>
      </p:sp>
      <p:sp>
        <p:nvSpPr>
          <p:cNvPr id="4" name="Slide Image Placeholder 3"/>
          <p:cNvSpPr>
            <a:spLocks noGrp="1" noRot="1" noChangeAspect="1"/>
          </p:cNvSpPr>
          <p:nvPr>
            <p:ph type="sldImg" idx="2"/>
          </p:nvPr>
        </p:nvSpPr>
        <p:spPr>
          <a:xfrm>
            <a:off x="1033463" y="1243013"/>
            <a:ext cx="4730750" cy="3348037"/>
          </a:xfrm>
          <a:prstGeom prst="rect">
            <a:avLst/>
          </a:prstGeom>
          <a:noFill/>
          <a:ln w="12700">
            <a:solidFill>
              <a:prstClr val="black"/>
            </a:solidFill>
          </a:ln>
        </p:spPr>
        <p:txBody>
          <a:bodyPr vert="horz" lIns="83760" tIns="41879" rIns="83760" bIns="41879" rtlCol="0" anchor="ctr"/>
          <a:lstStyle/>
          <a:p>
            <a:endParaRPr lang="en-US"/>
          </a:p>
        </p:txBody>
      </p:sp>
      <p:sp>
        <p:nvSpPr>
          <p:cNvPr id="5" name="Notes Placeholder 4"/>
          <p:cNvSpPr>
            <a:spLocks noGrp="1"/>
          </p:cNvSpPr>
          <p:nvPr>
            <p:ph type="body" sz="quarter" idx="3"/>
          </p:nvPr>
        </p:nvSpPr>
        <p:spPr>
          <a:xfrm>
            <a:off x="680171" y="4777873"/>
            <a:ext cx="5437333" cy="3908978"/>
          </a:xfrm>
          <a:prstGeom prst="rect">
            <a:avLst/>
          </a:prstGeom>
        </p:spPr>
        <p:txBody>
          <a:bodyPr vert="horz" lIns="83760" tIns="41879" rIns="83760" bIns="418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640"/>
            <a:ext cx="2945727" cy="497998"/>
          </a:xfrm>
          <a:prstGeom prst="rect">
            <a:avLst/>
          </a:prstGeom>
        </p:spPr>
        <p:txBody>
          <a:bodyPr vert="horz" lIns="83760" tIns="41879" rIns="83760" bIns="41879" rtlCol="0" anchor="b"/>
          <a:lstStyle>
            <a:lvl1pPr algn="l">
              <a:defRPr sz="1100"/>
            </a:lvl1pPr>
          </a:lstStyle>
          <a:p>
            <a:endParaRPr lang="en-US"/>
          </a:p>
        </p:txBody>
      </p:sp>
      <p:sp>
        <p:nvSpPr>
          <p:cNvPr id="7" name="Slide Number Placeholder 6"/>
          <p:cNvSpPr>
            <a:spLocks noGrp="1"/>
          </p:cNvSpPr>
          <p:nvPr>
            <p:ph type="sldNum" sz="quarter" idx="5"/>
          </p:nvPr>
        </p:nvSpPr>
        <p:spPr>
          <a:xfrm>
            <a:off x="3850941" y="9428640"/>
            <a:ext cx="2944717" cy="497998"/>
          </a:xfrm>
          <a:prstGeom prst="rect">
            <a:avLst/>
          </a:prstGeom>
        </p:spPr>
        <p:txBody>
          <a:bodyPr vert="horz" lIns="83760" tIns="41879" rIns="83760" bIns="41879" rtlCol="0" anchor="b"/>
          <a:lstStyle>
            <a:lvl1pPr algn="r">
              <a:defRPr sz="1100"/>
            </a:lvl1pPr>
          </a:lstStyle>
          <a:p>
            <a:fld id="{FB676929-F57C-444A-BE33-B2A6835E3C41}" type="slidenum">
              <a:rPr lang="en-US" smtClean="0"/>
              <a:t>‹Nr.›</a:t>
            </a:fld>
            <a:endParaRPr lang="en-US"/>
          </a:p>
        </p:txBody>
      </p:sp>
    </p:spTree>
    <p:extLst>
      <p:ext uri="{BB962C8B-B14F-4D97-AF65-F5344CB8AC3E}">
        <p14:creationId xmlns:p14="http://schemas.microsoft.com/office/powerpoint/2010/main" val="390104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front</a:t>
            </a:r>
            <a:r>
              <a:rPr lang="en-US" baseline="0" dirty="0"/>
              <a:t> and layout</a:t>
            </a:r>
            <a:endParaRPr lang="en-US" dirty="0"/>
          </a:p>
        </p:txBody>
      </p:sp>
      <p:sp>
        <p:nvSpPr>
          <p:cNvPr id="4" name="Slide Number Placeholder 3"/>
          <p:cNvSpPr>
            <a:spLocks noGrp="1"/>
          </p:cNvSpPr>
          <p:nvPr>
            <p:ph type="sldNum" sz="quarter" idx="10"/>
          </p:nvPr>
        </p:nvSpPr>
        <p:spPr/>
        <p:txBody>
          <a:bodyPr/>
          <a:lstStyle/>
          <a:p>
            <a:fld id="{FB676929-F57C-444A-BE33-B2A6835E3C41}" type="slidenum">
              <a:rPr lang="en-US" smtClean="0"/>
              <a:t>3</a:t>
            </a:fld>
            <a:endParaRPr lang="en-US"/>
          </a:p>
        </p:txBody>
      </p:sp>
    </p:spTree>
    <p:extLst>
      <p:ext uri="{BB962C8B-B14F-4D97-AF65-F5344CB8AC3E}">
        <p14:creationId xmlns:p14="http://schemas.microsoft.com/office/powerpoint/2010/main" val="263024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front</a:t>
            </a:r>
            <a:r>
              <a:rPr lang="en-US" baseline="0" dirty="0"/>
              <a:t> and layout</a:t>
            </a:r>
            <a:endParaRPr lang="en-US" dirty="0"/>
          </a:p>
        </p:txBody>
      </p:sp>
      <p:sp>
        <p:nvSpPr>
          <p:cNvPr id="4" name="Slide Number Placeholder 3"/>
          <p:cNvSpPr>
            <a:spLocks noGrp="1"/>
          </p:cNvSpPr>
          <p:nvPr>
            <p:ph type="sldNum" sz="quarter" idx="10"/>
          </p:nvPr>
        </p:nvSpPr>
        <p:spPr/>
        <p:txBody>
          <a:bodyPr/>
          <a:lstStyle/>
          <a:p>
            <a:fld id="{FB676929-F57C-444A-BE33-B2A6835E3C41}" type="slidenum">
              <a:rPr lang="en-US" smtClean="0"/>
              <a:t>4</a:t>
            </a:fld>
            <a:endParaRPr lang="en-US"/>
          </a:p>
        </p:txBody>
      </p:sp>
    </p:spTree>
    <p:extLst>
      <p:ext uri="{BB962C8B-B14F-4D97-AF65-F5344CB8AC3E}">
        <p14:creationId xmlns:p14="http://schemas.microsoft.com/office/powerpoint/2010/main" val="391892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front</a:t>
            </a:r>
            <a:r>
              <a:rPr lang="en-US" baseline="0" dirty="0"/>
              <a:t> and layout</a:t>
            </a:r>
            <a:endParaRPr lang="en-US" dirty="0"/>
          </a:p>
        </p:txBody>
      </p:sp>
      <p:sp>
        <p:nvSpPr>
          <p:cNvPr id="4" name="Slide Number Placeholder 3"/>
          <p:cNvSpPr>
            <a:spLocks noGrp="1"/>
          </p:cNvSpPr>
          <p:nvPr>
            <p:ph type="sldNum" sz="quarter" idx="10"/>
          </p:nvPr>
        </p:nvSpPr>
        <p:spPr/>
        <p:txBody>
          <a:bodyPr/>
          <a:lstStyle/>
          <a:p>
            <a:fld id="{FB676929-F57C-444A-BE33-B2A6835E3C41}" type="slidenum">
              <a:rPr lang="en-US" smtClean="0"/>
              <a:t>5</a:t>
            </a:fld>
            <a:endParaRPr lang="en-US"/>
          </a:p>
        </p:txBody>
      </p:sp>
    </p:spTree>
    <p:extLst>
      <p:ext uri="{BB962C8B-B14F-4D97-AF65-F5344CB8AC3E}">
        <p14:creationId xmlns:p14="http://schemas.microsoft.com/office/powerpoint/2010/main" val="221740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front</a:t>
            </a:r>
            <a:r>
              <a:rPr lang="en-US" baseline="0" dirty="0"/>
              <a:t> and layout</a:t>
            </a:r>
            <a:endParaRPr lang="en-US" dirty="0"/>
          </a:p>
        </p:txBody>
      </p:sp>
      <p:sp>
        <p:nvSpPr>
          <p:cNvPr id="4" name="Slide Number Placeholder 3"/>
          <p:cNvSpPr>
            <a:spLocks noGrp="1"/>
          </p:cNvSpPr>
          <p:nvPr>
            <p:ph type="sldNum" sz="quarter" idx="10"/>
          </p:nvPr>
        </p:nvSpPr>
        <p:spPr/>
        <p:txBody>
          <a:bodyPr/>
          <a:lstStyle/>
          <a:p>
            <a:fld id="{FB676929-F57C-444A-BE33-B2A6835E3C41}" type="slidenum">
              <a:rPr lang="en-US" smtClean="0"/>
              <a:t>7</a:t>
            </a:fld>
            <a:endParaRPr lang="en-US"/>
          </a:p>
        </p:txBody>
      </p:sp>
    </p:spTree>
    <p:extLst>
      <p:ext uri="{BB962C8B-B14F-4D97-AF65-F5344CB8AC3E}">
        <p14:creationId xmlns:p14="http://schemas.microsoft.com/office/powerpoint/2010/main" val="267446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FB676929-F57C-444A-BE33-B2A6835E3C41}" type="slidenum">
              <a:rPr lang="en-US" smtClean="0"/>
              <a:t>14</a:t>
            </a:fld>
            <a:endParaRPr lang="en-US"/>
          </a:p>
        </p:txBody>
      </p:sp>
    </p:spTree>
    <p:extLst>
      <p:ext uri="{BB962C8B-B14F-4D97-AF65-F5344CB8AC3E}">
        <p14:creationId xmlns:p14="http://schemas.microsoft.com/office/powerpoint/2010/main" val="102660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china-outbound.com/ctt/"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244090"/>
            <a:ext cx="9089390" cy="152019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053840"/>
            <a:ext cx="7485380" cy="1809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97E10-FA3C-4D6F-BB80-3EC3C0A91128}"/>
              </a:ext>
            </a:extLst>
          </p:cNvPr>
          <p:cNvSpPr>
            <a:spLocks noGrp="1"/>
          </p:cNvSpPr>
          <p:nvPr>
            <p:ph type="ctrTitle"/>
          </p:nvPr>
        </p:nvSpPr>
        <p:spPr>
          <a:xfrm>
            <a:off x="1336675" y="2250907"/>
            <a:ext cx="8020050" cy="1619802"/>
          </a:xfrm>
        </p:spPr>
        <p:txBody>
          <a:bodyPr anchor="b"/>
          <a:lstStyle>
            <a:lvl1pPr algn="ctr">
              <a:defRPr sz="5263"/>
            </a:lvl1pPr>
          </a:lstStyle>
          <a:p>
            <a:r>
              <a:rPr lang="en-US"/>
              <a:t>Click to edit Master title style</a:t>
            </a:r>
            <a:endParaRPr lang="de-DE"/>
          </a:p>
        </p:txBody>
      </p:sp>
      <p:sp>
        <p:nvSpPr>
          <p:cNvPr id="3" name="Subtitle 2">
            <a:extLst>
              <a:ext uri="{FF2B5EF4-FFF2-40B4-BE49-F238E27FC236}">
                <a16:creationId xmlns:a16="http://schemas.microsoft.com/office/drawing/2014/main" xmlns="" id="{DD05201B-9A71-4624-96F5-38A8CCDBA1EC}"/>
              </a:ext>
            </a:extLst>
          </p:cNvPr>
          <p:cNvSpPr>
            <a:spLocks noGrp="1"/>
          </p:cNvSpPr>
          <p:nvPr>
            <p:ph type="subTitle" idx="1"/>
          </p:nvPr>
        </p:nvSpPr>
        <p:spPr>
          <a:xfrm>
            <a:off x="1336675" y="3972247"/>
            <a:ext cx="8020050" cy="323935"/>
          </a:xfrm>
          <a:prstGeom prst="rect">
            <a:avLst/>
          </a:prstGeo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xmlns="" id="{47EB9A0E-3687-48D0-A3AB-4786E1788745}"/>
              </a:ext>
            </a:extLst>
          </p:cNvPr>
          <p:cNvSpPr>
            <a:spLocks noGrp="1"/>
          </p:cNvSpPr>
          <p:nvPr>
            <p:ph type="dt" sz="half" idx="10"/>
          </p:nvPr>
        </p:nvSpPr>
        <p:spPr>
          <a:xfrm>
            <a:off x="534670" y="6732270"/>
            <a:ext cx="2459482" cy="276999"/>
          </a:xfrm>
        </p:spPr>
        <p:txBody>
          <a:bodyPr/>
          <a:lstStyle/>
          <a:p>
            <a:fld id="{5D1866D3-8990-498D-A412-4DFBAEBCC31B}" type="datetimeFigureOut">
              <a:rPr lang="de-DE" smtClean="0"/>
              <a:t>29.09.2019</a:t>
            </a:fld>
            <a:endParaRPr lang="de-DE"/>
          </a:p>
        </p:txBody>
      </p:sp>
      <p:sp>
        <p:nvSpPr>
          <p:cNvPr id="5" name="Footer Placeholder 4">
            <a:extLst>
              <a:ext uri="{FF2B5EF4-FFF2-40B4-BE49-F238E27FC236}">
                <a16:creationId xmlns:a16="http://schemas.microsoft.com/office/drawing/2014/main" xmlns="" id="{972A7D5C-D7DC-4FB2-A2EE-F4A7BDD1D24A}"/>
              </a:ext>
            </a:extLst>
          </p:cNvPr>
          <p:cNvSpPr>
            <a:spLocks noGrp="1"/>
          </p:cNvSpPr>
          <p:nvPr>
            <p:ph type="ftr" sz="quarter" idx="11"/>
          </p:nvPr>
        </p:nvSpPr>
        <p:spPr>
          <a:xfrm>
            <a:off x="3635756" y="6732270"/>
            <a:ext cx="3421888" cy="276999"/>
          </a:xfrm>
        </p:spPr>
        <p:txBody>
          <a:bodyPr/>
          <a:lstStyle/>
          <a:p>
            <a:endParaRPr lang="de-DE"/>
          </a:p>
        </p:txBody>
      </p:sp>
      <p:sp>
        <p:nvSpPr>
          <p:cNvPr id="6" name="Slide Number Placeholder 5">
            <a:extLst>
              <a:ext uri="{FF2B5EF4-FFF2-40B4-BE49-F238E27FC236}">
                <a16:creationId xmlns:a16="http://schemas.microsoft.com/office/drawing/2014/main" xmlns="" id="{1FCA4765-7F8D-4208-8238-71C85ADCB3A8}"/>
              </a:ext>
            </a:extLst>
          </p:cNvPr>
          <p:cNvSpPr>
            <a:spLocks noGrp="1"/>
          </p:cNvSpPr>
          <p:nvPr>
            <p:ph type="sldNum" sz="quarter" idx="12"/>
          </p:nvPr>
        </p:nvSpPr>
        <p:spPr>
          <a:xfrm>
            <a:off x="7699248" y="6732270"/>
            <a:ext cx="2459482" cy="276999"/>
          </a:xfrm>
        </p:spPr>
        <p:txBody>
          <a:bodyPr/>
          <a:lstStyle/>
          <a:p>
            <a:fld id="{8E44471B-E354-4D12-8DE6-60A9913117ED}" type="slidenum">
              <a:rPr lang="de-DE" smtClean="0"/>
              <a:t>‹Nr.›</a:t>
            </a:fld>
            <a:endParaRPr lang="de-DE"/>
          </a:p>
        </p:txBody>
      </p:sp>
      <p:grpSp>
        <p:nvGrpSpPr>
          <p:cNvPr id="7" name="Group 6">
            <a:extLst>
              <a:ext uri="{FF2B5EF4-FFF2-40B4-BE49-F238E27FC236}">
                <a16:creationId xmlns:a16="http://schemas.microsoft.com/office/drawing/2014/main" xmlns="" id="{54D246EB-17F5-42F7-874B-8A530A7587DC}"/>
              </a:ext>
            </a:extLst>
          </p:cNvPr>
          <p:cNvGrpSpPr/>
          <p:nvPr userDrawn="1"/>
        </p:nvGrpSpPr>
        <p:grpSpPr>
          <a:xfrm>
            <a:off x="0" y="7093981"/>
            <a:ext cx="10693400" cy="594644"/>
            <a:chOff x="367105" y="7069219"/>
            <a:chExt cx="10096658" cy="434410"/>
          </a:xfrm>
        </p:grpSpPr>
        <p:sp>
          <p:nvSpPr>
            <p:cNvPr id="8" name="Rectangle 7">
              <a:extLst>
                <a:ext uri="{FF2B5EF4-FFF2-40B4-BE49-F238E27FC236}">
                  <a16:creationId xmlns:a16="http://schemas.microsoft.com/office/drawing/2014/main" xmlns="" id="{96F5CFD9-3CB4-4335-BADA-301787072BF9}"/>
                </a:ext>
              </a:extLst>
            </p:cNvPr>
            <p:cNvSpPr/>
            <p:nvPr/>
          </p:nvSpPr>
          <p:spPr>
            <a:xfrm>
              <a:off x="367105" y="7069219"/>
              <a:ext cx="10096658" cy="4190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Fußzeilenplatzhalter 3">
              <a:extLst>
                <a:ext uri="{FF2B5EF4-FFF2-40B4-BE49-F238E27FC236}">
                  <a16:creationId xmlns:a16="http://schemas.microsoft.com/office/drawing/2014/main" xmlns="" id="{A8588B4A-77FE-4414-8138-DCEDE9C88482}"/>
                </a:ext>
              </a:extLst>
            </p:cNvPr>
            <p:cNvSpPr txBox="1">
              <a:spLocks/>
            </p:cNvSpPr>
            <p:nvPr/>
          </p:nvSpPr>
          <p:spPr>
            <a:xfrm>
              <a:off x="3475864" y="7138942"/>
              <a:ext cx="3879139" cy="364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u="none" dirty="0">
                  <a:hlinkClick r:id="rId2"/>
                </a:rPr>
                <a:t>https://china-outbound.com/ctt</a:t>
              </a:r>
              <a:r>
                <a:rPr lang="en-GB" sz="1600" dirty="0">
                  <a:hlinkClick r:id="rId2"/>
                </a:rPr>
                <a:t>/</a:t>
              </a:r>
              <a:endParaRPr lang="en-US" sz="1600" dirty="0"/>
            </a:p>
          </p:txBody>
        </p:sp>
      </p:grpSp>
    </p:spTree>
    <p:extLst>
      <p:ext uri="{BB962C8B-B14F-4D97-AF65-F5344CB8AC3E}">
        <p14:creationId xmlns:p14="http://schemas.microsoft.com/office/powerpoint/2010/main" val="208400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F6A62-818C-4D54-8299-18B56DD5C453}"/>
              </a:ext>
            </a:extLst>
          </p:cNvPr>
          <p:cNvSpPr>
            <a:spLocks noGrp="1"/>
          </p:cNvSpPr>
          <p:nvPr>
            <p:ph type="title"/>
          </p:nvPr>
        </p:nvSpPr>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xmlns="" id="{A0DCD72B-B617-41FC-87DB-1E8DE37E9C5C}"/>
              </a:ext>
            </a:extLst>
          </p:cNvPr>
          <p:cNvSpPr>
            <a:spLocks noGrp="1"/>
          </p:cNvSpPr>
          <p:nvPr>
            <p:ph type="ftr" sz="quarter" idx="10"/>
          </p:nvPr>
        </p:nvSpPr>
        <p:spPr/>
        <p:txBody>
          <a:bodyPr/>
          <a:lstStyle/>
          <a:p>
            <a:endParaRPr lang="de-DE"/>
          </a:p>
        </p:txBody>
      </p:sp>
      <p:sp>
        <p:nvSpPr>
          <p:cNvPr id="4" name="Date Placeholder 3">
            <a:extLst>
              <a:ext uri="{FF2B5EF4-FFF2-40B4-BE49-F238E27FC236}">
                <a16:creationId xmlns:a16="http://schemas.microsoft.com/office/drawing/2014/main" xmlns="" id="{05C349EB-41E1-48F4-8908-ADC683E8ACBE}"/>
              </a:ext>
            </a:extLst>
          </p:cNvPr>
          <p:cNvSpPr>
            <a:spLocks noGrp="1"/>
          </p:cNvSpPr>
          <p:nvPr>
            <p:ph type="dt" sz="half" idx="11"/>
          </p:nvPr>
        </p:nvSpPr>
        <p:spPr/>
        <p:txBody>
          <a:bodyPr/>
          <a:lstStyle/>
          <a:p>
            <a:fld id="{1D8BD707-D9CF-40AE-B4C6-C98DA3205C09}" type="datetimeFigureOut">
              <a:rPr lang="en-US" smtClean="0"/>
              <a:t>9/29/2019</a:t>
            </a:fld>
            <a:endParaRPr lang="en-US"/>
          </a:p>
        </p:txBody>
      </p:sp>
      <p:sp>
        <p:nvSpPr>
          <p:cNvPr id="5" name="Slide Number Placeholder 4">
            <a:extLst>
              <a:ext uri="{FF2B5EF4-FFF2-40B4-BE49-F238E27FC236}">
                <a16:creationId xmlns:a16="http://schemas.microsoft.com/office/drawing/2014/main" xmlns="" id="{53E531EA-8AE3-4705-93C1-13223EE3CE84}"/>
              </a:ext>
            </a:extLst>
          </p:cNvPr>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374527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53D8D-C7B4-4E73-A46F-64C3FAF709AB}"/>
              </a:ext>
            </a:extLst>
          </p:cNvPr>
          <p:cNvSpPr>
            <a:spLocks noGrp="1"/>
          </p:cNvSpPr>
          <p:nvPr>
            <p:ph type="title"/>
          </p:nvPr>
        </p:nvSpPr>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xmlns="" id="{D6620CF4-E01A-4CB8-92EE-C546570E7646}"/>
              </a:ext>
            </a:extLst>
          </p:cNvPr>
          <p:cNvSpPr>
            <a:spLocks noGrp="1"/>
          </p:cNvSpPr>
          <p:nvPr>
            <p:ph type="ftr" sz="quarter" idx="10"/>
          </p:nvPr>
        </p:nvSpPr>
        <p:spPr/>
        <p:txBody>
          <a:bodyPr/>
          <a:lstStyle/>
          <a:p>
            <a:endParaRPr lang="de-DE"/>
          </a:p>
        </p:txBody>
      </p:sp>
      <p:sp>
        <p:nvSpPr>
          <p:cNvPr id="4" name="Date Placeholder 3">
            <a:extLst>
              <a:ext uri="{FF2B5EF4-FFF2-40B4-BE49-F238E27FC236}">
                <a16:creationId xmlns:a16="http://schemas.microsoft.com/office/drawing/2014/main" xmlns="" id="{4ABDA1DC-DB43-411C-A4C3-F33BC3FA2BAD}"/>
              </a:ext>
            </a:extLst>
          </p:cNvPr>
          <p:cNvSpPr>
            <a:spLocks noGrp="1"/>
          </p:cNvSpPr>
          <p:nvPr>
            <p:ph type="dt" sz="half" idx="11"/>
          </p:nvPr>
        </p:nvSpPr>
        <p:spPr/>
        <p:txBody>
          <a:bodyPr/>
          <a:lstStyle/>
          <a:p>
            <a:fld id="{1D8BD707-D9CF-40AE-B4C6-C98DA3205C09}" type="datetimeFigureOut">
              <a:rPr lang="en-US" smtClean="0"/>
              <a:t>9/29/2019</a:t>
            </a:fld>
            <a:endParaRPr lang="en-US"/>
          </a:p>
        </p:txBody>
      </p:sp>
      <p:sp>
        <p:nvSpPr>
          <p:cNvPr id="5" name="Slide Number Placeholder 4">
            <a:extLst>
              <a:ext uri="{FF2B5EF4-FFF2-40B4-BE49-F238E27FC236}">
                <a16:creationId xmlns:a16="http://schemas.microsoft.com/office/drawing/2014/main" xmlns="" id="{5B256F96-52DF-4F2D-9F42-E1B1D926E976}"/>
              </a:ext>
            </a:extLst>
          </p:cNvPr>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167565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Arial"/>
                <a:cs typeface="Arial"/>
              </a:defRPr>
            </a:lvl1pPr>
          </a:lstStyle>
          <a:p>
            <a:endParaRPr/>
          </a:p>
        </p:txBody>
      </p:sp>
      <p:sp>
        <p:nvSpPr>
          <p:cNvPr id="3" name="Holder 3"/>
          <p:cNvSpPr>
            <a:spLocks noGrp="1"/>
          </p:cNvSpPr>
          <p:nvPr>
            <p:ph type="body" idx="1"/>
          </p:nvPr>
        </p:nvSpPr>
        <p:spPr>
          <a:xfrm>
            <a:off x="534670" y="2943224"/>
            <a:ext cx="6387095" cy="3499485"/>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35FF8-BC66-496F-BB02-25915C48F40F}"/>
              </a:ext>
            </a:extLst>
          </p:cNvPr>
          <p:cNvSpPr>
            <a:spLocks noGrp="1"/>
          </p:cNvSpPr>
          <p:nvPr>
            <p:ph type="title"/>
          </p:nvPr>
        </p:nvSpPr>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xmlns="" id="{6CBBF1F9-634D-4FB3-A69E-F45333C0CDCF}"/>
              </a:ext>
            </a:extLst>
          </p:cNvPr>
          <p:cNvSpPr>
            <a:spLocks noGrp="1"/>
          </p:cNvSpPr>
          <p:nvPr>
            <p:ph type="ftr" sz="quarter" idx="10"/>
          </p:nvPr>
        </p:nvSpPr>
        <p:spPr/>
        <p:txBody>
          <a:bodyPr/>
          <a:lstStyle/>
          <a:p>
            <a:endParaRPr lang="de-DE"/>
          </a:p>
        </p:txBody>
      </p:sp>
      <p:sp>
        <p:nvSpPr>
          <p:cNvPr id="4" name="Date Placeholder 3">
            <a:extLst>
              <a:ext uri="{FF2B5EF4-FFF2-40B4-BE49-F238E27FC236}">
                <a16:creationId xmlns:a16="http://schemas.microsoft.com/office/drawing/2014/main" xmlns="" id="{4B598467-A5C0-4DAC-910F-C195CE74B7B3}"/>
              </a:ext>
            </a:extLst>
          </p:cNvPr>
          <p:cNvSpPr>
            <a:spLocks noGrp="1"/>
          </p:cNvSpPr>
          <p:nvPr>
            <p:ph type="dt" sz="half" idx="11"/>
          </p:nvPr>
        </p:nvSpPr>
        <p:spPr/>
        <p:txBody>
          <a:bodyPr/>
          <a:lstStyle/>
          <a:p>
            <a:fld id="{1D8BD707-D9CF-40AE-B4C6-C98DA3205C09}" type="datetimeFigureOut">
              <a:rPr lang="en-US" smtClean="0"/>
              <a:t>9/29/2019</a:t>
            </a:fld>
            <a:endParaRPr lang="en-US"/>
          </a:p>
        </p:txBody>
      </p:sp>
      <p:sp>
        <p:nvSpPr>
          <p:cNvPr id="5" name="Slide Number Placeholder 4">
            <a:extLst>
              <a:ext uri="{FF2B5EF4-FFF2-40B4-BE49-F238E27FC236}">
                <a16:creationId xmlns:a16="http://schemas.microsoft.com/office/drawing/2014/main" xmlns="" id="{80645C32-4D14-4EF1-8925-3B4A6E6C934A}"/>
              </a:ext>
            </a:extLst>
          </p:cNvPr>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38482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95EF8-80E5-4F3E-8FC0-83BA5DC8C1D5}"/>
              </a:ext>
            </a:extLst>
          </p:cNvPr>
          <p:cNvSpPr>
            <a:spLocks noGrp="1"/>
          </p:cNvSpPr>
          <p:nvPr>
            <p:ph type="title"/>
          </p:nvPr>
        </p:nvSpPr>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xmlns="" id="{20757AA9-B8B4-4E93-A842-EB7213323616}"/>
              </a:ext>
            </a:extLst>
          </p:cNvPr>
          <p:cNvSpPr>
            <a:spLocks noGrp="1"/>
          </p:cNvSpPr>
          <p:nvPr>
            <p:ph type="ftr" sz="quarter" idx="10"/>
          </p:nvPr>
        </p:nvSpPr>
        <p:spPr/>
        <p:txBody>
          <a:bodyPr/>
          <a:lstStyle/>
          <a:p>
            <a:endParaRPr lang="de-DE"/>
          </a:p>
        </p:txBody>
      </p:sp>
      <p:sp>
        <p:nvSpPr>
          <p:cNvPr id="4" name="Date Placeholder 3">
            <a:extLst>
              <a:ext uri="{FF2B5EF4-FFF2-40B4-BE49-F238E27FC236}">
                <a16:creationId xmlns:a16="http://schemas.microsoft.com/office/drawing/2014/main" xmlns="" id="{8AB19F68-4E4B-46D6-854F-689EA758EC20}"/>
              </a:ext>
            </a:extLst>
          </p:cNvPr>
          <p:cNvSpPr>
            <a:spLocks noGrp="1"/>
          </p:cNvSpPr>
          <p:nvPr>
            <p:ph type="dt" sz="half" idx="11"/>
          </p:nvPr>
        </p:nvSpPr>
        <p:spPr/>
        <p:txBody>
          <a:bodyPr/>
          <a:lstStyle/>
          <a:p>
            <a:fld id="{1D8BD707-D9CF-40AE-B4C6-C98DA3205C09}" type="datetimeFigureOut">
              <a:rPr lang="en-US" smtClean="0"/>
              <a:t>9/29/2019</a:t>
            </a:fld>
            <a:endParaRPr lang="en-US"/>
          </a:p>
        </p:txBody>
      </p:sp>
      <p:sp>
        <p:nvSpPr>
          <p:cNvPr id="5" name="Slide Number Placeholder 4">
            <a:extLst>
              <a:ext uri="{FF2B5EF4-FFF2-40B4-BE49-F238E27FC236}">
                <a16:creationId xmlns:a16="http://schemas.microsoft.com/office/drawing/2014/main" xmlns="" id="{1F95D59D-6605-40B8-811B-B5848B970671}"/>
              </a:ext>
            </a:extLst>
          </p:cNvPr>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03279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95EF8-80E5-4F3E-8FC0-83BA5DC8C1D5}"/>
              </a:ext>
            </a:extLst>
          </p:cNvPr>
          <p:cNvSpPr>
            <a:spLocks noGrp="1"/>
          </p:cNvSpPr>
          <p:nvPr>
            <p:ph type="title"/>
          </p:nvPr>
        </p:nvSpPr>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xmlns="" id="{20757AA9-B8B4-4E93-A842-EB7213323616}"/>
              </a:ext>
            </a:extLst>
          </p:cNvPr>
          <p:cNvSpPr>
            <a:spLocks noGrp="1"/>
          </p:cNvSpPr>
          <p:nvPr>
            <p:ph type="ftr" sz="quarter" idx="10"/>
          </p:nvPr>
        </p:nvSpPr>
        <p:spPr/>
        <p:txBody>
          <a:bodyPr/>
          <a:lstStyle/>
          <a:p>
            <a:endParaRPr lang="de-DE"/>
          </a:p>
        </p:txBody>
      </p:sp>
      <p:sp>
        <p:nvSpPr>
          <p:cNvPr id="4" name="Date Placeholder 3">
            <a:extLst>
              <a:ext uri="{FF2B5EF4-FFF2-40B4-BE49-F238E27FC236}">
                <a16:creationId xmlns:a16="http://schemas.microsoft.com/office/drawing/2014/main" xmlns="" id="{8AB19F68-4E4B-46D6-854F-689EA758EC20}"/>
              </a:ext>
            </a:extLst>
          </p:cNvPr>
          <p:cNvSpPr>
            <a:spLocks noGrp="1"/>
          </p:cNvSpPr>
          <p:nvPr>
            <p:ph type="dt" sz="half" idx="11"/>
          </p:nvPr>
        </p:nvSpPr>
        <p:spPr/>
        <p:txBody>
          <a:bodyPr/>
          <a:lstStyle/>
          <a:p>
            <a:fld id="{1D8BD707-D9CF-40AE-B4C6-C98DA3205C09}" type="datetimeFigureOut">
              <a:rPr lang="en-US" smtClean="0"/>
              <a:t>9/29/2019</a:t>
            </a:fld>
            <a:endParaRPr lang="en-US"/>
          </a:p>
        </p:txBody>
      </p:sp>
      <p:sp>
        <p:nvSpPr>
          <p:cNvPr id="5" name="Slide Number Placeholder 4">
            <a:extLst>
              <a:ext uri="{FF2B5EF4-FFF2-40B4-BE49-F238E27FC236}">
                <a16:creationId xmlns:a16="http://schemas.microsoft.com/office/drawing/2014/main" xmlns="" id="{1F95D59D-6605-40B8-811B-B5848B970671}"/>
              </a:ext>
            </a:extLst>
          </p:cNvPr>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108425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47300" y="468630"/>
            <a:ext cx="8352200" cy="480236"/>
          </a:xfrm>
        </p:spPr>
        <p:txBody>
          <a:bodyPr lIns="0" tIns="0" rIns="0" bIns="0"/>
          <a:lstStyle>
            <a:lvl1pPr>
              <a:defRPr sz="4800" b="0" i="0">
                <a:solidFill>
                  <a:schemeClr val="tx1"/>
                </a:solidFill>
                <a:latin typeface="Arial"/>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730C6-C7A8-486F-9DE5-B2F73E0BD7BB}"/>
              </a:ext>
            </a:extLst>
          </p:cNvPr>
          <p:cNvSpPr>
            <a:spLocks noGrp="1"/>
          </p:cNvSpPr>
          <p:nvPr>
            <p:ph type="title"/>
          </p:nvPr>
        </p:nvSpPr>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xmlns="" id="{9ACEC118-FD06-48E4-9256-76F2566F4796}"/>
              </a:ext>
            </a:extLst>
          </p:cNvPr>
          <p:cNvSpPr>
            <a:spLocks noGrp="1"/>
          </p:cNvSpPr>
          <p:nvPr>
            <p:ph type="ftr" sz="quarter" idx="10"/>
          </p:nvPr>
        </p:nvSpPr>
        <p:spPr/>
        <p:txBody>
          <a:bodyPr/>
          <a:lstStyle/>
          <a:p>
            <a:endParaRPr lang="de-DE"/>
          </a:p>
        </p:txBody>
      </p:sp>
      <p:sp>
        <p:nvSpPr>
          <p:cNvPr id="4" name="Date Placeholder 3">
            <a:extLst>
              <a:ext uri="{FF2B5EF4-FFF2-40B4-BE49-F238E27FC236}">
                <a16:creationId xmlns:a16="http://schemas.microsoft.com/office/drawing/2014/main" xmlns="" id="{1CC8A706-EF7C-424A-8B91-844ED189E5DA}"/>
              </a:ext>
            </a:extLst>
          </p:cNvPr>
          <p:cNvSpPr>
            <a:spLocks noGrp="1"/>
          </p:cNvSpPr>
          <p:nvPr>
            <p:ph type="dt" sz="half" idx="11"/>
          </p:nvPr>
        </p:nvSpPr>
        <p:spPr/>
        <p:txBody>
          <a:bodyPr/>
          <a:lstStyle/>
          <a:p>
            <a:fld id="{1D8BD707-D9CF-40AE-B4C6-C98DA3205C09}" type="datetimeFigureOut">
              <a:rPr lang="en-US" smtClean="0"/>
              <a:t>9/29/2019</a:t>
            </a:fld>
            <a:endParaRPr lang="en-US"/>
          </a:p>
        </p:txBody>
      </p:sp>
      <p:sp>
        <p:nvSpPr>
          <p:cNvPr id="5" name="Slide Number Placeholder 4">
            <a:extLst>
              <a:ext uri="{FF2B5EF4-FFF2-40B4-BE49-F238E27FC236}">
                <a16:creationId xmlns:a16="http://schemas.microsoft.com/office/drawing/2014/main" xmlns="" id="{F5250B32-0AF3-4FE4-B33A-71A65EBF5BD4}"/>
              </a:ext>
            </a:extLst>
          </p:cNvPr>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48656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262387" cy="755999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724000" y="0"/>
            <a:ext cx="2967990" cy="2351405"/>
          </a:xfrm>
          <a:custGeom>
            <a:avLst/>
            <a:gdLst/>
            <a:ahLst/>
            <a:cxnLst/>
            <a:rect l="l" t="t" r="r" b="b"/>
            <a:pathLst>
              <a:path w="2967990" h="2351405">
                <a:moveTo>
                  <a:pt x="2968002" y="0"/>
                </a:moveTo>
                <a:lnTo>
                  <a:pt x="1943993" y="0"/>
                </a:lnTo>
                <a:lnTo>
                  <a:pt x="0" y="1464906"/>
                </a:lnTo>
                <a:lnTo>
                  <a:pt x="0" y="2351087"/>
                </a:lnTo>
                <a:lnTo>
                  <a:pt x="2968002" y="114541"/>
                </a:lnTo>
                <a:lnTo>
                  <a:pt x="2968002" y="0"/>
                </a:lnTo>
                <a:close/>
              </a:path>
            </a:pathLst>
          </a:custGeom>
          <a:solidFill>
            <a:srgbClr val="D1282F"/>
          </a:solidFill>
        </p:spPr>
        <p:txBody>
          <a:bodyPr wrap="square" lIns="0" tIns="0" rIns="0" bIns="0" rtlCol="0"/>
          <a:lstStyle/>
          <a:p>
            <a:endParaRPr/>
          </a:p>
        </p:txBody>
      </p:sp>
      <p:sp>
        <p:nvSpPr>
          <p:cNvPr id="18" name="bk object 18"/>
          <p:cNvSpPr/>
          <p:nvPr/>
        </p:nvSpPr>
        <p:spPr>
          <a:xfrm>
            <a:off x="0" y="5048008"/>
            <a:ext cx="2792095" cy="2512060"/>
          </a:xfrm>
          <a:custGeom>
            <a:avLst/>
            <a:gdLst/>
            <a:ahLst/>
            <a:cxnLst/>
            <a:rect l="l" t="t" r="r" b="b"/>
            <a:pathLst>
              <a:path w="2792095" h="2512059">
                <a:moveTo>
                  <a:pt x="2792006" y="0"/>
                </a:moveTo>
                <a:lnTo>
                  <a:pt x="0" y="2103935"/>
                </a:lnTo>
                <a:lnTo>
                  <a:pt x="0" y="2511996"/>
                </a:lnTo>
                <a:lnTo>
                  <a:pt x="634497" y="2511996"/>
                </a:lnTo>
                <a:lnTo>
                  <a:pt x="2792006" y="886193"/>
                </a:lnTo>
                <a:lnTo>
                  <a:pt x="2792006" y="0"/>
                </a:lnTo>
                <a:close/>
              </a:path>
            </a:pathLst>
          </a:custGeom>
          <a:solidFill>
            <a:srgbClr val="D1282F"/>
          </a:solidFill>
        </p:spPr>
        <p:txBody>
          <a:bodyPr wrap="square" lIns="0" tIns="0" rIns="0" bIns="0" rtlCol="0"/>
          <a:lstStyle/>
          <a:p>
            <a:endParaRPr/>
          </a:p>
        </p:txBody>
      </p:sp>
      <p:sp>
        <p:nvSpPr>
          <p:cNvPr id="19" name="bk object 19"/>
          <p:cNvSpPr/>
          <p:nvPr/>
        </p:nvSpPr>
        <p:spPr>
          <a:xfrm>
            <a:off x="0" y="1236344"/>
            <a:ext cx="2382520" cy="2681605"/>
          </a:xfrm>
          <a:custGeom>
            <a:avLst/>
            <a:gdLst/>
            <a:ahLst/>
            <a:cxnLst/>
            <a:rect l="l" t="t" r="r" b="b"/>
            <a:pathLst>
              <a:path w="2382520" h="2681604">
                <a:moveTo>
                  <a:pt x="2382405" y="0"/>
                </a:moveTo>
                <a:lnTo>
                  <a:pt x="0" y="1795278"/>
                </a:lnTo>
                <a:lnTo>
                  <a:pt x="0" y="2681469"/>
                </a:lnTo>
                <a:lnTo>
                  <a:pt x="2382405" y="886193"/>
                </a:lnTo>
                <a:lnTo>
                  <a:pt x="2382405" y="0"/>
                </a:lnTo>
                <a:close/>
              </a:path>
            </a:pathLst>
          </a:custGeom>
          <a:solidFill>
            <a:srgbClr val="D1282F"/>
          </a:solidFill>
        </p:spPr>
        <p:txBody>
          <a:bodyPr wrap="square" lIns="0" tIns="0" rIns="0" bIns="0" rtlCol="0"/>
          <a:lstStyle/>
          <a:p>
            <a:endParaRPr/>
          </a:p>
        </p:txBody>
      </p:sp>
      <p:sp>
        <p:nvSpPr>
          <p:cNvPr id="2" name="Holder 2"/>
          <p:cNvSpPr>
            <a:spLocks noGrp="1"/>
          </p:cNvSpPr>
          <p:nvPr>
            <p:ph type="ftr" sz="quarter" idx="5"/>
          </p:nvPr>
        </p:nvSpPr>
        <p:spPr>
          <a:xfrm>
            <a:off x="3635756" y="6732270"/>
            <a:ext cx="3421888" cy="276999"/>
          </a:xfrm>
        </p:spPr>
        <p:txBody>
          <a:bodyPr lIns="0" tIns="0" rIns="0" bIns="0"/>
          <a:lstStyle>
            <a:lvl1pPr algn="ctr">
              <a:defRPr>
                <a:solidFill>
                  <a:schemeClr val="tx1">
                    <a:tint val="75000"/>
                  </a:schemeClr>
                </a:solidFill>
              </a:defRPr>
            </a:lvl1pPr>
          </a:lstStyle>
          <a:p>
            <a:r>
              <a:rPr lang="de-DE" dirty="0"/>
              <a:t>www.china-outbound.com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pic>
        <p:nvPicPr>
          <p:cNvPr id="9" name="Picture 17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900" y="-25442"/>
            <a:ext cx="2515139" cy="1941373"/>
          </a:xfrm>
          <a:prstGeom prst="rect">
            <a:avLst/>
          </a:prstGeom>
        </p:spPr>
      </p:pic>
      <p:pic>
        <p:nvPicPr>
          <p:cNvPr id="10" name="Picture 17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00" y="5054614"/>
            <a:ext cx="2819400" cy="2595765"/>
          </a:xfrm>
          <a:prstGeom prst="rect">
            <a:avLst/>
          </a:prstGeom>
        </p:spPr>
      </p:pic>
      <p:pic>
        <p:nvPicPr>
          <p:cNvPr id="11" name="Picture 1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00" y="1629390"/>
            <a:ext cx="2409167" cy="2361303"/>
          </a:xfrm>
          <a:prstGeom prst="rect">
            <a:avLst/>
          </a:prstGeom>
        </p:spPr>
      </p:pic>
      <p:pic>
        <p:nvPicPr>
          <p:cNvPr id="12"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514" y="118904"/>
            <a:ext cx="3442211" cy="595313"/>
          </a:xfrm>
          <a:prstGeom prst="rect">
            <a:avLst/>
          </a:prstGeom>
        </p:spPr>
      </p:pic>
      <p:grpSp>
        <p:nvGrpSpPr>
          <p:cNvPr id="13" name="Group 12">
            <a:extLst>
              <a:ext uri="{FF2B5EF4-FFF2-40B4-BE49-F238E27FC236}">
                <a16:creationId xmlns:a16="http://schemas.microsoft.com/office/drawing/2014/main" xmlns="" id="{66FAFE9C-E561-4069-8C1E-30E4AFC98B39}"/>
              </a:ext>
            </a:extLst>
          </p:cNvPr>
          <p:cNvGrpSpPr/>
          <p:nvPr userDrawn="1"/>
        </p:nvGrpSpPr>
        <p:grpSpPr>
          <a:xfrm>
            <a:off x="0" y="7093981"/>
            <a:ext cx="10693400" cy="594644"/>
            <a:chOff x="367105" y="7069219"/>
            <a:chExt cx="10096658" cy="434410"/>
          </a:xfrm>
        </p:grpSpPr>
        <p:sp>
          <p:nvSpPr>
            <p:cNvPr id="14" name="Rectangle 13">
              <a:extLst>
                <a:ext uri="{FF2B5EF4-FFF2-40B4-BE49-F238E27FC236}">
                  <a16:creationId xmlns:a16="http://schemas.microsoft.com/office/drawing/2014/main" xmlns="" id="{3CF9FAEE-53D0-4DDF-9554-068F41FAE32C}"/>
                </a:ext>
              </a:extLst>
            </p:cNvPr>
            <p:cNvSpPr/>
            <p:nvPr/>
          </p:nvSpPr>
          <p:spPr>
            <a:xfrm>
              <a:off x="367105" y="7069219"/>
              <a:ext cx="10096658" cy="4190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Fußzeilenplatzhalter 3">
              <a:extLst>
                <a:ext uri="{FF2B5EF4-FFF2-40B4-BE49-F238E27FC236}">
                  <a16:creationId xmlns:a16="http://schemas.microsoft.com/office/drawing/2014/main" xmlns="" id="{D8050315-8408-4F53-87DE-244068DC120C}"/>
                </a:ext>
              </a:extLst>
            </p:cNvPr>
            <p:cNvSpPr txBox="1">
              <a:spLocks/>
            </p:cNvSpPr>
            <p:nvPr/>
          </p:nvSpPr>
          <p:spPr>
            <a:xfrm>
              <a:off x="3475864" y="7138942"/>
              <a:ext cx="3879139" cy="364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www.china-outbound.com</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7"/>
          <a:stretch/>
        </p:blipFill>
        <p:spPr>
          <a:xfrm>
            <a:off x="1" y="1"/>
            <a:ext cx="10693400" cy="7562850"/>
          </a:xfrm>
          <a:prstGeom prst="rect">
            <a:avLst/>
          </a:prstGeom>
        </p:spPr>
      </p:pic>
      <p:sp>
        <p:nvSpPr>
          <p:cNvPr id="4" name="Date Placeholder 3"/>
          <p:cNvSpPr>
            <a:spLocks noGrp="1"/>
          </p:cNvSpPr>
          <p:nvPr>
            <p:ph type="dt" sz="half" idx="10"/>
          </p:nvPr>
        </p:nvSpPr>
        <p:spPr>
          <a:xfrm>
            <a:off x="534670" y="6732270"/>
            <a:ext cx="2459482" cy="276999"/>
          </a:xfrm>
        </p:spPr>
        <p:txBody>
          <a:bodyPr/>
          <a:lstStyle/>
          <a:p>
            <a:fld id="{6062165B-873E-4917-984E-2F9E15592E26}" type="datetime1">
              <a:rPr lang="de-DE" smtClean="0"/>
              <a:t>29.09.2019</a:t>
            </a:fld>
            <a:endParaRPr lang="de-DE"/>
          </a:p>
        </p:txBody>
      </p:sp>
      <p:sp>
        <p:nvSpPr>
          <p:cNvPr id="5" name="Footer Placeholder 4"/>
          <p:cNvSpPr>
            <a:spLocks noGrp="1"/>
          </p:cNvSpPr>
          <p:nvPr>
            <p:ph type="ftr" sz="quarter" idx="11"/>
          </p:nvPr>
        </p:nvSpPr>
        <p:spPr>
          <a:xfrm>
            <a:off x="3635756" y="6732270"/>
            <a:ext cx="3421888" cy="276999"/>
          </a:xfrm>
        </p:spPr>
        <p:txBody>
          <a:bodyPr/>
          <a:lstStyle/>
          <a:p>
            <a:r>
              <a:rPr lang="de-DE" dirty="0"/>
              <a:t>www.china-outbound.com</a:t>
            </a:r>
          </a:p>
        </p:txBody>
      </p:sp>
      <p:sp>
        <p:nvSpPr>
          <p:cNvPr id="6" name="Slide Number Placeholder 5"/>
          <p:cNvSpPr>
            <a:spLocks noGrp="1"/>
          </p:cNvSpPr>
          <p:nvPr>
            <p:ph type="sldNum" sz="quarter" idx="12"/>
          </p:nvPr>
        </p:nvSpPr>
        <p:spPr>
          <a:xfrm>
            <a:off x="7699248" y="6732270"/>
            <a:ext cx="2459482" cy="276999"/>
          </a:xfrm>
        </p:spPr>
        <p:txBody>
          <a:bodyPr/>
          <a:lstStyle/>
          <a:p>
            <a:fld id="{2235A167-5D65-45CA-8A9E-A6DAE35D4160}" type="slidenum">
              <a:rPr lang="de-DE" smtClean="0"/>
              <a:t>‹Nr.›</a:t>
            </a:fld>
            <a:endParaRPr lang="de-DE"/>
          </a:p>
        </p:txBody>
      </p:sp>
      <p:pic>
        <p:nvPicPr>
          <p:cNvPr id="8"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14" y="118904"/>
            <a:ext cx="3442211" cy="595313"/>
          </a:xfrm>
          <a:prstGeom prst="rect">
            <a:avLst/>
          </a:prstGeom>
        </p:spPr>
      </p:pic>
    </p:spTree>
    <p:extLst>
      <p:ext uri="{BB962C8B-B14F-4D97-AF65-F5344CB8AC3E}">
        <p14:creationId xmlns:p14="http://schemas.microsoft.com/office/powerpoint/2010/main" val="96434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china-outbound.com/ct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300" y="217347"/>
            <a:ext cx="9998798" cy="731519"/>
          </a:xfrm>
          <a:prstGeom prst="rect">
            <a:avLst/>
          </a:prstGeom>
        </p:spPr>
        <p:txBody>
          <a:bodyPr wrap="square" lIns="0" tIns="0" rIns="0" bIns="0">
            <a:spAutoFit/>
          </a:bodyPr>
          <a:lstStyle>
            <a:lvl1pPr>
              <a:defRPr sz="4800" b="0" i="0">
                <a:solidFill>
                  <a:schemeClr val="tx1"/>
                </a:solidFill>
                <a:latin typeface="Arial"/>
                <a:cs typeface="Arial"/>
              </a:defRPr>
            </a:lvl1pPr>
          </a:lstStyle>
          <a:p>
            <a:endParaRPr dirty="0"/>
          </a:p>
        </p:txBody>
      </p:sp>
      <p:sp>
        <p:nvSpPr>
          <p:cNvPr id="3" name="Holder 3"/>
          <p:cNvSpPr>
            <a:spLocks noGrp="1"/>
          </p:cNvSpPr>
          <p:nvPr>
            <p:ph type="body" idx="1"/>
          </p:nvPr>
        </p:nvSpPr>
        <p:spPr>
          <a:xfrm>
            <a:off x="534670" y="2943224"/>
            <a:ext cx="6387095" cy="349948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635756" y="6732270"/>
            <a:ext cx="3421888" cy="3619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6732270"/>
            <a:ext cx="2459482" cy="3619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9/29/2019</a:t>
            </a:fld>
            <a:endParaRPr lang="en-US"/>
          </a:p>
        </p:txBody>
      </p:sp>
      <p:sp>
        <p:nvSpPr>
          <p:cNvPr id="6" name="Holder 6"/>
          <p:cNvSpPr>
            <a:spLocks noGrp="1"/>
          </p:cNvSpPr>
          <p:nvPr>
            <p:ph type="sldNum" sz="quarter" idx="7"/>
          </p:nvPr>
        </p:nvSpPr>
        <p:spPr>
          <a:xfrm>
            <a:off x="7699248" y="6732270"/>
            <a:ext cx="2459482" cy="3619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grpSp>
        <p:nvGrpSpPr>
          <p:cNvPr id="11" name="Group 10">
            <a:extLst>
              <a:ext uri="{FF2B5EF4-FFF2-40B4-BE49-F238E27FC236}">
                <a16:creationId xmlns:a16="http://schemas.microsoft.com/office/drawing/2014/main" xmlns="" id="{4634E0D7-3DF6-4653-A4A6-DBBEFD645262}"/>
              </a:ext>
            </a:extLst>
          </p:cNvPr>
          <p:cNvGrpSpPr/>
          <p:nvPr userDrawn="1"/>
        </p:nvGrpSpPr>
        <p:grpSpPr>
          <a:xfrm>
            <a:off x="0" y="7093981"/>
            <a:ext cx="10693400" cy="594644"/>
            <a:chOff x="367105" y="7069219"/>
            <a:chExt cx="10096658" cy="434410"/>
          </a:xfrm>
        </p:grpSpPr>
        <p:sp>
          <p:nvSpPr>
            <p:cNvPr id="12" name="Rectangle 11">
              <a:extLst>
                <a:ext uri="{FF2B5EF4-FFF2-40B4-BE49-F238E27FC236}">
                  <a16:creationId xmlns:a16="http://schemas.microsoft.com/office/drawing/2014/main" xmlns="" id="{30D60F24-3F64-4422-9CFD-63BBAA3DC335}"/>
                </a:ext>
              </a:extLst>
            </p:cNvPr>
            <p:cNvSpPr/>
            <p:nvPr/>
          </p:nvSpPr>
          <p:spPr>
            <a:xfrm>
              <a:off x="367105" y="7069219"/>
              <a:ext cx="10096658" cy="4190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Fußzeilenplatzhalter 3">
              <a:extLst>
                <a:ext uri="{FF2B5EF4-FFF2-40B4-BE49-F238E27FC236}">
                  <a16:creationId xmlns:a16="http://schemas.microsoft.com/office/drawing/2014/main" xmlns="" id="{6DFF471B-DD50-4C58-990D-2A88E6640180}"/>
                </a:ext>
              </a:extLst>
            </p:cNvPr>
            <p:cNvSpPr txBox="1">
              <a:spLocks/>
            </p:cNvSpPr>
            <p:nvPr/>
          </p:nvSpPr>
          <p:spPr>
            <a:xfrm>
              <a:off x="3475864" y="7138942"/>
              <a:ext cx="3879139" cy="364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hlinkClick r:id="rId14"/>
                </a:rPr>
                <a:t>https://china-outbound.com/ctt/</a:t>
              </a:r>
              <a:endParaRPr lang="en-US" sz="1600"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8" r:id="rId4"/>
    <p:sldLayoutId id="2147483672" r:id="rId5"/>
    <p:sldLayoutId id="2147483664" r:id="rId6"/>
    <p:sldLayoutId id="2147483673" r:id="rId7"/>
    <p:sldLayoutId id="2147483665" r:id="rId8"/>
    <p:sldLayoutId id="2147483666" r:id="rId9"/>
    <p:sldLayoutId id="2147483667" r:id="rId10"/>
    <p:sldLayoutId id="2147483669" r:id="rId11"/>
    <p:sldLayoutId id="2147483671"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hina-outbound.com/ctt"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hyperlink" Target="http://china-outbound.com/" TargetMode="External"/><Relationship Id="rId7" Type="http://schemas.openxmlformats.org/officeDocument/2006/relationships/image" Target="../media/image35.gif"/><Relationship Id="rId12"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13.jpeg"/><Relationship Id="rId9" Type="http://schemas.openxmlformats.org/officeDocument/2006/relationships/image" Target="../media/image37.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https://www.youtube.com/watch?v=BiqUdPKPe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china-outboun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hina-outbound.com/china-tourism-traini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30619" y="3742865"/>
            <a:ext cx="184731" cy="1388072"/>
          </a:xfrm>
          <a:prstGeom prst="rect">
            <a:avLst/>
          </a:prstGeom>
        </p:spPr>
        <p:txBody>
          <a:bodyPr wrap="none">
            <a:spAutoFit/>
          </a:bodyPr>
          <a:lstStyle/>
          <a:p>
            <a:pPr algn="r"/>
            <a:endParaRPr lang="en-US" altLang="zh-CN" sz="8420" b="1" dirty="0">
              <a:solidFill>
                <a:srgbClr val="222A35"/>
              </a:solidFill>
              <a:latin typeface="华文细黑" panose="02010600040101010101" pitchFamily="2" charset="-122"/>
              <a:ea typeface="华文细黑" panose="02010600040101010101" pitchFamily="2" charset="-122"/>
              <a:cs typeface="Droid Sans" pitchFamily="34" charset="0"/>
            </a:endParaRPr>
          </a:p>
        </p:txBody>
      </p:sp>
      <p:pic>
        <p:nvPicPr>
          <p:cNvPr id="12" name="Picture 8">
            <a:extLst>
              <a:ext uri="{FF2B5EF4-FFF2-40B4-BE49-F238E27FC236}">
                <a16:creationId xmlns:a16="http://schemas.microsoft.com/office/drawing/2014/main" xmlns="" id="{9815AC63-992B-447C-8FCC-71D3DCB7DE19}"/>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165100" y="362220"/>
            <a:ext cx="2590800" cy="469180"/>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xmlns="" id="{6A1662CE-9DAC-4B57-9FE3-C67EF3C97C93}"/>
              </a:ext>
            </a:extLst>
          </p:cNvPr>
          <p:cNvGrpSpPr/>
          <p:nvPr/>
        </p:nvGrpSpPr>
        <p:grpSpPr>
          <a:xfrm>
            <a:off x="1665384" y="4829542"/>
            <a:ext cx="7315200" cy="1862048"/>
            <a:chOff x="485237" y="4050473"/>
            <a:chExt cx="12082044" cy="3724548"/>
          </a:xfrm>
        </p:grpSpPr>
        <p:sp>
          <p:nvSpPr>
            <p:cNvPr id="4" name="矩形 3"/>
            <p:cNvSpPr/>
            <p:nvPr/>
          </p:nvSpPr>
          <p:spPr>
            <a:xfrm>
              <a:off x="1943395" y="4758445"/>
              <a:ext cx="9165730" cy="3016576"/>
            </a:xfrm>
            <a:prstGeom prst="rect">
              <a:avLst/>
            </a:prstGeom>
          </p:spPr>
          <p:txBody>
            <a:bodyPr wrap="square">
              <a:spAutoFit/>
            </a:bodyPr>
            <a:lstStyle/>
            <a:p>
              <a:pPr algn="ctr"/>
              <a:endParaRPr lang="de-DE" altLang="zh-CN" sz="2000" dirty="0">
                <a:solidFill>
                  <a:srgbClr val="FF0000"/>
                </a:solidFill>
                <a:ea typeface="Droid Sans" pitchFamily="34" charset="0"/>
                <a:cs typeface="Droid Sans" pitchFamily="34" charset="0"/>
              </a:endParaRPr>
            </a:p>
            <a:p>
              <a:pPr algn="ctr"/>
              <a:r>
                <a:rPr lang="de-DE" altLang="zh-CN" dirty="0">
                  <a:ea typeface="Droid Sans" pitchFamily="34" charset="0"/>
                  <a:cs typeface="Droid Sans" pitchFamily="34" charset="0"/>
                </a:rPr>
                <a:t/>
              </a:r>
              <a:br>
                <a:rPr lang="de-DE" altLang="zh-CN" dirty="0">
                  <a:ea typeface="Droid Sans" pitchFamily="34" charset="0"/>
                  <a:cs typeface="Droid Sans" pitchFamily="34" charset="0"/>
                </a:rPr>
              </a:br>
              <a:r>
                <a:rPr lang="de-DE" altLang="zh-CN" dirty="0">
                  <a:ea typeface="Droid Sans" pitchFamily="34" charset="0"/>
                  <a:cs typeface="Droid Sans" pitchFamily="34" charset="0"/>
                </a:rPr>
                <a:t>COTRI China Outbound Tourism Research Institute</a:t>
              </a:r>
            </a:p>
            <a:p>
              <a:pPr algn="ctr"/>
              <a:r>
                <a:rPr lang="de-DE" altLang="zh-CN" dirty="0">
                  <a:ea typeface="Droid Sans" pitchFamily="34" charset="0"/>
                  <a:cs typeface="Droid Sans" pitchFamily="34" charset="0"/>
                </a:rPr>
                <a:t> The Hong Kong Polytechnic University, </a:t>
              </a:r>
              <a:br>
                <a:rPr lang="de-DE" altLang="zh-CN" dirty="0">
                  <a:ea typeface="Droid Sans" pitchFamily="34" charset="0"/>
                  <a:cs typeface="Droid Sans" pitchFamily="34" charset="0"/>
                </a:rPr>
              </a:br>
              <a:r>
                <a:rPr lang="de-DE" altLang="zh-CN" dirty="0">
                  <a:ea typeface="Droid Sans" pitchFamily="34" charset="0"/>
                  <a:cs typeface="Droid Sans" pitchFamily="34" charset="0"/>
                </a:rPr>
                <a:t>School of Hotel and Tourism Management</a:t>
              </a:r>
              <a:endParaRPr lang="en-US" altLang="zh-CN" dirty="0">
                <a:ea typeface="Droid Sans" pitchFamily="34" charset="0"/>
                <a:cs typeface="Droid Sans" pitchFamily="34" charset="0"/>
              </a:endParaRPr>
            </a:p>
          </p:txBody>
        </p:sp>
        <p:sp>
          <p:nvSpPr>
            <p:cNvPr id="11" name="矩形 13"/>
            <p:cNvSpPr/>
            <p:nvPr/>
          </p:nvSpPr>
          <p:spPr>
            <a:xfrm>
              <a:off x="485237" y="4050473"/>
              <a:ext cx="12082044" cy="1169692"/>
            </a:xfrm>
            <a:prstGeom prst="rect">
              <a:avLst/>
            </a:prstGeom>
          </p:spPr>
          <p:txBody>
            <a:bodyPr wrap="square">
              <a:spAutoFit/>
            </a:bodyPr>
            <a:lstStyle/>
            <a:p>
              <a:pPr algn="ctr"/>
              <a:r>
                <a:rPr lang="en-US" altLang="zh-CN" sz="3200" b="1" dirty="0">
                  <a:ea typeface="华文细黑" panose="02010600040101010101" pitchFamily="2" charset="-122"/>
                  <a:cs typeface="Droid Sans" pitchFamily="34" charset="0"/>
                </a:rPr>
                <a:t>CTT China Tourism Training</a:t>
              </a:r>
            </a:p>
          </p:txBody>
        </p:sp>
      </p:grpSp>
      <p:cxnSp>
        <p:nvCxnSpPr>
          <p:cNvPr id="10" name="Straight Connector 9">
            <a:extLst>
              <a:ext uri="{FF2B5EF4-FFF2-40B4-BE49-F238E27FC236}">
                <a16:creationId xmlns:a16="http://schemas.microsoft.com/office/drawing/2014/main" xmlns="" id="{09E2CAF8-B789-4160-9986-EB578742A12A}"/>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xmlns="" id="{8E668CBF-21BF-4B48-9E0F-1D17CFFCA30D}"/>
              </a:ext>
            </a:extLst>
          </p:cNvPr>
          <p:cNvCxnSpPr>
            <a:cxnSpLocks/>
          </p:cNvCxnSpPr>
          <p:nvPr/>
        </p:nvCxnSpPr>
        <p:spPr>
          <a:xfrm>
            <a:off x="-1270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4" name="Picture 2" descr="Bilderesultat for Hong Kong Polytechnic University School of Hospitality and Tourism Management">
            <a:extLst>
              <a:ext uri="{FF2B5EF4-FFF2-40B4-BE49-F238E27FC236}">
                <a16:creationId xmlns:a16="http://schemas.microsoft.com/office/drawing/2014/main" xmlns="" id="{2A2449CA-031C-4F55-A0B4-AF596E70B0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300" y="229974"/>
            <a:ext cx="2713007" cy="73367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3">
            <a:extLst>
              <a:ext uri="{FF2B5EF4-FFF2-40B4-BE49-F238E27FC236}">
                <a16:creationId xmlns:a16="http://schemas.microsoft.com/office/drawing/2014/main" xmlns="" id="{26536508-D4F7-402F-8322-D20343807DC3}"/>
              </a:ext>
            </a:extLst>
          </p:cNvPr>
          <p:cNvCxnSpPr/>
          <p:nvPr/>
        </p:nvCxnSpPr>
        <p:spPr>
          <a:xfrm>
            <a:off x="4277244" y="5417118"/>
            <a:ext cx="1906750" cy="0"/>
          </a:xfrm>
          <a:prstGeom prst="line">
            <a:avLst/>
          </a:prstGeom>
          <a:noFill/>
          <a:ln w="19050" cap="flat">
            <a:solidFill>
              <a:schemeClr val="tx1"/>
            </a:solidFill>
            <a:prstDash val="solid"/>
            <a:miter lim="800000"/>
          </a:ln>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xmlns="" id="{064BBAD9-729C-416E-A104-7A0CA3ABBEE0}"/>
              </a:ext>
            </a:extLst>
          </p:cNvPr>
          <p:cNvPicPr>
            <a:picLocks noChangeAspect="1"/>
          </p:cNvPicPr>
          <p:nvPr/>
        </p:nvPicPr>
        <p:blipFill>
          <a:blip r:embed="rId4"/>
          <a:stretch>
            <a:fillRect/>
          </a:stretch>
        </p:blipFill>
        <p:spPr>
          <a:xfrm>
            <a:off x="8775700" y="1648950"/>
            <a:ext cx="1666875" cy="1009450"/>
          </a:xfrm>
          <a:prstGeom prst="rect">
            <a:avLst/>
          </a:prstGeom>
        </p:spPr>
      </p:pic>
      <p:pic>
        <p:nvPicPr>
          <p:cNvPr id="21" name="Picture 20">
            <a:extLst>
              <a:ext uri="{FF2B5EF4-FFF2-40B4-BE49-F238E27FC236}">
                <a16:creationId xmlns:a16="http://schemas.microsoft.com/office/drawing/2014/main" xmlns="" id="{C9A749C1-18B3-48B1-9505-1139672BB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872" y="1702251"/>
            <a:ext cx="2889494" cy="2889494"/>
          </a:xfrm>
          <a:prstGeom prst="rect">
            <a:avLst/>
          </a:prstGeom>
        </p:spPr>
      </p:pic>
    </p:spTree>
    <p:extLst>
      <p:ext uri="{BB962C8B-B14F-4D97-AF65-F5344CB8AC3E}">
        <p14:creationId xmlns:p14="http://schemas.microsoft.com/office/powerpoint/2010/main" val="372951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5F90FCE-1F71-4338-8BC9-DAA758316FCE}"/>
              </a:ext>
            </a:extLst>
          </p:cNvPr>
          <p:cNvSpPr>
            <a:spLocks noGrp="1"/>
          </p:cNvSpPr>
          <p:nvPr>
            <p:ph type="body" idx="1"/>
          </p:nvPr>
        </p:nvSpPr>
        <p:spPr>
          <a:xfrm>
            <a:off x="469900" y="1676772"/>
            <a:ext cx="10176502" cy="276999"/>
          </a:xfrm>
        </p:spPr>
        <p:txBody>
          <a:bodyPr/>
          <a:lstStyle/>
          <a:p>
            <a:r>
              <a:rPr lang="en-US" b="1" dirty="0">
                <a:solidFill>
                  <a:srgbClr val="BF1F23"/>
                </a:solidFill>
              </a:rPr>
              <a:t>BRINGING TOGETHER ALL TOURISM SERVICE PROVIDERS FOR THE CHINESE MARKET</a:t>
            </a:r>
            <a:endParaRPr lang="de-DE" b="1" dirty="0">
              <a:solidFill>
                <a:srgbClr val="BF1F23"/>
              </a:solidFill>
            </a:endParaRPr>
          </a:p>
        </p:txBody>
      </p:sp>
      <p:cxnSp>
        <p:nvCxnSpPr>
          <p:cNvPr id="16" name="Straight Connector 15">
            <a:extLst>
              <a:ext uri="{FF2B5EF4-FFF2-40B4-BE49-F238E27FC236}">
                <a16:creationId xmlns:a16="http://schemas.microsoft.com/office/drawing/2014/main" xmlns="" id="{607F68B4-BF00-4BFB-9A25-6E8552CFCF3E}"/>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9E10AA1D-94FD-4149-9932-FE43FCCFDCCF}"/>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71012D29-A2AB-404C-8F0F-A5C163597843}"/>
              </a:ext>
            </a:extLst>
          </p:cNvPr>
          <p:cNvSpPr txBox="1"/>
          <p:nvPr/>
        </p:nvSpPr>
        <p:spPr>
          <a:xfrm>
            <a:off x="516898" y="336919"/>
            <a:ext cx="8458200" cy="738664"/>
          </a:xfrm>
          <a:prstGeom prst="rect">
            <a:avLst/>
          </a:prstGeom>
          <a:noFill/>
        </p:spPr>
        <p:txBody>
          <a:bodyPr wrap="square" rtlCol="0">
            <a:spAutoFit/>
          </a:bodyPr>
          <a:lstStyle/>
          <a:p>
            <a:r>
              <a:rPr lang="it-IT" sz="2400" b="1" dirty="0">
                <a:solidFill>
                  <a:srgbClr val="C00000"/>
                </a:solidFill>
              </a:rPr>
              <a:t>CTT China Tourism Training </a:t>
            </a:r>
          </a:p>
          <a:p>
            <a:r>
              <a:rPr lang="en-US" dirty="0">
                <a:solidFill>
                  <a:prstClr val="black"/>
                </a:solidFill>
              </a:rPr>
              <a:t>CTT ALUMNI NETWORK (CTTAN) MEMBERSHIP FOR LIFE</a:t>
            </a:r>
            <a:endParaRPr lang="en-US" b="1" dirty="0">
              <a:solidFill>
                <a:prstClr val="black"/>
              </a:solidFill>
            </a:endParaRPr>
          </a:p>
        </p:txBody>
      </p:sp>
      <p:sp>
        <p:nvSpPr>
          <p:cNvPr id="11" name="Rectangle 10">
            <a:extLst>
              <a:ext uri="{FF2B5EF4-FFF2-40B4-BE49-F238E27FC236}">
                <a16:creationId xmlns:a16="http://schemas.microsoft.com/office/drawing/2014/main" xmlns="" id="{6C60780D-3116-4075-9FEE-7AA478FAE147}"/>
              </a:ext>
            </a:extLst>
          </p:cNvPr>
          <p:cNvSpPr/>
          <p:nvPr/>
        </p:nvSpPr>
        <p:spPr>
          <a:xfrm>
            <a:off x="469900" y="2867025"/>
            <a:ext cx="4648200" cy="3693319"/>
          </a:xfrm>
          <a:prstGeom prst="rect">
            <a:avLst/>
          </a:prstGeom>
        </p:spPr>
        <p:txBody>
          <a:bodyPr wrap="square">
            <a:spAutoFit/>
          </a:bodyPr>
          <a:lstStyle/>
          <a:p>
            <a:pPr marL="285750" indent="-285750">
              <a:buFont typeface="Arial" panose="020B0604020202020204" pitchFamily="34" charset="0"/>
              <a:buChar char="•"/>
            </a:pPr>
            <a:endParaRPr lang="en-GB" dirty="0"/>
          </a:p>
          <a:p>
            <a:pPr algn="just"/>
            <a:r>
              <a:rPr lang="en-GB" dirty="0"/>
              <a:t>The </a:t>
            </a:r>
            <a:r>
              <a:rPr lang="en-GB" b="1" dirty="0"/>
              <a:t>CTT Alumni Network (CTTAN) </a:t>
            </a:r>
            <a:r>
              <a:rPr lang="en-GB" dirty="0"/>
              <a:t>is the unique platform for all successful participants of the CTT programme, creating a high-profile  network of experts for the Chinese outbound tourism with members from across the world.</a:t>
            </a:r>
          </a:p>
          <a:p>
            <a:pPr algn="just"/>
            <a:endParaRPr lang="en-GB" dirty="0"/>
          </a:p>
          <a:p>
            <a:pPr algn="just"/>
            <a:r>
              <a:rPr lang="en-GB" dirty="0"/>
              <a:t>CTTAN members benefit from networking, exclusive information exchange, events and gain access to the exclusive career platform for China-outbound tourism professionals. </a:t>
            </a:r>
          </a:p>
          <a:p>
            <a:pPr algn="just"/>
            <a:endParaRPr lang="en-GB" dirty="0"/>
          </a:p>
          <a:p>
            <a:pPr algn="just"/>
            <a:r>
              <a:rPr lang="en-GB" dirty="0"/>
              <a:t>Membership is free for life.</a:t>
            </a:r>
          </a:p>
        </p:txBody>
      </p:sp>
      <p:sp>
        <p:nvSpPr>
          <p:cNvPr id="12" name="Rectangle: Rounded Corners 11">
            <a:extLst>
              <a:ext uri="{FF2B5EF4-FFF2-40B4-BE49-F238E27FC236}">
                <a16:creationId xmlns:a16="http://schemas.microsoft.com/office/drawing/2014/main" xmlns="" id="{57FB9137-64E6-4E35-A4F2-902E49F9E76C}"/>
              </a:ext>
            </a:extLst>
          </p:cNvPr>
          <p:cNvSpPr/>
          <p:nvPr/>
        </p:nvSpPr>
        <p:spPr>
          <a:xfrm>
            <a:off x="5346700" y="2297432"/>
            <a:ext cx="5181600" cy="4239101"/>
          </a:xfrm>
          <a:prstGeom prst="roundRect">
            <a:avLst>
              <a:gd name="adj" fmla="val 12306"/>
            </a:avLst>
          </a:prstGeom>
          <a:solidFill>
            <a:schemeClr val="bg1">
              <a:lumMod val="75000"/>
            </a:schemeClr>
          </a:solidFill>
        </p:spPr>
        <p:txBody>
          <a:bodyPr wrap="square" rtlCol="0" anchor="ctr">
            <a:spAutoFit/>
          </a:bodyPr>
          <a:lstStyle/>
          <a:p>
            <a:r>
              <a:rPr lang="en-GB" b="1" dirty="0"/>
              <a:t>The CTT Alumni Network offers:</a:t>
            </a:r>
          </a:p>
          <a:p>
            <a:pPr algn="just"/>
            <a:endParaRPr lang="en-GB" sz="900" b="1" dirty="0"/>
          </a:p>
          <a:p>
            <a:pPr marL="285750" indent="-285750" algn="just">
              <a:buFont typeface="Wingdings" panose="05000000000000000000" pitchFamily="2" charset="2"/>
              <a:buChar char="§"/>
            </a:pPr>
            <a:r>
              <a:rPr lang="en-GB" dirty="0"/>
              <a:t>Annual CTTAN global conference and </a:t>
            </a:r>
            <a:r>
              <a:rPr lang="en-US" dirty="0"/>
              <a:t>regular alumni workshops, held in alternating destinations around the world</a:t>
            </a:r>
          </a:p>
          <a:p>
            <a:pPr marL="285750" indent="-285750" algn="just">
              <a:buFont typeface="Wingdings" panose="05000000000000000000" pitchFamily="2" charset="2"/>
              <a:buChar char="§"/>
            </a:pPr>
            <a:endParaRPr lang="en-GB" sz="900" dirty="0"/>
          </a:p>
          <a:p>
            <a:pPr marL="285750" indent="-285750" algn="just">
              <a:buFont typeface="Wingdings" panose="05000000000000000000" pitchFamily="2" charset="2"/>
              <a:buChar char="§"/>
            </a:pPr>
            <a:r>
              <a:rPr lang="en-GB" dirty="0"/>
              <a:t>Free membership in SHTM Alumni Association</a:t>
            </a:r>
          </a:p>
          <a:p>
            <a:pPr marL="285750" indent="-285750" algn="just">
              <a:buFont typeface="Wingdings" panose="05000000000000000000" pitchFamily="2" charset="2"/>
              <a:buChar char="§"/>
            </a:pPr>
            <a:endParaRPr lang="en-GB" sz="900" dirty="0"/>
          </a:p>
          <a:p>
            <a:pPr marL="285750" indent="-285750" algn="just">
              <a:buFont typeface="Wingdings" panose="05000000000000000000" pitchFamily="2" charset="2"/>
              <a:buChar char="§"/>
            </a:pPr>
            <a:r>
              <a:rPr lang="en-GB" dirty="0"/>
              <a:t>LinkedIn groups for networking among alumni with regular updates and special input from COTRI experts </a:t>
            </a:r>
          </a:p>
          <a:p>
            <a:pPr marL="285750" indent="-285750" algn="just">
              <a:buFont typeface="Wingdings" panose="05000000000000000000" pitchFamily="2" charset="2"/>
              <a:buChar char="§"/>
            </a:pPr>
            <a:endParaRPr lang="en-GB" sz="900" dirty="0"/>
          </a:p>
          <a:p>
            <a:pPr marL="285750" indent="-285750" algn="just">
              <a:buFont typeface="Wingdings" panose="05000000000000000000" pitchFamily="2" charset="2"/>
              <a:buChar char="§"/>
            </a:pPr>
            <a:r>
              <a:rPr lang="en-GB" dirty="0"/>
              <a:t>Job platform allowing companies looking for qualified employees to find YOU – a  knowledgeable China outbound expert in hospitality </a:t>
            </a:r>
            <a:endParaRPr lang="en-GB" sz="1600" b="1" dirty="0"/>
          </a:p>
        </p:txBody>
      </p:sp>
      <p:pic>
        <p:nvPicPr>
          <p:cNvPr id="14" name="Picture 13">
            <a:extLst>
              <a:ext uri="{FF2B5EF4-FFF2-40B4-BE49-F238E27FC236}">
                <a16:creationId xmlns:a16="http://schemas.microsoft.com/office/drawing/2014/main" xmlns="" id="{CC68052D-DDA2-4728-A8B0-0397AE29FD8D}"/>
              </a:ext>
            </a:extLst>
          </p:cNvPr>
          <p:cNvPicPr>
            <a:picLocks noChangeAspect="1"/>
          </p:cNvPicPr>
          <p:nvPr/>
        </p:nvPicPr>
        <p:blipFill>
          <a:blip r:embed="rId2">
            <a:duotone>
              <a:schemeClr val="accent2">
                <a:shade val="45000"/>
                <a:satMod val="135000"/>
              </a:schemeClr>
              <a:prstClr val="white"/>
            </a:duotone>
          </a:blip>
          <a:stretch>
            <a:fillRect/>
          </a:stretch>
        </p:blipFill>
        <p:spPr>
          <a:xfrm>
            <a:off x="2070100" y="2003997"/>
            <a:ext cx="990600" cy="85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514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5F90FCE-1F71-4338-8BC9-DAA758316FCE}"/>
              </a:ext>
            </a:extLst>
          </p:cNvPr>
          <p:cNvSpPr>
            <a:spLocks noGrp="1"/>
          </p:cNvSpPr>
          <p:nvPr>
            <p:ph type="body" idx="1"/>
          </p:nvPr>
        </p:nvSpPr>
        <p:spPr>
          <a:xfrm>
            <a:off x="469900" y="1676772"/>
            <a:ext cx="10176502" cy="276999"/>
          </a:xfrm>
        </p:spPr>
        <p:txBody>
          <a:bodyPr/>
          <a:lstStyle/>
          <a:p>
            <a:r>
              <a:rPr lang="en-US" b="1" dirty="0">
                <a:solidFill>
                  <a:srgbClr val="BF1F23"/>
                </a:solidFill>
              </a:rPr>
              <a:t>ADDITIONAL FREE MEMBERSHIP IN ONE OF THE OLDEST ALUMNI ASSOCIATIONS IN ASIA</a:t>
            </a:r>
            <a:endParaRPr lang="de-DE" b="1" dirty="0">
              <a:solidFill>
                <a:srgbClr val="BF1F23"/>
              </a:solidFill>
            </a:endParaRPr>
          </a:p>
        </p:txBody>
      </p:sp>
      <p:cxnSp>
        <p:nvCxnSpPr>
          <p:cNvPr id="16" name="Straight Connector 15">
            <a:extLst>
              <a:ext uri="{FF2B5EF4-FFF2-40B4-BE49-F238E27FC236}">
                <a16:creationId xmlns:a16="http://schemas.microsoft.com/office/drawing/2014/main" xmlns="" id="{607F68B4-BF00-4BFB-9A25-6E8552CFCF3E}"/>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9E10AA1D-94FD-4149-9932-FE43FCCFDCCF}"/>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71012D29-A2AB-404C-8F0F-A5C163597843}"/>
              </a:ext>
            </a:extLst>
          </p:cNvPr>
          <p:cNvSpPr txBox="1"/>
          <p:nvPr/>
        </p:nvSpPr>
        <p:spPr>
          <a:xfrm>
            <a:off x="516898" y="336919"/>
            <a:ext cx="8458200" cy="738664"/>
          </a:xfrm>
          <a:prstGeom prst="rect">
            <a:avLst/>
          </a:prstGeom>
          <a:noFill/>
        </p:spPr>
        <p:txBody>
          <a:bodyPr wrap="square" rtlCol="0">
            <a:spAutoFit/>
          </a:bodyPr>
          <a:lstStyle/>
          <a:p>
            <a:r>
              <a:rPr lang="it-IT" sz="2400" b="1" dirty="0">
                <a:solidFill>
                  <a:srgbClr val="C00000"/>
                </a:solidFill>
              </a:rPr>
              <a:t>CTT China Tourism Training </a:t>
            </a:r>
          </a:p>
          <a:p>
            <a:r>
              <a:rPr lang="en-US" dirty="0">
                <a:solidFill>
                  <a:prstClr val="black"/>
                </a:solidFill>
              </a:rPr>
              <a:t>SHTM ALUMNI ASSOCIATION (SHTMAA) </a:t>
            </a:r>
            <a:endParaRPr lang="en-US" b="1" dirty="0">
              <a:solidFill>
                <a:prstClr val="black"/>
              </a:solidFill>
            </a:endParaRPr>
          </a:p>
        </p:txBody>
      </p:sp>
      <p:sp>
        <p:nvSpPr>
          <p:cNvPr id="11" name="Rectangle 10">
            <a:extLst>
              <a:ext uri="{FF2B5EF4-FFF2-40B4-BE49-F238E27FC236}">
                <a16:creationId xmlns:a16="http://schemas.microsoft.com/office/drawing/2014/main" xmlns="" id="{6C60780D-3116-4075-9FEE-7AA478FAE147}"/>
              </a:ext>
            </a:extLst>
          </p:cNvPr>
          <p:cNvSpPr/>
          <p:nvPr/>
        </p:nvSpPr>
        <p:spPr>
          <a:xfrm>
            <a:off x="469900" y="2867025"/>
            <a:ext cx="4642218" cy="3970318"/>
          </a:xfrm>
          <a:prstGeom prst="rect">
            <a:avLst/>
          </a:prstGeom>
        </p:spPr>
        <p:txBody>
          <a:bodyPr wrap="square">
            <a:spAutoFit/>
          </a:bodyPr>
          <a:lstStyle/>
          <a:p>
            <a:pPr marL="285750" indent="-285750">
              <a:buFont typeface="Arial" panose="020B0604020202020204" pitchFamily="34" charset="0"/>
              <a:buChar char="•"/>
            </a:pPr>
            <a:endParaRPr lang="en-GB" dirty="0"/>
          </a:p>
          <a:p>
            <a:pPr algn="just"/>
            <a:r>
              <a:rPr lang="en-GB" dirty="0"/>
              <a:t>The</a:t>
            </a:r>
            <a:r>
              <a:rPr lang="en-GB" b="1" dirty="0"/>
              <a:t> SHTM Alumni Association (SHTMAA) </a:t>
            </a:r>
            <a:r>
              <a:rPr lang="en-GB" dirty="0"/>
              <a:t>was founded in 1</a:t>
            </a:r>
            <a:r>
              <a:rPr lang="de-DE" dirty="0"/>
              <a:t>993. It‘s </a:t>
            </a:r>
            <a:r>
              <a:rPr lang="en-US" dirty="0"/>
              <a:t>mission is to achieve service excellence through the joint efforts.</a:t>
            </a:r>
          </a:p>
          <a:p>
            <a:pPr algn="just"/>
            <a:endParaRPr lang="en-US" dirty="0"/>
          </a:p>
          <a:p>
            <a:pPr algn="just"/>
            <a:r>
              <a:rPr lang="en-US" dirty="0"/>
              <a:t>All successful participants of the CTT Alumni Network can also become members of SHTMAA. The membership entry fee is waived for CTTAN members. </a:t>
            </a:r>
          </a:p>
          <a:p>
            <a:pPr algn="just"/>
            <a:endParaRPr lang="en-US" dirty="0"/>
          </a:p>
          <a:p>
            <a:pPr algn="just"/>
            <a:r>
              <a:rPr lang="en-US" dirty="0"/>
              <a:t>Members will be able to attend all alumni activities and receive the professional SHTMAA newsletter. Members also enjoy further benefits. </a:t>
            </a:r>
            <a:endParaRPr lang="en-GB" dirty="0"/>
          </a:p>
        </p:txBody>
      </p:sp>
      <p:sp>
        <p:nvSpPr>
          <p:cNvPr id="12" name="Rectangle: Rounded Corners 11">
            <a:extLst>
              <a:ext uri="{FF2B5EF4-FFF2-40B4-BE49-F238E27FC236}">
                <a16:creationId xmlns:a16="http://schemas.microsoft.com/office/drawing/2014/main" xmlns="" id="{57FB9137-64E6-4E35-A4F2-902E49F9E76C}"/>
              </a:ext>
            </a:extLst>
          </p:cNvPr>
          <p:cNvSpPr/>
          <p:nvPr/>
        </p:nvSpPr>
        <p:spPr>
          <a:xfrm>
            <a:off x="5727700" y="2364545"/>
            <a:ext cx="4800600" cy="4239101"/>
          </a:xfrm>
          <a:prstGeom prst="roundRect">
            <a:avLst>
              <a:gd name="adj" fmla="val 12306"/>
            </a:avLst>
          </a:prstGeom>
          <a:solidFill>
            <a:schemeClr val="bg1">
              <a:lumMod val="75000"/>
            </a:schemeClr>
          </a:solidFill>
        </p:spPr>
        <p:txBody>
          <a:bodyPr wrap="square" rtlCol="0" anchor="ctr">
            <a:spAutoFit/>
          </a:bodyPr>
          <a:lstStyle/>
          <a:p>
            <a:r>
              <a:rPr lang="en-GB" b="1" dirty="0"/>
              <a:t>The SHTM Alumni Association offers:</a:t>
            </a:r>
          </a:p>
          <a:p>
            <a:endParaRPr lang="en-GB" sz="900" b="1" dirty="0"/>
          </a:p>
          <a:p>
            <a:pPr marL="285750" indent="-285750" algn="just">
              <a:buFont typeface="Wingdings" panose="05000000000000000000" pitchFamily="2" charset="2"/>
              <a:buChar char="§"/>
            </a:pPr>
            <a:r>
              <a:rPr lang="en-GB" dirty="0"/>
              <a:t>Free membership for CTTAN members in one of the oldest and most prestigious Alumni associations   </a:t>
            </a:r>
          </a:p>
          <a:p>
            <a:pPr marL="285750" indent="-285750" algn="just">
              <a:buFont typeface="Wingdings" panose="05000000000000000000" pitchFamily="2" charset="2"/>
              <a:buChar char="§"/>
            </a:pPr>
            <a:endParaRPr lang="en-GB" sz="900" dirty="0"/>
          </a:p>
          <a:p>
            <a:pPr marL="285750" indent="-285750" algn="just">
              <a:buFont typeface="Wingdings" panose="05000000000000000000" pitchFamily="2" charset="2"/>
              <a:buChar char="§"/>
            </a:pPr>
            <a:r>
              <a:rPr lang="en-US" dirty="0"/>
              <a:t>Participation in regular alumni activities</a:t>
            </a:r>
          </a:p>
          <a:p>
            <a:pPr marL="285750" indent="-285750" algn="just">
              <a:buFont typeface="Wingdings" panose="05000000000000000000" pitchFamily="2" charset="2"/>
              <a:buChar char="§"/>
            </a:pPr>
            <a:endParaRPr lang="en-GB" sz="900" dirty="0"/>
          </a:p>
          <a:p>
            <a:pPr marL="285750" indent="-285750" algn="just">
              <a:buFont typeface="Wingdings" panose="05000000000000000000" pitchFamily="2" charset="2"/>
              <a:buChar char="§"/>
            </a:pPr>
            <a:r>
              <a:rPr lang="en-GB" dirty="0"/>
              <a:t>SHTMAA newsletter</a:t>
            </a:r>
          </a:p>
          <a:p>
            <a:pPr marL="285750" indent="-285750" algn="just">
              <a:buFont typeface="Wingdings" panose="05000000000000000000" pitchFamily="2" charset="2"/>
              <a:buChar char="§"/>
            </a:pPr>
            <a:endParaRPr lang="en-GB" sz="900" dirty="0"/>
          </a:p>
          <a:p>
            <a:pPr marL="285750" indent="-285750" algn="just">
              <a:buFont typeface="Wingdings" panose="05000000000000000000" pitchFamily="2" charset="2"/>
              <a:buChar char="§"/>
            </a:pPr>
            <a:r>
              <a:rPr lang="en-GB" dirty="0"/>
              <a:t>F</a:t>
            </a:r>
            <a:r>
              <a:rPr lang="en-US" dirty="0" err="1"/>
              <a:t>ree</a:t>
            </a:r>
            <a:r>
              <a:rPr lang="en-US" dirty="0"/>
              <a:t> annual submission fee to the SHTM Dining Society</a:t>
            </a:r>
          </a:p>
          <a:p>
            <a:pPr marL="285750" indent="-285750" algn="just">
              <a:buFont typeface="Wingdings" panose="05000000000000000000" pitchFamily="2" charset="2"/>
              <a:buChar char="§"/>
            </a:pPr>
            <a:endParaRPr lang="en-US" sz="900" dirty="0"/>
          </a:p>
          <a:p>
            <a:pPr marL="285750" indent="-285750" algn="just">
              <a:buFont typeface="Wingdings" panose="05000000000000000000" pitchFamily="2" charset="2"/>
              <a:buChar char="§"/>
            </a:pPr>
            <a:r>
              <a:rPr lang="en-US" dirty="0"/>
              <a:t>Free entry and use of SHTM Chi Woo Lui Hotel and Tourism Resource Centre in Hong Kong</a:t>
            </a:r>
          </a:p>
        </p:txBody>
      </p:sp>
      <p:pic>
        <p:nvPicPr>
          <p:cNvPr id="9" name="Picture 13">
            <a:extLst>
              <a:ext uri="{FF2B5EF4-FFF2-40B4-BE49-F238E27FC236}">
                <a16:creationId xmlns:a16="http://schemas.microsoft.com/office/drawing/2014/main" xmlns="" id="{CC68052D-DDA2-4728-A8B0-0397AE29FD8D}"/>
              </a:ext>
            </a:extLst>
          </p:cNvPr>
          <p:cNvPicPr>
            <a:picLocks noChangeAspect="1"/>
          </p:cNvPicPr>
          <p:nvPr/>
        </p:nvPicPr>
        <p:blipFill>
          <a:blip r:embed="rId2">
            <a:duotone>
              <a:schemeClr val="accent2">
                <a:shade val="45000"/>
                <a:satMod val="135000"/>
              </a:schemeClr>
              <a:prstClr val="white"/>
            </a:duotone>
          </a:blip>
          <a:stretch>
            <a:fillRect/>
          </a:stretch>
        </p:blipFill>
        <p:spPr>
          <a:xfrm>
            <a:off x="2070100" y="2003997"/>
            <a:ext cx="990600" cy="85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531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5F90FCE-1F71-4338-8BC9-DAA758316FCE}"/>
              </a:ext>
            </a:extLst>
          </p:cNvPr>
          <p:cNvSpPr>
            <a:spLocks noGrp="1"/>
          </p:cNvSpPr>
          <p:nvPr>
            <p:ph type="body" idx="1"/>
          </p:nvPr>
        </p:nvSpPr>
        <p:spPr>
          <a:xfrm>
            <a:off x="-149794" y="1576211"/>
            <a:ext cx="9906000" cy="276999"/>
          </a:xfrm>
        </p:spPr>
        <p:txBody>
          <a:bodyPr/>
          <a:lstStyle/>
          <a:p>
            <a:r>
              <a:rPr lang="it-IT" b="1" dirty="0">
                <a:solidFill>
                  <a:srgbClr val="C00000"/>
                </a:solidFill>
                <a:latin typeface="Century Gothic" panose="020B0502020202020204" pitchFamily="34" charset="0"/>
              </a:rPr>
              <a:t>	</a:t>
            </a:r>
            <a:r>
              <a:rPr lang="it-IT" b="1" dirty="0">
                <a:solidFill>
                  <a:srgbClr val="BF1F23"/>
                </a:solidFill>
              </a:rPr>
              <a:t>BENEFITS</a:t>
            </a:r>
            <a:r>
              <a:rPr lang="it-IT" b="1" dirty="0">
                <a:solidFill>
                  <a:srgbClr val="C00000"/>
                </a:solidFill>
              </a:rPr>
              <a:t>  </a:t>
            </a:r>
            <a:endParaRPr lang="de-DE" dirty="0">
              <a:solidFill>
                <a:srgbClr val="CA3634"/>
              </a:solidFill>
            </a:endParaRPr>
          </a:p>
        </p:txBody>
      </p:sp>
      <p:cxnSp>
        <p:nvCxnSpPr>
          <p:cNvPr id="16" name="Straight Connector 15">
            <a:extLst>
              <a:ext uri="{FF2B5EF4-FFF2-40B4-BE49-F238E27FC236}">
                <a16:creationId xmlns:a16="http://schemas.microsoft.com/office/drawing/2014/main" xmlns="" id="{607F68B4-BF00-4BFB-9A25-6E8552CFCF3E}"/>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9E10AA1D-94FD-4149-9932-FE43FCCFDCCF}"/>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71012D29-A2AB-404C-8F0F-A5C163597843}"/>
              </a:ext>
            </a:extLst>
          </p:cNvPr>
          <p:cNvSpPr txBox="1"/>
          <p:nvPr/>
        </p:nvSpPr>
        <p:spPr>
          <a:xfrm>
            <a:off x="574106" y="330340"/>
            <a:ext cx="8458200" cy="1015663"/>
          </a:xfrm>
          <a:prstGeom prst="rect">
            <a:avLst/>
          </a:prstGeom>
          <a:noFill/>
        </p:spPr>
        <p:txBody>
          <a:bodyPr wrap="square" rtlCol="0">
            <a:spAutoFit/>
          </a:bodyPr>
          <a:lstStyle/>
          <a:p>
            <a:r>
              <a:rPr lang="it-IT" sz="2400" b="1" dirty="0">
                <a:solidFill>
                  <a:srgbClr val="C00000"/>
                </a:solidFill>
              </a:rPr>
              <a:t>CTT China Tourism Training </a:t>
            </a:r>
          </a:p>
          <a:p>
            <a:r>
              <a:rPr lang="en-US" dirty="0"/>
              <a:t>WHY JOIN CTT today? </a:t>
            </a:r>
          </a:p>
          <a:p>
            <a:endParaRPr lang="en-US" dirty="0">
              <a:solidFill>
                <a:srgbClr val="00B050"/>
              </a:solidFill>
            </a:endParaRPr>
          </a:p>
        </p:txBody>
      </p:sp>
      <p:sp>
        <p:nvSpPr>
          <p:cNvPr id="19" name="Rectangle 18">
            <a:extLst>
              <a:ext uri="{FF2B5EF4-FFF2-40B4-BE49-F238E27FC236}">
                <a16:creationId xmlns:a16="http://schemas.microsoft.com/office/drawing/2014/main" xmlns="" id="{9C04AC72-217F-49B1-9313-F597DE7EC4BF}"/>
              </a:ext>
            </a:extLst>
          </p:cNvPr>
          <p:cNvSpPr/>
          <p:nvPr/>
        </p:nvSpPr>
        <p:spPr>
          <a:xfrm>
            <a:off x="698500" y="2115635"/>
            <a:ext cx="9296400" cy="615553"/>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600" dirty="0"/>
          </a:p>
        </p:txBody>
      </p:sp>
      <p:sp>
        <p:nvSpPr>
          <p:cNvPr id="11" name="Pfeil nach unten 37">
            <a:extLst>
              <a:ext uri="{FF2B5EF4-FFF2-40B4-BE49-F238E27FC236}">
                <a16:creationId xmlns:a16="http://schemas.microsoft.com/office/drawing/2014/main" xmlns="" id="{A4C80E62-A947-4BF8-B469-1646EC356CF6}"/>
              </a:ext>
            </a:extLst>
          </p:cNvPr>
          <p:cNvSpPr/>
          <p:nvPr/>
        </p:nvSpPr>
        <p:spPr>
          <a:xfrm>
            <a:off x="7759490" y="3376453"/>
            <a:ext cx="361950" cy="447675"/>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hteck 38">
            <a:extLst>
              <a:ext uri="{FF2B5EF4-FFF2-40B4-BE49-F238E27FC236}">
                <a16:creationId xmlns:a16="http://schemas.microsoft.com/office/drawing/2014/main" xmlns="" id="{156D601B-416E-436B-B508-EC5F4C89C988}"/>
              </a:ext>
            </a:extLst>
          </p:cNvPr>
          <p:cNvSpPr/>
          <p:nvPr/>
        </p:nvSpPr>
        <p:spPr>
          <a:xfrm>
            <a:off x="7735677" y="3854940"/>
            <a:ext cx="409575" cy="450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 name="image17.png">
            <a:extLst>
              <a:ext uri="{FF2B5EF4-FFF2-40B4-BE49-F238E27FC236}">
                <a16:creationId xmlns:a16="http://schemas.microsoft.com/office/drawing/2014/main" xmlns="" id="{FABD3984-CE7E-4E4E-9A13-0C7BEF233D93}"/>
              </a:ext>
            </a:extLst>
          </p:cNvPr>
          <p:cNvPicPr>
            <a:picLocks noChangeAspect="1"/>
          </p:cNvPicPr>
          <p:nvPr/>
        </p:nvPicPr>
        <p:blipFill>
          <a:blip r:embed="rId2">
            <a:duotone>
              <a:prstClr val="black"/>
              <a:srgbClr val="FF0000">
                <a:tint val="45000"/>
                <a:satMod val="400000"/>
              </a:srgbClr>
            </a:duotone>
          </a:blip>
          <a:stretch>
            <a:fillRect/>
          </a:stretch>
        </p:blipFill>
        <p:spPr>
          <a:xfrm>
            <a:off x="487163" y="4671858"/>
            <a:ext cx="422674" cy="382012"/>
          </a:xfrm>
          <a:prstGeom prst="rect">
            <a:avLst/>
          </a:prstGeom>
          <a:ln w="12700">
            <a:solidFill>
              <a:schemeClr val="bg1"/>
            </a:solidFill>
            <a:miter lim="400000"/>
          </a:ln>
        </p:spPr>
      </p:pic>
      <p:pic>
        <p:nvPicPr>
          <p:cNvPr id="22" name="image16.png">
            <a:extLst>
              <a:ext uri="{FF2B5EF4-FFF2-40B4-BE49-F238E27FC236}">
                <a16:creationId xmlns:a16="http://schemas.microsoft.com/office/drawing/2014/main" xmlns="" id="{7C924ED5-FB75-4E91-B0B0-C9E888E33780}"/>
              </a:ext>
            </a:extLst>
          </p:cNvPr>
          <p:cNvPicPr>
            <a:picLocks noChangeAspect="1"/>
          </p:cNvPicPr>
          <p:nvPr/>
        </p:nvPicPr>
        <p:blipFill>
          <a:blip r:embed="rId3">
            <a:duotone>
              <a:prstClr val="black"/>
              <a:srgbClr val="FF0000">
                <a:tint val="45000"/>
                <a:satMod val="400000"/>
              </a:srgbClr>
            </a:duotone>
          </a:blip>
          <a:stretch>
            <a:fillRect/>
          </a:stretch>
        </p:blipFill>
        <p:spPr>
          <a:xfrm>
            <a:off x="461007" y="3401263"/>
            <a:ext cx="410765" cy="410765"/>
          </a:xfrm>
          <a:prstGeom prst="rect">
            <a:avLst/>
          </a:prstGeom>
          <a:ln w="12700">
            <a:solidFill>
              <a:schemeClr val="bg1"/>
            </a:solidFill>
            <a:miter lim="400000"/>
          </a:ln>
        </p:spPr>
      </p:pic>
      <p:pic>
        <p:nvPicPr>
          <p:cNvPr id="1028" name="Picture 4" descr="https://tse4.mm.bing.net/th?id=OIP.hYWDXsbWUSvO1Z1aE9gepQHaHa&amp;pid=Api">
            <a:extLst>
              <a:ext uri="{FF2B5EF4-FFF2-40B4-BE49-F238E27FC236}">
                <a16:creationId xmlns:a16="http://schemas.microsoft.com/office/drawing/2014/main" xmlns="" id="{D02E9FE4-37DC-47FA-9EE8-B2F68750EA9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9" y="5512013"/>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F2A7DC55-D373-4076-BA26-52FAB237F7B2}"/>
              </a:ext>
            </a:extLst>
          </p:cNvPr>
          <p:cNvPicPr>
            <a:picLocks noChangeAspect="1"/>
          </p:cNvPicPr>
          <p:nvPr/>
        </p:nvPicPr>
        <p:blipFill>
          <a:blip r:embed="rId5">
            <a:duotone>
              <a:schemeClr val="accent2">
                <a:shade val="45000"/>
                <a:satMod val="135000"/>
              </a:schemeClr>
              <a:prstClr val="white"/>
            </a:duotone>
          </a:blip>
          <a:stretch>
            <a:fillRect/>
          </a:stretch>
        </p:blipFill>
        <p:spPr>
          <a:xfrm>
            <a:off x="451479" y="6474982"/>
            <a:ext cx="497152" cy="430643"/>
          </a:xfrm>
          <a:prstGeom prst="rect">
            <a:avLst/>
          </a:prstGeom>
        </p:spPr>
      </p:pic>
      <p:pic>
        <p:nvPicPr>
          <p:cNvPr id="2" name="Picture 1">
            <a:extLst>
              <a:ext uri="{FF2B5EF4-FFF2-40B4-BE49-F238E27FC236}">
                <a16:creationId xmlns:a16="http://schemas.microsoft.com/office/drawing/2014/main" xmlns="" id="{E758DBF1-AD85-4962-8D0A-96FF1F9A910E}"/>
              </a:ext>
            </a:extLst>
          </p:cNvPr>
          <p:cNvPicPr>
            <a:picLocks noChangeAspect="1"/>
          </p:cNvPicPr>
          <p:nvPr/>
        </p:nvPicPr>
        <p:blipFill>
          <a:blip r:embed="rId6">
            <a:duotone>
              <a:schemeClr val="accent2">
                <a:shade val="45000"/>
                <a:satMod val="135000"/>
              </a:schemeClr>
              <a:prstClr val="white"/>
            </a:duotone>
          </a:blip>
          <a:stretch>
            <a:fillRect/>
          </a:stretch>
        </p:blipFill>
        <p:spPr>
          <a:xfrm>
            <a:off x="410209" y="2105025"/>
            <a:ext cx="606018" cy="328587"/>
          </a:xfrm>
          <a:prstGeom prst="rect">
            <a:avLst/>
          </a:prstGeom>
        </p:spPr>
      </p:pic>
      <p:graphicFrame>
        <p:nvGraphicFramePr>
          <p:cNvPr id="15" name="Table 14">
            <a:extLst>
              <a:ext uri="{FF2B5EF4-FFF2-40B4-BE49-F238E27FC236}">
                <a16:creationId xmlns:a16="http://schemas.microsoft.com/office/drawing/2014/main" xmlns="" id="{FA72B15E-C666-4F73-8D97-DB03B15CED91}"/>
              </a:ext>
            </a:extLst>
          </p:cNvPr>
          <p:cNvGraphicFramePr>
            <a:graphicFrameLocks noGrp="1"/>
          </p:cNvGraphicFramePr>
          <p:nvPr>
            <p:extLst>
              <p:ext uri="{D42A27DB-BD31-4B8C-83A1-F6EECF244321}">
                <p14:modId xmlns:p14="http://schemas.microsoft.com/office/powerpoint/2010/main" val="2773586809"/>
              </p:ext>
            </p:extLst>
          </p:nvPr>
        </p:nvGraphicFramePr>
        <p:xfrm>
          <a:off x="1171390" y="2019211"/>
          <a:ext cx="9204510" cy="5120640"/>
        </p:xfrm>
        <a:graphic>
          <a:graphicData uri="http://schemas.openxmlformats.org/drawingml/2006/table">
            <a:tbl>
              <a:tblPr>
                <a:tableStyleId>{5C22544A-7EE6-4342-B048-85BDC9FD1C3A}</a:tableStyleId>
              </a:tblPr>
              <a:tblGrid>
                <a:gridCol w="1393782">
                  <a:extLst>
                    <a:ext uri="{9D8B030D-6E8A-4147-A177-3AD203B41FA5}">
                      <a16:colId xmlns:a16="http://schemas.microsoft.com/office/drawing/2014/main" xmlns="" val="532346015"/>
                    </a:ext>
                  </a:extLst>
                </a:gridCol>
                <a:gridCol w="686254">
                  <a:extLst>
                    <a:ext uri="{9D8B030D-6E8A-4147-A177-3AD203B41FA5}">
                      <a16:colId xmlns:a16="http://schemas.microsoft.com/office/drawing/2014/main" xmlns="" val="1972400379"/>
                    </a:ext>
                  </a:extLst>
                </a:gridCol>
                <a:gridCol w="7124474">
                  <a:extLst>
                    <a:ext uri="{9D8B030D-6E8A-4147-A177-3AD203B41FA5}">
                      <a16:colId xmlns:a16="http://schemas.microsoft.com/office/drawing/2014/main" xmlns="" val="3363061684"/>
                    </a:ext>
                  </a:extLst>
                </a:gridCol>
              </a:tblGrid>
              <a:tr h="837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spc="0" normalizeH="0" baseline="0" noProof="0" dirty="0">
                          <a:ln>
                            <a:noFill/>
                          </a:ln>
                          <a:solidFill>
                            <a:schemeClr val="tx1"/>
                          </a:solidFill>
                          <a:effectLst/>
                          <a:uFillTx/>
                          <a:latin typeface="+mn-lt"/>
                          <a:ea typeface="+mn-ea"/>
                          <a:cs typeface="+mn-cs"/>
                          <a:sym typeface="Calibri"/>
                        </a:rPr>
                        <a:t>UNIQUE </a:t>
                      </a:r>
                      <a:r>
                        <a:rPr lang="en-GB" sz="1400" b="1" noProof="0" dirty="0">
                          <a:solidFill>
                            <a:schemeClr val="tx1"/>
                          </a:solidFill>
                          <a:latin typeface="+mn-lt"/>
                          <a:sym typeface="Calibri"/>
                        </a:rPr>
                        <a:t>INSIGHTS</a:t>
                      </a:r>
                      <a:endParaRPr kumimoji="0" lang="en-GB" sz="1400" b="1" i="0" u="none" strike="noStrike" cap="none" spc="0" normalizeH="0" baseline="0" noProof="0" dirty="0">
                        <a:ln>
                          <a:noFill/>
                        </a:ln>
                        <a:solidFill>
                          <a:schemeClr val="tx1"/>
                        </a:solidFill>
                        <a:effectLst/>
                        <a:uFillTx/>
                        <a:latin typeface="+mn-lt"/>
                        <a:sym typeface="Calibri"/>
                      </a:endParaRPr>
                    </a:p>
                    <a:p>
                      <a:pPr algn="ctr"/>
                      <a:endParaRPr lang="en-GB" sz="1400" b="1" noProof="0" dirty="0">
                        <a:solidFill>
                          <a:schemeClr val="tx1"/>
                        </a:solidFill>
                        <a:latin typeface="+mn-lt"/>
                      </a:endParaRPr>
                    </a:p>
                  </a:txBody>
                  <a:tcPr>
                    <a:lnL w="12700" cmpd="sng">
                      <a:noFill/>
                    </a:lnL>
                    <a:noFill/>
                  </a:tcPr>
                </a:tc>
                <a:tc>
                  <a:txBody>
                    <a:bodyPr/>
                    <a:lstStyle/>
                    <a:p>
                      <a:pPr algn="just"/>
                      <a:r>
                        <a:rPr lang="en-GB" sz="1600" b="1" noProof="0" dirty="0">
                          <a:latin typeface="+mn-lt"/>
                        </a:rPr>
                        <a:t>1. </a:t>
                      </a:r>
                    </a:p>
                  </a:txBody>
                  <a:tcPr>
                    <a:no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b="1" noProof="0" dirty="0">
                          <a:latin typeface="+mn-lt"/>
                        </a:rPr>
                        <a:t>Information</a:t>
                      </a:r>
                      <a:r>
                        <a:rPr lang="en-GB" sz="1600" b="1" baseline="0" noProof="0" dirty="0">
                          <a:latin typeface="+mn-lt"/>
                        </a:rPr>
                        <a:t> from leading research and training organisations and state-of-the-art </a:t>
                      </a:r>
                      <a:r>
                        <a:rPr lang="en-GB" sz="1600" b="1" noProof="0" dirty="0">
                          <a:latin typeface="+mn-lt"/>
                        </a:rPr>
                        <a:t>B</a:t>
                      </a:r>
                      <a:r>
                        <a:rPr lang="en-GB" sz="1600" b="1" noProof="0" dirty="0">
                          <a:solidFill>
                            <a:schemeClr val="tx1"/>
                          </a:solidFill>
                          <a:latin typeface="+mn-lt"/>
                        </a:rPr>
                        <a:t>est </a:t>
                      </a:r>
                      <a:r>
                        <a:rPr lang="en-GB" sz="1600" b="1" noProof="0" dirty="0">
                          <a:latin typeface="+mn-lt"/>
                        </a:rPr>
                        <a:t>P</a:t>
                      </a:r>
                      <a:r>
                        <a:rPr lang="en-GB" sz="1600" b="1" noProof="0" dirty="0">
                          <a:solidFill>
                            <a:schemeClr val="tx1"/>
                          </a:solidFill>
                          <a:latin typeface="+mn-lt"/>
                        </a:rPr>
                        <a:t>ractice Examples </a:t>
                      </a:r>
                      <a:r>
                        <a:rPr lang="en-US" sz="1600" noProof="0" dirty="0">
                          <a:solidFill>
                            <a:schemeClr val="tx1"/>
                          </a:solidFill>
                          <a:latin typeface="+mn-lt"/>
                        </a:rPr>
                        <a:t>enable participants to gain unique insights from leading global tourism providers and Chinese industry experts and help to successfully apply them to practical approaches for working with Chinese customers</a:t>
                      </a:r>
                      <a:endParaRPr lang="en-GB" sz="1600" noProof="0" dirty="0">
                        <a:solidFill>
                          <a:schemeClr val="tx1"/>
                        </a:solidFill>
                        <a:latin typeface="+mn-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GB" sz="1600" noProof="0" dirty="0">
                        <a:solidFill>
                          <a:schemeClr val="tx1"/>
                        </a:solidFill>
                        <a:latin typeface="+mn-lt"/>
                      </a:endParaRPr>
                    </a:p>
                  </a:txBody>
                  <a:tcPr anchor="ctr">
                    <a:noFill/>
                  </a:tcPr>
                </a:tc>
                <a:extLst>
                  <a:ext uri="{0D108BD9-81ED-4DB2-BD59-A6C34878D82A}">
                    <a16:rowId xmlns:a16="http://schemas.microsoft.com/office/drawing/2014/main" xmlns="" val="1812259030"/>
                  </a:ext>
                </a:extLst>
              </a:tr>
              <a:tr h="1137210">
                <a:tc>
                  <a:txBody>
                    <a:bodyPr/>
                    <a:lstStyle/>
                    <a:p>
                      <a:pPr algn="ctr"/>
                      <a:r>
                        <a:rPr lang="en-GB" sz="1400" b="1" noProof="0" dirty="0">
                          <a:solidFill>
                            <a:schemeClr val="tx1"/>
                          </a:solidFill>
                          <a:latin typeface="+mn-lt"/>
                        </a:rPr>
                        <a:t>UP-TO-DATE</a:t>
                      </a:r>
                    </a:p>
                    <a:p>
                      <a:pPr algn="ctr"/>
                      <a:r>
                        <a:rPr lang="en-GB" sz="1400" b="1" noProof="0" dirty="0">
                          <a:solidFill>
                            <a:schemeClr val="tx1"/>
                          </a:solidFill>
                          <a:latin typeface="+mn-lt"/>
                        </a:rPr>
                        <a:t>INFORMATION</a:t>
                      </a:r>
                    </a:p>
                  </a:txBody>
                  <a:tcPr>
                    <a:noFill/>
                  </a:tcPr>
                </a:tc>
                <a:tc>
                  <a:txBody>
                    <a:bodyPr/>
                    <a:lstStyle/>
                    <a:p>
                      <a:pPr algn="just"/>
                      <a:r>
                        <a:rPr lang="en-GB" sz="1600" b="1" noProof="0" dirty="0">
                          <a:latin typeface="+mn-lt"/>
                        </a:rPr>
                        <a:t>2.</a:t>
                      </a:r>
                    </a:p>
                  </a:txBody>
                  <a:tcPr>
                    <a:no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noProof="0" dirty="0">
                          <a:latin typeface="+mn-lt"/>
                        </a:rPr>
                        <a:t>Up-to-date orientation into </a:t>
                      </a:r>
                      <a:r>
                        <a:rPr lang="en-GB" sz="1600" b="1" noProof="0" dirty="0">
                          <a:latin typeface="+mn-lt"/>
                        </a:rPr>
                        <a:t>preferences and demands </a:t>
                      </a:r>
                      <a:r>
                        <a:rPr lang="en-GB" sz="1600" noProof="0" dirty="0">
                          <a:latin typeface="+mn-lt"/>
                        </a:rPr>
                        <a:t>of Chinese travellers. </a:t>
                      </a:r>
                      <a:r>
                        <a:rPr lang="en-GB" sz="1600" noProof="0" dirty="0">
                          <a:solidFill>
                            <a:schemeClr val="dk1"/>
                          </a:solidFill>
                          <a:effectLst/>
                          <a:latin typeface="+mn-lt"/>
                          <a:ea typeface="+mn-ea"/>
                          <a:cs typeface="+mn-cs"/>
                        </a:rPr>
                        <a:t>Gaining an edge on the competition by understanding the Chinese traveller and how to adapt services and products to</a:t>
                      </a:r>
                      <a:r>
                        <a:rPr lang="en-GB" sz="1600" baseline="0" noProof="0" dirty="0">
                          <a:solidFill>
                            <a:schemeClr val="dk1"/>
                          </a:solidFill>
                          <a:effectLst/>
                          <a:latin typeface="+mn-lt"/>
                          <a:ea typeface="+mn-ea"/>
                          <a:cs typeface="+mn-cs"/>
                        </a:rPr>
                        <a:t> the specific needs of different segments of the Chinese source market</a:t>
                      </a:r>
                      <a:endParaRPr lang="en-GB" sz="1600" noProof="0" dirty="0">
                        <a:solidFill>
                          <a:schemeClr val="dk1"/>
                        </a:solidFill>
                        <a:effectLst/>
                        <a:latin typeface="+mn-lt"/>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GB" sz="1600" noProof="0" dirty="0">
                        <a:latin typeface="+mn-lt"/>
                      </a:endParaRPr>
                    </a:p>
                  </a:txBody>
                  <a:tcPr anchor="ctr">
                    <a:noFill/>
                  </a:tcPr>
                </a:tc>
                <a:extLst>
                  <a:ext uri="{0D108BD9-81ED-4DB2-BD59-A6C34878D82A}">
                    <a16:rowId xmlns:a16="http://schemas.microsoft.com/office/drawing/2014/main" xmlns="" val="3356252057"/>
                  </a:ext>
                </a:extLst>
              </a:tr>
              <a:tr h="71406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noProof="0" dirty="0">
                          <a:solidFill>
                            <a:schemeClr val="tx1"/>
                          </a:solidFill>
                          <a:latin typeface="+mn-lt"/>
                        </a:rPr>
                        <a:t>STRATEGIES &amp; GUIDANCE</a:t>
                      </a:r>
                    </a:p>
                    <a:p>
                      <a:pPr algn="ctr"/>
                      <a:endParaRPr lang="en-GB" sz="1400" b="1" noProof="0" dirty="0">
                        <a:solidFill>
                          <a:schemeClr val="tx1"/>
                        </a:solidFill>
                        <a:latin typeface="+mn-lt"/>
                      </a:endParaRPr>
                    </a:p>
                  </a:txBody>
                  <a:tcPr>
                    <a:noFill/>
                  </a:tcPr>
                </a:tc>
                <a:tc>
                  <a:txBody>
                    <a:bodyPr/>
                    <a:lstStyle/>
                    <a:p>
                      <a:pPr algn="just"/>
                      <a:r>
                        <a:rPr lang="en-GB" sz="1600" b="1" noProof="0" dirty="0">
                          <a:latin typeface="+mn-lt"/>
                        </a:rPr>
                        <a:t>3.</a:t>
                      </a:r>
                    </a:p>
                  </a:txBody>
                  <a:tcPr>
                    <a:no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b="1" noProof="0" dirty="0">
                          <a:latin typeface="+mn-lt"/>
                        </a:rPr>
                        <a:t>Strategies and guidance </a:t>
                      </a:r>
                      <a:r>
                        <a:rPr lang="en-GB" sz="1600" noProof="0" dirty="0">
                          <a:latin typeface="+mn-lt"/>
                        </a:rPr>
                        <a:t>to improve performance and success in China’s outbound travel market</a:t>
                      </a:r>
                    </a:p>
                    <a:p>
                      <a:pPr algn="just"/>
                      <a:endParaRPr lang="en-GB" sz="1600" noProof="0" dirty="0">
                        <a:latin typeface="+mn-lt"/>
                      </a:endParaRPr>
                    </a:p>
                  </a:txBody>
                  <a:tcPr anchor="ctr">
                    <a:noFill/>
                  </a:tcPr>
                </a:tc>
                <a:extLst>
                  <a:ext uri="{0D108BD9-81ED-4DB2-BD59-A6C34878D82A}">
                    <a16:rowId xmlns:a16="http://schemas.microsoft.com/office/drawing/2014/main" xmlns="" val="3748550958"/>
                  </a:ext>
                </a:extLst>
              </a:tr>
              <a:tr h="74173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noProof="0" dirty="0">
                          <a:solidFill>
                            <a:schemeClr val="tx1"/>
                          </a:solidFill>
                          <a:latin typeface="+mn-lt"/>
                        </a:rPr>
                        <a:t>CERTIFICATE BY COTRI AND SHTM</a:t>
                      </a:r>
                    </a:p>
                    <a:p>
                      <a:pPr algn="ctr"/>
                      <a:endParaRPr lang="en-GB" sz="1400" b="1" noProof="0" dirty="0">
                        <a:solidFill>
                          <a:schemeClr val="tx1"/>
                        </a:solidFill>
                        <a:latin typeface="+mn-lt"/>
                      </a:endParaRPr>
                    </a:p>
                  </a:txBody>
                  <a:tcPr>
                    <a:noFill/>
                  </a:tcPr>
                </a:tc>
                <a:tc>
                  <a:txBody>
                    <a:bodyPr/>
                    <a:lstStyle/>
                    <a:p>
                      <a:pPr algn="just"/>
                      <a:r>
                        <a:rPr lang="en-GB" sz="1600" b="1" noProof="0" dirty="0">
                          <a:latin typeface="+mn-lt"/>
                        </a:rPr>
                        <a:t>4.</a:t>
                      </a:r>
                    </a:p>
                  </a:txBody>
                  <a:tcPr>
                    <a:no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noProof="0" dirty="0">
                          <a:solidFill>
                            <a:srgbClr val="000000"/>
                          </a:solidFill>
                          <a:latin typeface="+mn-lt"/>
                          <a:sym typeface="Calibri"/>
                        </a:rPr>
                        <a:t>Successful participants receive a </a:t>
                      </a:r>
                      <a:r>
                        <a:rPr lang="en-GB" sz="1600" b="1" noProof="0" dirty="0">
                          <a:solidFill>
                            <a:srgbClr val="000000"/>
                          </a:solidFill>
                          <a:latin typeface="+mn-lt"/>
                          <a:sym typeface="Calibri"/>
                        </a:rPr>
                        <a:t>verified academic certificate </a:t>
                      </a:r>
                      <a:r>
                        <a:rPr lang="en-GB" sz="1600" noProof="0" dirty="0">
                          <a:solidFill>
                            <a:srgbClr val="000000"/>
                          </a:solidFill>
                          <a:latin typeface="+mn-lt"/>
                          <a:sym typeface="Calibri"/>
                        </a:rPr>
                        <a:t>from two of the leading institutions in the </a:t>
                      </a:r>
                      <a:r>
                        <a:rPr lang="en-GB" sz="1600" noProof="0" dirty="0">
                          <a:solidFill>
                            <a:schemeClr val="tx1"/>
                          </a:solidFill>
                          <a:latin typeface="+mn-lt"/>
                          <a:sym typeface="Calibri"/>
                        </a:rPr>
                        <a:t>field - SHTM and </a:t>
                      </a:r>
                      <a:r>
                        <a:rPr lang="en-GB" sz="1600" noProof="0" dirty="0">
                          <a:solidFill>
                            <a:srgbClr val="000000"/>
                          </a:solidFill>
                          <a:latin typeface="+mn-lt"/>
                          <a:sym typeface="Calibri"/>
                        </a:rPr>
                        <a:t>COTRI</a:t>
                      </a:r>
                    </a:p>
                  </a:txBody>
                  <a:tcPr>
                    <a:noFill/>
                  </a:tcPr>
                </a:tc>
                <a:extLst>
                  <a:ext uri="{0D108BD9-81ED-4DB2-BD59-A6C34878D82A}">
                    <a16:rowId xmlns:a16="http://schemas.microsoft.com/office/drawing/2014/main" xmlns="" val="1723540266"/>
                  </a:ext>
                </a:extLst>
              </a:tr>
              <a:tr h="63472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noProof="0" dirty="0">
                          <a:solidFill>
                            <a:schemeClr val="tx1"/>
                          </a:solidFill>
                          <a:latin typeface="+mn-lt"/>
                        </a:rPr>
                        <a:t>ALUMNI NETWORKING</a:t>
                      </a:r>
                    </a:p>
                    <a:p>
                      <a:pPr algn="ctr"/>
                      <a:endParaRPr lang="en-GB" sz="1400" b="1" noProof="0" dirty="0">
                        <a:solidFill>
                          <a:schemeClr val="tx1"/>
                        </a:solidFill>
                        <a:latin typeface="+mn-lt"/>
                      </a:endParaRPr>
                    </a:p>
                  </a:txBody>
                  <a:tcPr>
                    <a:noFill/>
                  </a:tcPr>
                </a:tc>
                <a:tc>
                  <a:txBody>
                    <a:bodyPr/>
                    <a:lstStyle/>
                    <a:p>
                      <a:pPr algn="just"/>
                      <a:r>
                        <a:rPr lang="en-GB" sz="1600" b="1" noProof="0" dirty="0">
                          <a:solidFill>
                            <a:schemeClr val="tx1"/>
                          </a:solidFill>
                          <a:latin typeface="+mn-lt"/>
                        </a:rPr>
                        <a:t>5.</a:t>
                      </a:r>
                    </a:p>
                  </a:txBody>
                  <a:tcPr>
                    <a:no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mn-lt"/>
                          <a:sym typeface="Calibri"/>
                        </a:rPr>
                        <a:t>M</a:t>
                      </a:r>
                      <a:r>
                        <a:rPr lang="en-GB" sz="1600" b="0" noProof="0" dirty="0">
                          <a:solidFill>
                            <a:schemeClr val="tx1"/>
                          </a:solidFill>
                          <a:latin typeface="+mn-lt"/>
                          <a:sym typeface="Calibri"/>
                        </a:rPr>
                        <a:t>embership of the </a:t>
                      </a:r>
                      <a:r>
                        <a:rPr lang="en-GB" sz="1600" b="1" noProof="0" dirty="0">
                          <a:solidFill>
                            <a:schemeClr val="tx1"/>
                          </a:solidFill>
                          <a:latin typeface="+mn-lt"/>
                          <a:sym typeface="Calibri"/>
                        </a:rPr>
                        <a:t>CTT Alumni Network and SHTM Alumni Association</a:t>
                      </a:r>
                    </a:p>
                  </a:txBody>
                  <a:tcPr>
                    <a:noFill/>
                  </a:tcPr>
                </a:tc>
                <a:extLst>
                  <a:ext uri="{0D108BD9-81ED-4DB2-BD59-A6C34878D82A}">
                    <a16:rowId xmlns:a16="http://schemas.microsoft.com/office/drawing/2014/main" xmlns="" val="217254931"/>
                  </a:ext>
                </a:extLst>
              </a:tr>
            </a:tbl>
          </a:graphicData>
        </a:graphic>
      </p:graphicFrame>
    </p:spTree>
    <p:extLst>
      <p:ext uri="{BB962C8B-B14F-4D97-AF65-F5344CB8AC3E}">
        <p14:creationId xmlns:p14="http://schemas.microsoft.com/office/powerpoint/2010/main" val="166814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xmlns="" id="{607F68B4-BF00-4BFB-9A25-6E8552CFCF3E}"/>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9E10AA1D-94FD-4149-9932-FE43FCCFDCCF}"/>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71012D29-A2AB-404C-8F0F-A5C163597843}"/>
              </a:ext>
            </a:extLst>
          </p:cNvPr>
          <p:cNvSpPr txBox="1"/>
          <p:nvPr/>
        </p:nvSpPr>
        <p:spPr>
          <a:xfrm>
            <a:off x="478612" y="324621"/>
            <a:ext cx="9897288" cy="461665"/>
          </a:xfrm>
          <a:prstGeom prst="rect">
            <a:avLst/>
          </a:prstGeom>
          <a:noFill/>
        </p:spPr>
        <p:txBody>
          <a:bodyPr wrap="square" rtlCol="0">
            <a:spAutoFit/>
          </a:bodyPr>
          <a:lstStyle/>
          <a:p>
            <a:r>
              <a:rPr lang="it-IT" sz="2400" b="1" dirty="0">
                <a:solidFill>
                  <a:srgbClr val="C00000"/>
                </a:solidFill>
              </a:rPr>
              <a:t>CTT China Tourism Training – CTT Programme – Screenshots of Content</a:t>
            </a:r>
          </a:p>
        </p:txBody>
      </p:sp>
      <p:sp>
        <p:nvSpPr>
          <p:cNvPr id="2" name="TextBox 1">
            <a:extLst>
              <a:ext uri="{FF2B5EF4-FFF2-40B4-BE49-F238E27FC236}">
                <a16:creationId xmlns:a16="http://schemas.microsoft.com/office/drawing/2014/main" xmlns="" id="{9E845568-BC61-4AC1-8B97-AB9DB1987F4A}"/>
              </a:ext>
            </a:extLst>
          </p:cNvPr>
          <p:cNvSpPr txBox="1"/>
          <p:nvPr/>
        </p:nvSpPr>
        <p:spPr>
          <a:xfrm>
            <a:off x="3594100" y="7190343"/>
            <a:ext cx="3352800" cy="369332"/>
          </a:xfrm>
          <a:prstGeom prst="rect">
            <a:avLst/>
          </a:prstGeom>
          <a:solidFill>
            <a:schemeClr val="bg1">
              <a:lumMod val="85000"/>
            </a:schemeClr>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xmlns="" id="{431839D7-5B04-45B9-851B-190B41CA1521}"/>
              </a:ext>
            </a:extLst>
          </p:cNvPr>
          <p:cNvSpPr txBox="1"/>
          <p:nvPr/>
        </p:nvSpPr>
        <p:spPr>
          <a:xfrm>
            <a:off x="3975100" y="7150317"/>
            <a:ext cx="2971800" cy="523220"/>
          </a:xfrm>
          <a:prstGeom prst="rect">
            <a:avLst/>
          </a:prstGeom>
          <a:noFill/>
        </p:spPr>
        <p:txBody>
          <a:bodyPr wrap="square" rtlCol="0">
            <a:spAutoFit/>
          </a:bodyPr>
          <a:lstStyle/>
          <a:p>
            <a:r>
              <a:rPr lang="en-GB" sz="1400" dirty="0">
                <a:hlinkClick r:id="rId2"/>
              </a:rPr>
              <a:t>www.china-outbound.com/ctt </a:t>
            </a:r>
            <a:endParaRPr lang="en-GB" sz="1400" dirty="0"/>
          </a:p>
          <a:p>
            <a:endParaRPr lang="en-GB" sz="1400" dirty="0"/>
          </a:p>
        </p:txBody>
      </p:sp>
      <p:pic>
        <p:nvPicPr>
          <p:cNvPr id="6" name="Picture 5">
            <a:extLst>
              <a:ext uri="{FF2B5EF4-FFF2-40B4-BE49-F238E27FC236}">
                <a16:creationId xmlns:a16="http://schemas.microsoft.com/office/drawing/2014/main" xmlns="" id="{3466354A-F7C3-4586-B579-5149A86D1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75" y="1909070"/>
            <a:ext cx="3581400" cy="2002687"/>
          </a:xfrm>
          <a:prstGeom prst="rect">
            <a:avLst/>
          </a:prstGeom>
        </p:spPr>
      </p:pic>
      <p:pic>
        <p:nvPicPr>
          <p:cNvPr id="8" name="Picture 7">
            <a:extLst>
              <a:ext uri="{FF2B5EF4-FFF2-40B4-BE49-F238E27FC236}">
                <a16:creationId xmlns:a16="http://schemas.microsoft.com/office/drawing/2014/main" xmlns="" id="{CA7F4412-22F2-44E0-9B3E-2CEA35F1C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579" y="1908633"/>
            <a:ext cx="3843522" cy="2003124"/>
          </a:xfrm>
          <a:prstGeom prst="rect">
            <a:avLst/>
          </a:prstGeom>
        </p:spPr>
      </p:pic>
      <p:sp>
        <p:nvSpPr>
          <p:cNvPr id="10" name="Rectangle 9">
            <a:extLst>
              <a:ext uri="{FF2B5EF4-FFF2-40B4-BE49-F238E27FC236}">
                <a16:creationId xmlns:a16="http://schemas.microsoft.com/office/drawing/2014/main" xmlns="" id="{20FCF8EB-2657-47D2-8B41-BC30F69F8316}"/>
              </a:ext>
            </a:extLst>
          </p:cNvPr>
          <p:cNvSpPr/>
          <p:nvPr/>
        </p:nvSpPr>
        <p:spPr>
          <a:xfrm>
            <a:off x="1643267" y="1497629"/>
            <a:ext cx="1798433" cy="338554"/>
          </a:xfrm>
          <a:prstGeom prst="rect">
            <a:avLst/>
          </a:prstGeom>
        </p:spPr>
        <p:txBody>
          <a:bodyPr wrap="square">
            <a:spAutoFit/>
          </a:bodyPr>
          <a:lstStyle/>
          <a:p>
            <a:pPr algn="just"/>
            <a:r>
              <a:rPr lang="en-GB" sz="1600" b="1" dirty="0"/>
              <a:t>Experts Discussion</a:t>
            </a:r>
          </a:p>
        </p:txBody>
      </p:sp>
      <p:sp>
        <p:nvSpPr>
          <p:cNvPr id="12" name="Rectangle 11">
            <a:extLst>
              <a:ext uri="{FF2B5EF4-FFF2-40B4-BE49-F238E27FC236}">
                <a16:creationId xmlns:a16="http://schemas.microsoft.com/office/drawing/2014/main" xmlns="" id="{4C8D3CCE-662E-4984-9569-67C9F0F8A603}"/>
              </a:ext>
            </a:extLst>
          </p:cNvPr>
          <p:cNvSpPr/>
          <p:nvPr/>
        </p:nvSpPr>
        <p:spPr>
          <a:xfrm>
            <a:off x="6434840" y="1497629"/>
            <a:ext cx="2667000" cy="338554"/>
          </a:xfrm>
          <a:prstGeom prst="rect">
            <a:avLst/>
          </a:prstGeom>
        </p:spPr>
        <p:txBody>
          <a:bodyPr wrap="square">
            <a:spAutoFit/>
          </a:bodyPr>
          <a:lstStyle/>
          <a:p>
            <a:pPr algn="just"/>
            <a:r>
              <a:rPr lang="en-GB" sz="1600" b="1" dirty="0"/>
              <a:t>Interviews with Practitioners</a:t>
            </a:r>
          </a:p>
        </p:txBody>
      </p:sp>
      <p:pic>
        <p:nvPicPr>
          <p:cNvPr id="14" name="Picture 13">
            <a:extLst>
              <a:ext uri="{FF2B5EF4-FFF2-40B4-BE49-F238E27FC236}">
                <a16:creationId xmlns:a16="http://schemas.microsoft.com/office/drawing/2014/main" xmlns="" id="{0BBF1B19-3287-4B90-A583-59ADAAED7F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6579" y="4533961"/>
            <a:ext cx="3843522" cy="2155396"/>
          </a:xfrm>
          <a:prstGeom prst="rect">
            <a:avLst/>
          </a:prstGeom>
        </p:spPr>
      </p:pic>
      <p:pic>
        <p:nvPicPr>
          <p:cNvPr id="15" name="Picture 14">
            <a:extLst>
              <a:ext uri="{FF2B5EF4-FFF2-40B4-BE49-F238E27FC236}">
                <a16:creationId xmlns:a16="http://schemas.microsoft.com/office/drawing/2014/main" xmlns="" id="{520C2642-420C-45EA-89C2-1B546555CE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211" r="11842"/>
          <a:stretch/>
        </p:blipFill>
        <p:spPr>
          <a:xfrm>
            <a:off x="774703" y="4445292"/>
            <a:ext cx="3581398" cy="2224485"/>
          </a:xfrm>
          <a:prstGeom prst="rect">
            <a:avLst/>
          </a:prstGeom>
        </p:spPr>
      </p:pic>
      <p:sp>
        <p:nvSpPr>
          <p:cNvPr id="19" name="Rectangle 18">
            <a:extLst>
              <a:ext uri="{FF2B5EF4-FFF2-40B4-BE49-F238E27FC236}">
                <a16:creationId xmlns:a16="http://schemas.microsoft.com/office/drawing/2014/main" xmlns="" id="{3C582EF5-D778-40BC-B3DF-DBE943E90DF3}"/>
              </a:ext>
            </a:extLst>
          </p:cNvPr>
          <p:cNvSpPr/>
          <p:nvPr/>
        </p:nvSpPr>
        <p:spPr>
          <a:xfrm>
            <a:off x="6565900" y="4106738"/>
            <a:ext cx="2667000" cy="338554"/>
          </a:xfrm>
          <a:prstGeom prst="rect">
            <a:avLst/>
          </a:prstGeom>
        </p:spPr>
        <p:txBody>
          <a:bodyPr wrap="square">
            <a:spAutoFit/>
          </a:bodyPr>
          <a:lstStyle/>
          <a:p>
            <a:pPr algn="ctr"/>
            <a:r>
              <a:rPr lang="en-GB" sz="1600" b="1" dirty="0"/>
              <a:t>Lecture with Slides</a:t>
            </a:r>
          </a:p>
        </p:txBody>
      </p:sp>
      <p:sp>
        <p:nvSpPr>
          <p:cNvPr id="20" name="Rectangle 19">
            <a:extLst>
              <a:ext uri="{FF2B5EF4-FFF2-40B4-BE49-F238E27FC236}">
                <a16:creationId xmlns:a16="http://schemas.microsoft.com/office/drawing/2014/main" xmlns="" id="{B12DF1DA-73ED-4281-8495-0CAA96DCDD65}"/>
              </a:ext>
            </a:extLst>
          </p:cNvPr>
          <p:cNvSpPr/>
          <p:nvPr/>
        </p:nvSpPr>
        <p:spPr>
          <a:xfrm>
            <a:off x="1222375" y="4106738"/>
            <a:ext cx="2667000" cy="338554"/>
          </a:xfrm>
          <a:prstGeom prst="rect">
            <a:avLst/>
          </a:prstGeom>
        </p:spPr>
        <p:txBody>
          <a:bodyPr wrap="square">
            <a:spAutoFit/>
          </a:bodyPr>
          <a:lstStyle/>
          <a:p>
            <a:pPr algn="ctr"/>
            <a:r>
              <a:rPr lang="en-GB" sz="1600" b="1" dirty="0"/>
              <a:t>Best Practice Examples</a:t>
            </a:r>
          </a:p>
        </p:txBody>
      </p:sp>
    </p:spTree>
    <p:extLst>
      <p:ext uri="{BB962C8B-B14F-4D97-AF65-F5344CB8AC3E}">
        <p14:creationId xmlns:p14="http://schemas.microsoft.com/office/powerpoint/2010/main" val="3555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xmlns="" id="{6E736B04-CFC4-4D9C-9E40-F43DB0D6DE03}"/>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xmlns="" id="{3DD15E0A-5A59-46D2-B069-0016D685C47D}"/>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xmlns="" id="{242D6EC0-78D8-474E-88AC-BC70E3A8EE4E}"/>
              </a:ext>
            </a:extLst>
          </p:cNvPr>
          <p:cNvSpPr txBox="1"/>
          <p:nvPr/>
        </p:nvSpPr>
        <p:spPr>
          <a:xfrm>
            <a:off x="471942" y="349235"/>
            <a:ext cx="6781800" cy="738664"/>
          </a:xfrm>
          <a:prstGeom prst="rect">
            <a:avLst/>
          </a:prstGeom>
          <a:noFill/>
        </p:spPr>
        <p:txBody>
          <a:bodyPr wrap="square" rtlCol="0">
            <a:spAutoFit/>
          </a:bodyPr>
          <a:lstStyle/>
          <a:p>
            <a:r>
              <a:rPr lang="it-IT" sz="2400" b="1" dirty="0">
                <a:solidFill>
                  <a:srgbClr val="C00000"/>
                </a:solidFill>
              </a:rPr>
              <a:t>COTRI China Tourism Training </a:t>
            </a:r>
          </a:p>
          <a:p>
            <a:pPr lvl="0"/>
            <a:r>
              <a:rPr lang="en-US" dirty="0">
                <a:solidFill>
                  <a:prstClr val="black"/>
                </a:solidFill>
              </a:rPr>
              <a:t>ABOUT SHTM &amp; COTRI </a:t>
            </a:r>
          </a:p>
        </p:txBody>
      </p:sp>
      <p:sp>
        <p:nvSpPr>
          <p:cNvPr id="63" name="Rechteck 12">
            <a:extLst>
              <a:ext uri="{FF2B5EF4-FFF2-40B4-BE49-F238E27FC236}">
                <a16:creationId xmlns:a16="http://schemas.microsoft.com/office/drawing/2014/main" xmlns="" id="{3545BBDD-F22E-4342-A30D-FAB25249402E}"/>
              </a:ext>
            </a:extLst>
          </p:cNvPr>
          <p:cNvSpPr/>
          <p:nvPr/>
        </p:nvSpPr>
        <p:spPr>
          <a:xfrm>
            <a:off x="362618" y="1728243"/>
            <a:ext cx="5515602" cy="1537537"/>
          </a:xfrm>
          <a:prstGeom prst="rect">
            <a:avLst/>
          </a:prstGeom>
        </p:spPr>
        <p:txBody>
          <a:bodyPr wrap="square">
            <a:spAutoFit/>
          </a:bodyPr>
          <a:lstStyle/>
          <a:p>
            <a:pPr>
              <a:lnSpc>
                <a:spcPct val="107000"/>
              </a:lnSpc>
              <a:spcAft>
                <a:spcPts val="800"/>
              </a:spcAft>
            </a:pPr>
            <a:endParaRPr lang="en-US" sz="1400" b="1" u="sng" dirty="0">
              <a:latin typeface="Calibri" panose="020F0502020204030204" pitchFamily="34" charset="0"/>
              <a:ea typeface="SimSun" panose="02010600030101010101" pitchFamily="2" charset="-122"/>
              <a:cs typeface="Times New Roman" panose="02020603050405020304" pitchFamily="18" charset="0"/>
            </a:endParaRPr>
          </a:p>
          <a:p>
            <a:pPr marL="171450" indent="-171450" algn="just">
              <a:lnSpc>
                <a:spcPct val="107000"/>
              </a:lnSpc>
              <a:spcAft>
                <a:spcPts val="1800"/>
              </a:spcAft>
              <a:buFont typeface="Arial" panose="020B0604020202020204" pitchFamily="34" charset="0"/>
              <a:buChar char="•"/>
            </a:pP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de-DE" sz="1600" b="1" u="sng" dirty="0">
              <a:latin typeface="Calibri" panose="020F0502020204030204" pitchFamily="34" charset="0"/>
              <a:ea typeface="SimSun" panose="02010600030101010101" pitchFamily="2" charset="-122"/>
              <a:cs typeface="Times New Roman" panose="02020603050405020304" pitchFamily="18" charset="0"/>
            </a:endParaRPr>
          </a:p>
        </p:txBody>
      </p:sp>
      <p:grpSp>
        <p:nvGrpSpPr>
          <p:cNvPr id="2" name="Gruppieren 1"/>
          <p:cNvGrpSpPr/>
          <p:nvPr/>
        </p:nvGrpSpPr>
        <p:grpSpPr>
          <a:xfrm>
            <a:off x="6664" y="1445752"/>
            <a:ext cx="10557556" cy="5453886"/>
            <a:chOff x="0" y="1685651"/>
            <a:chExt cx="10557556" cy="5453886"/>
          </a:xfrm>
        </p:grpSpPr>
        <p:pic>
          <p:nvPicPr>
            <p:cNvPr id="50" name="image10.jpg">
              <a:hlinkClick r:id="rId3"/>
              <a:extLst>
                <a:ext uri="{FF2B5EF4-FFF2-40B4-BE49-F238E27FC236}">
                  <a16:creationId xmlns:a16="http://schemas.microsoft.com/office/drawing/2014/main" xmlns="" id="{9467C15F-3375-4897-A67C-2CAF7589EAFC}"/>
                </a:ext>
              </a:extLst>
            </p:cNvPr>
            <p:cNvPicPr>
              <a:picLocks noChangeAspect="1"/>
            </p:cNvPicPr>
            <p:nvPr/>
          </p:nvPicPr>
          <p:blipFill>
            <a:blip r:embed="rId4"/>
            <a:stretch>
              <a:fillRect/>
            </a:stretch>
          </p:blipFill>
          <p:spPr>
            <a:xfrm>
              <a:off x="5499100" y="1883292"/>
              <a:ext cx="3270762" cy="539493"/>
            </a:xfrm>
            <a:prstGeom prst="rect">
              <a:avLst/>
            </a:prstGeom>
            <a:ln w="12700" cap="flat">
              <a:noFill/>
              <a:miter lim="400000"/>
            </a:ln>
            <a:effectLst/>
          </p:spPr>
        </p:pic>
        <p:pic>
          <p:nvPicPr>
            <p:cNvPr id="61" name="Picture 2" descr="Bilderesultat for Hong Kong Polytechnic University School of Hospitality and Tourism Management">
              <a:extLst>
                <a:ext uri="{FF2B5EF4-FFF2-40B4-BE49-F238E27FC236}">
                  <a16:creationId xmlns:a16="http://schemas.microsoft.com/office/drawing/2014/main" xmlns="" id="{AD6B11D0-00C8-4344-8FFB-F4DB051320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3671" y="1685651"/>
              <a:ext cx="3375432" cy="912811"/>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12">
              <a:extLst>
                <a:ext uri="{FF2B5EF4-FFF2-40B4-BE49-F238E27FC236}">
                  <a16:creationId xmlns:a16="http://schemas.microsoft.com/office/drawing/2014/main" xmlns="" id="{9209DA38-1C7B-4525-9B94-97B906C4B4E8}"/>
                </a:ext>
              </a:extLst>
            </p:cNvPr>
            <p:cNvSpPr/>
            <p:nvPr/>
          </p:nvSpPr>
          <p:spPr>
            <a:xfrm>
              <a:off x="1523303" y="2786935"/>
              <a:ext cx="3738428" cy="4352602"/>
            </a:xfrm>
            <a:prstGeom prst="rect">
              <a:avLst/>
            </a:prstGeom>
          </p:spPr>
          <p:txBody>
            <a:bodyPr wrap="square">
              <a:spAutoFit/>
            </a:bodyPr>
            <a:lstStyle/>
            <a:p>
              <a:pPr algn="just">
                <a:spcAft>
                  <a:spcPts val="0"/>
                </a:spcAft>
              </a:pPr>
              <a:r>
                <a:rPr lang="en-GB" sz="1200" b="1" dirty="0">
                  <a:solidFill>
                    <a:srgbClr val="BF1F23"/>
                  </a:solidFill>
                  <a:latin typeface="Calibri" panose="020F0502020204030204" pitchFamily="34" charset="0"/>
                  <a:ea typeface="Calibri" panose="020F0502020204030204" pitchFamily="34" charset="0"/>
                </a:rPr>
                <a:t>School of Hotel and Tourism Management, The Hong Kong Polytechnic University</a:t>
              </a:r>
              <a:r>
                <a:rPr lang="de-DE" sz="1200" b="1" dirty="0">
                  <a:solidFill>
                    <a:srgbClr val="BF1F23"/>
                  </a:solidFill>
                  <a:latin typeface="Calibri" panose="020F0502020204030204" pitchFamily="34" charset="0"/>
                  <a:ea typeface="Calibri" panose="020F0502020204030204" pitchFamily="34" charset="0"/>
                </a:rPr>
                <a:t> </a:t>
              </a:r>
            </a:p>
            <a:p>
              <a:pPr algn="just">
                <a:spcAft>
                  <a:spcPts val="0"/>
                </a:spcAft>
              </a:pPr>
              <a:r>
                <a:rPr lang="en-US" sz="1200" dirty="0">
                  <a:ea typeface="Calibri" panose="020F0502020204030204" pitchFamily="34" charset="0"/>
                </a:rPr>
                <a:t>For close to 40 years, </a:t>
              </a:r>
              <a:r>
                <a:rPr lang="en-GB" sz="1200" b="1" dirty="0">
                  <a:ea typeface="Calibri" panose="020F0502020204030204" pitchFamily="34" charset="0"/>
                </a:rPr>
                <a:t>The Hong Kong Polytechnic University’s School of Hotel and Tourism Management (SHTM) </a:t>
              </a:r>
              <a:r>
                <a:rPr lang="en-US" sz="1200" dirty="0">
                  <a:ea typeface="Calibri" panose="020F0502020204030204" pitchFamily="34" charset="0"/>
                </a:rPr>
                <a:t>has refined a distinctive vision of hospitality and tourism education and become a world-leading hotel and tourism school, exemplifying its motto of </a:t>
              </a:r>
              <a:r>
                <a:rPr lang="en-US" sz="1200" b="1" dirty="0">
                  <a:ea typeface="Calibri" panose="020F0502020204030204" pitchFamily="34" charset="0"/>
                </a:rPr>
                <a:t>Leading Hospitality and Tourism</a:t>
              </a:r>
              <a:r>
                <a:rPr lang="en-US" sz="1200" dirty="0">
                  <a:ea typeface="Calibri" panose="020F0502020204030204" pitchFamily="34" charset="0"/>
                </a:rPr>
                <a:t>. </a:t>
              </a:r>
            </a:p>
            <a:p>
              <a:pPr algn="just">
                <a:spcAft>
                  <a:spcPts val="0"/>
                </a:spcAft>
              </a:pPr>
              <a:endParaRPr lang="en-US" sz="1200" dirty="0">
                <a:ea typeface="Calibri" panose="020F0502020204030204" pitchFamily="34" charset="0"/>
              </a:endParaRPr>
            </a:p>
            <a:p>
              <a:pPr algn="just">
                <a:spcAft>
                  <a:spcPts val="0"/>
                </a:spcAft>
              </a:pPr>
              <a:r>
                <a:rPr lang="en-GB" sz="1200" dirty="0">
                  <a:ea typeface="Calibri" panose="020F0502020204030204" pitchFamily="34" charset="0"/>
                </a:rPr>
                <a:t>As</a:t>
              </a:r>
              <a:r>
                <a:rPr lang="en-GB" sz="1200" b="1" dirty="0">
                  <a:ea typeface="Calibri" panose="020F0502020204030204" pitchFamily="34" charset="0"/>
                </a:rPr>
                <a:t> Hong Kong’s Hospitality School</a:t>
              </a:r>
              <a:r>
                <a:rPr lang="en-GB" sz="1200" dirty="0">
                  <a:ea typeface="Calibri" panose="020F0502020204030204" pitchFamily="34" charset="0"/>
                </a:rPr>
                <a:t>, the SHTM is ranked amongst the top worldwide. Close to 2,000</a:t>
              </a:r>
              <a:r>
                <a:rPr lang="en-US" sz="1200" dirty="0">
                  <a:ea typeface="Calibri" panose="020F0502020204030204" pitchFamily="34" charset="0"/>
                </a:rPr>
                <a:t> students are enrolled in the School guided by an international team of 75 academics drawn from 22 countries and regions, the majority of whom possess hospitality or tourism industry managerial experience – an important quality in an educational programme that provides </a:t>
              </a:r>
              <a:r>
                <a:rPr lang="en-US" sz="1200" b="1" dirty="0">
                  <a:ea typeface="Calibri" panose="020F0502020204030204" pitchFamily="34" charset="0"/>
                </a:rPr>
                <a:t>practical</a:t>
              </a:r>
              <a:r>
                <a:rPr lang="en-US" sz="1200" dirty="0">
                  <a:ea typeface="Calibri" panose="020F0502020204030204" pitchFamily="34" charset="0"/>
                </a:rPr>
                <a:t> and </a:t>
              </a:r>
              <a:r>
                <a:rPr lang="en-US" sz="1200" b="1" dirty="0" err="1">
                  <a:ea typeface="Calibri" panose="020F0502020204030204" pitchFamily="34" charset="0"/>
                </a:rPr>
                <a:t>specialised</a:t>
              </a:r>
              <a:r>
                <a:rPr lang="en-US" sz="1200" b="1" dirty="0">
                  <a:ea typeface="Calibri" panose="020F0502020204030204" pitchFamily="34" charset="0"/>
                </a:rPr>
                <a:t> business education</a:t>
              </a:r>
              <a:r>
                <a:rPr lang="en-US" sz="1200" dirty="0">
                  <a:ea typeface="Calibri" panose="020F0502020204030204" pitchFamily="34" charset="0"/>
                </a:rPr>
                <a:t>. </a:t>
              </a:r>
            </a:p>
            <a:p>
              <a:pPr algn="just">
                <a:spcAft>
                  <a:spcPts val="0"/>
                </a:spcAft>
              </a:pPr>
              <a:endParaRPr lang="en-US" sz="1200" dirty="0">
                <a:ea typeface="Calibri" panose="020F0502020204030204" pitchFamily="34" charset="0"/>
              </a:endParaRPr>
            </a:p>
            <a:p>
              <a:pPr algn="just">
                <a:spcAft>
                  <a:spcPts val="0"/>
                </a:spcAft>
              </a:pPr>
              <a:r>
                <a:rPr lang="de-DE" sz="1200" dirty="0">
                  <a:ea typeface="Calibri" panose="020F0502020204030204" pitchFamily="34" charset="0"/>
                </a:rPr>
                <a:t>The</a:t>
              </a:r>
              <a:r>
                <a:rPr lang="en-US" sz="1200" dirty="0">
                  <a:ea typeface="Calibri" panose="020F0502020204030204" pitchFamily="34" charset="0"/>
                </a:rPr>
                <a:t> School is advancing teaching, learning, and research, inspiring a new generation of passionate, pioneering professionals to take their positions as leaders in the hospitality and tourism industry.</a:t>
              </a:r>
              <a:endParaRPr lang="de-DE" sz="1100" dirty="0">
                <a:ea typeface="Calibri" panose="020F0502020204030204" pitchFamily="34" charset="0"/>
              </a:endParaRPr>
            </a:p>
            <a:p>
              <a:pPr algn="just">
                <a:lnSpc>
                  <a:spcPct val="107000"/>
                </a:lnSpc>
                <a:spcAft>
                  <a:spcPts val="1800"/>
                </a:spcAft>
              </a:pPr>
              <a:endParaRPr lang="en-GB" sz="1200" dirty="0">
                <a:ea typeface="SimSun" panose="02010600030101010101" pitchFamily="2" charset="-122"/>
                <a:cs typeface="Times New Roman" panose="02020603050405020304" pitchFamily="18" charset="0"/>
              </a:endParaRPr>
            </a:p>
          </p:txBody>
        </p:sp>
        <p:sp>
          <p:nvSpPr>
            <p:cNvPr id="65" name="Rechteck 12">
              <a:extLst>
                <a:ext uri="{FF2B5EF4-FFF2-40B4-BE49-F238E27FC236}">
                  <a16:creationId xmlns:a16="http://schemas.microsoft.com/office/drawing/2014/main" xmlns="" id="{FA9B3FAF-3AAD-4C73-BCE6-A49AC8C64E7E}"/>
                </a:ext>
              </a:extLst>
            </p:cNvPr>
            <p:cNvSpPr/>
            <p:nvPr/>
          </p:nvSpPr>
          <p:spPr>
            <a:xfrm>
              <a:off x="5394344" y="2786935"/>
              <a:ext cx="3772417" cy="4231030"/>
            </a:xfrm>
            <a:prstGeom prst="rect">
              <a:avLst/>
            </a:prstGeom>
          </p:spPr>
          <p:txBody>
            <a:bodyPr wrap="square">
              <a:spAutoFit/>
            </a:bodyPr>
            <a:lstStyle/>
            <a:p>
              <a:pPr algn="just">
                <a:lnSpc>
                  <a:spcPct val="107000"/>
                </a:lnSpc>
                <a:spcAft>
                  <a:spcPts val="1800"/>
                </a:spcAft>
              </a:pPr>
              <a:r>
                <a:rPr lang="en-GB" sz="1200" b="1" dirty="0">
                  <a:solidFill>
                    <a:srgbClr val="BF1F23"/>
                  </a:solidFill>
                  <a:latin typeface="Calibri" panose="020F0502020204030204" pitchFamily="34" charset="0"/>
                  <a:ea typeface="SimSun" panose="02010600030101010101" pitchFamily="2" charset="-122"/>
                  <a:cs typeface="Times New Roman" panose="02020603050405020304" pitchFamily="18" charset="0"/>
                </a:rPr>
                <a:t>COTRI China Outbound Tourism Research Institute </a:t>
              </a:r>
              <a:r>
                <a:rPr lang="en-GB" sz="1200" b="1" dirty="0">
                  <a:latin typeface="Calibri" panose="020F0502020204030204" pitchFamily="34" charset="0"/>
                  <a:ea typeface="SimSun" panose="02010600030101010101" pitchFamily="2" charset="-122"/>
                  <a:cs typeface="Times New Roman" panose="02020603050405020304" pitchFamily="18" charset="0"/>
                </a:rPr>
                <a:t/>
              </a:r>
              <a:br>
                <a:rPr lang="en-GB" sz="1200" b="1" dirty="0">
                  <a:latin typeface="Calibri" panose="020F0502020204030204" pitchFamily="34" charset="0"/>
                  <a:ea typeface="SimSun" panose="02010600030101010101" pitchFamily="2" charset="-122"/>
                  <a:cs typeface="Times New Roman" panose="02020603050405020304" pitchFamily="18" charset="0"/>
                </a:rPr>
              </a:br>
              <a:r>
                <a:rPr lang="en-GB" sz="1200" b="1" dirty="0">
                  <a:latin typeface="Calibri" panose="020F0502020204030204" pitchFamily="34" charset="0"/>
                  <a:ea typeface="SimSun" panose="02010600030101010101" pitchFamily="2" charset="-122"/>
                  <a:cs typeface="Times New Roman" panose="02020603050405020304" pitchFamily="18" charset="0"/>
                </a:rPr>
                <a:t>COTRI </a:t>
              </a:r>
              <a:r>
                <a:rPr lang="en-GB" sz="1200" dirty="0">
                  <a:latin typeface="Calibri" panose="020F0502020204030204" pitchFamily="34" charset="0"/>
                  <a:ea typeface="SimSun" panose="02010600030101010101" pitchFamily="2" charset="-122"/>
                  <a:cs typeface="Times New Roman" panose="02020603050405020304" pitchFamily="18" charset="0"/>
                </a:rPr>
                <a:t>is the world’s leading independent research institute for consulting, </a:t>
              </a:r>
              <a:r>
                <a:rPr lang="en-GB" sz="1200" dirty="0"/>
                <a:t>research, information, training, and quality assessment relating to the Chinese outbound tourism market. </a:t>
              </a:r>
              <a:r>
                <a:rPr lang="en-GB" sz="1200" b="1" dirty="0"/>
                <a:t>COTRI is an affiliate member of UNWTO, WTTC Knowledge partner, a member of PATA,  ETOA, and WTA.</a:t>
              </a:r>
            </a:p>
            <a:p>
              <a:pPr algn="just">
                <a:lnSpc>
                  <a:spcPct val="107000"/>
                </a:lnSpc>
                <a:spcAft>
                  <a:spcPts val="1800"/>
                </a:spcAft>
              </a:pPr>
              <a:r>
                <a:rPr lang="en-GB" sz="1200" dirty="0"/>
                <a:t>COTRI’s main goal is to enable private companies and public institutions all over the world to </a:t>
              </a:r>
              <a:r>
                <a:rPr lang="en-GB" sz="1200" b="1" dirty="0"/>
                <a:t>offer successfully high quality</a:t>
              </a:r>
              <a:r>
                <a:rPr lang="en-GB" sz="1200" dirty="0"/>
                <a:t> travel, tourism, and leisure services for Chinese visitors according to their specific expectations and demands. </a:t>
              </a:r>
            </a:p>
            <a:p>
              <a:pPr algn="just">
                <a:defRPr sz="1000"/>
              </a:pPr>
              <a:r>
                <a:rPr lang="en-GB" sz="1200" dirty="0"/>
                <a:t>To reach this goal, COTRI offers a </a:t>
              </a:r>
              <a:r>
                <a:rPr lang="en-GB" sz="1200" b="1" dirty="0"/>
                <a:t>broad range of customised services </a:t>
              </a:r>
              <a:r>
                <a:rPr lang="en-GB" sz="1200" dirty="0"/>
                <a:t>including consulting, market research, strategy development for market entry and market penetration, qualitative and quantitative analysis and data, training, certification, and counselling for destinations, public organisations and companies.</a:t>
              </a:r>
            </a:p>
            <a:p>
              <a:pPr algn="just">
                <a:lnSpc>
                  <a:spcPct val="107000"/>
                </a:lnSpc>
                <a:spcAft>
                  <a:spcPts val="1800"/>
                </a:spcAft>
              </a:pPr>
              <a:endParaRPr lang="en-US" sz="1200" b="1" dirty="0"/>
            </a:p>
          </p:txBody>
        </p:sp>
        <p:pic>
          <p:nvPicPr>
            <p:cNvPr id="6146" name="Picture 2" descr="Bilderesultat for International academy for the study of tourism">
              <a:extLst>
                <a:ext uri="{FF2B5EF4-FFF2-40B4-BE49-F238E27FC236}">
                  <a16:creationId xmlns:a16="http://schemas.microsoft.com/office/drawing/2014/main" xmlns="" id="{9A04E453-3880-45A0-87B4-EFC112627E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87" r="12305"/>
            <a:stretch/>
          </p:blipFill>
          <p:spPr bwMode="auto">
            <a:xfrm>
              <a:off x="238069" y="1685651"/>
              <a:ext cx="991203" cy="8753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hotelschool.shtm.polyu.edu.hk/eng/images/affilifation/logo4.gif">
              <a:extLst>
                <a:ext uri="{FF2B5EF4-FFF2-40B4-BE49-F238E27FC236}">
                  <a16:creationId xmlns:a16="http://schemas.microsoft.com/office/drawing/2014/main" xmlns="" id="{C530A158-E8B6-462A-910E-617CF7088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74" y="5634150"/>
              <a:ext cx="7810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widget">
              <a:extLst>
                <a:ext uri="{FF2B5EF4-FFF2-40B4-BE49-F238E27FC236}">
                  <a16:creationId xmlns:a16="http://schemas.microsoft.com/office/drawing/2014/main" xmlns="" id="{7AA4A7AE-A9C9-44CD-A28A-FBC96A70B8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107" y="2875607"/>
              <a:ext cx="630384" cy="6993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TA_-02">
              <a:extLst>
                <a:ext uri="{FF2B5EF4-FFF2-40B4-BE49-F238E27FC236}">
                  <a16:creationId xmlns:a16="http://schemas.microsoft.com/office/drawing/2014/main" xmlns="" id="{6D25D37B-5E64-41F2-BD13-99BF74C79F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052483"/>
              <a:ext cx="1168601" cy="418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8B5F9F0-854E-4886-BA40-48B1AE2F216D}"/>
                </a:ext>
              </a:extLst>
            </p:cNvPr>
            <p:cNvPicPr>
              <a:picLocks noChangeAspect="1"/>
            </p:cNvPicPr>
            <p:nvPr/>
          </p:nvPicPr>
          <p:blipFill>
            <a:blip r:embed="rId10"/>
            <a:stretch>
              <a:fillRect/>
            </a:stretch>
          </p:blipFill>
          <p:spPr>
            <a:xfrm>
              <a:off x="206256" y="4598262"/>
              <a:ext cx="765251" cy="765251"/>
            </a:xfrm>
            <a:prstGeom prst="rect">
              <a:avLst/>
            </a:prstGeom>
          </p:spPr>
        </p:pic>
        <p:pic>
          <p:nvPicPr>
            <p:cNvPr id="1032" name="Picture 8" descr="Institute of Hospitality Logo">
              <a:extLst>
                <a:ext uri="{FF2B5EF4-FFF2-40B4-BE49-F238E27FC236}">
                  <a16:creationId xmlns:a16="http://schemas.microsoft.com/office/drawing/2014/main" xmlns="" id="{AB52D4EF-73EE-4D22-8783-3BACD03950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774" y="6296025"/>
              <a:ext cx="1166658" cy="4182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xmlns="" id="{D1045FD6-9842-4E58-B8F8-2E488CB3022A}"/>
                </a:ext>
              </a:extLst>
            </p:cNvPr>
            <p:cNvGrpSpPr/>
            <p:nvPr/>
          </p:nvGrpSpPr>
          <p:grpSpPr>
            <a:xfrm>
              <a:off x="9496841" y="1736111"/>
              <a:ext cx="1020440" cy="3120648"/>
              <a:chOff x="9510732" y="2648526"/>
              <a:chExt cx="1020440" cy="3120648"/>
            </a:xfrm>
          </p:grpSpPr>
          <p:pic>
            <p:nvPicPr>
              <p:cNvPr id="56" name="Picture 55">
                <a:extLst>
                  <a:ext uri="{FF2B5EF4-FFF2-40B4-BE49-F238E27FC236}">
                    <a16:creationId xmlns:a16="http://schemas.microsoft.com/office/drawing/2014/main" xmlns="" id="{D36FA192-2F28-44A6-B9CB-3533C2EF1523}"/>
                  </a:ext>
                </a:extLst>
              </p:cNvPr>
              <p:cNvPicPr/>
              <p:nvPr/>
            </p:nvPicPr>
            <p:blipFill>
              <a:blip r:embed="rId12"/>
              <a:stretch>
                <a:fillRect/>
              </a:stretch>
            </p:blipFill>
            <p:spPr>
              <a:xfrm>
                <a:off x="9510732" y="4926135"/>
                <a:ext cx="1020440" cy="843039"/>
              </a:xfrm>
              <a:prstGeom prst="rect">
                <a:avLst/>
              </a:prstGeom>
            </p:spPr>
          </p:pic>
          <p:pic>
            <p:nvPicPr>
              <p:cNvPr id="58" name="Picture 57">
                <a:extLst>
                  <a:ext uri="{FF2B5EF4-FFF2-40B4-BE49-F238E27FC236}">
                    <a16:creationId xmlns:a16="http://schemas.microsoft.com/office/drawing/2014/main" xmlns="" id="{3E4FF889-EE38-4019-9E91-9620F8126CC8}"/>
                  </a:ext>
                </a:extLst>
              </p:cNvPr>
              <p:cNvPicPr/>
              <p:nvPr/>
            </p:nvPicPr>
            <p:blipFill>
              <a:blip r:embed="rId13"/>
              <a:stretch>
                <a:fillRect/>
              </a:stretch>
            </p:blipFill>
            <p:spPr>
              <a:xfrm>
                <a:off x="9555785" y="2648526"/>
                <a:ext cx="913437" cy="830002"/>
              </a:xfrm>
              <a:prstGeom prst="rect">
                <a:avLst/>
              </a:prstGeom>
            </p:spPr>
          </p:pic>
        </p:grpSp>
        <p:pic>
          <p:nvPicPr>
            <p:cNvPr id="22" name="Picture 21">
              <a:extLst>
                <a:ext uri="{FF2B5EF4-FFF2-40B4-BE49-F238E27FC236}">
                  <a16:creationId xmlns:a16="http://schemas.microsoft.com/office/drawing/2014/main" xmlns="" id="{7240D36D-B0FE-4368-9E40-98225A1D60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50712" y="2826218"/>
              <a:ext cx="1006844" cy="976754"/>
            </a:xfrm>
            <a:prstGeom prst="rect">
              <a:avLst/>
            </a:prstGeom>
          </p:spPr>
        </p:pic>
        <p:pic>
          <p:nvPicPr>
            <p:cNvPr id="23" name="Picture 22">
              <a:extLst>
                <a:ext uri="{FF2B5EF4-FFF2-40B4-BE49-F238E27FC236}">
                  <a16:creationId xmlns:a16="http://schemas.microsoft.com/office/drawing/2014/main" xmlns="" id="{D98B67F0-7736-48E1-BBE6-7DBA061E3D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20352" y="5883095"/>
              <a:ext cx="1032970" cy="976754"/>
            </a:xfrm>
            <a:prstGeom prst="rect">
              <a:avLst/>
            </a:prstGeom>
          </p:spPr>
        </p:pic>
        <p:pic>
          <p:nvPicPr>
            <p:cNvPr id="24" name="Picture 23">
              <a:extLst>
                <a:ext uri="{FF2B5EF4-FFF2-40B4-BE49-F238E27FC236}">
                  <a16:creationId xmlns:a16="http://schemas.microsoft.com/office/drawing/2014/main" xmlns="" id="{7D48827B-34F6-4A5A-BE39-E91F3BD62547}"/>
                </a:ext>
              </a:extLst>
            </p:cNvPr>
            <p:cNvPicPr>
              <a:picLocks noChangeAspect="1"/>
            </p:cNvPicPr>
            <p:nvPr/>
          </p:nvPicPr>
          <p:blipFill rotWithShape="1">
            <a:blip r:embed="rId16"/>
            <a:srcRect l="22569" t="46315" r="63339" b="34649"/>
            <a:stretch/>
          </p:blipFill>
          <p:spPr>
            <a:xfrm>
              <a:off x="9662341" y="5007730"/>
              <a:ext cx="783585" cy="595425"/>
            </a:xfrm>
            <a:prstGeom prst="rect">
              <a:avLst/>
            </a:prstGeom>
          </p:spPr>
        </p:pic>
      </p:grpSp>
    </p:spTree>
    <p:extLst>
      <p:ext uri="{BB962C8B-B14F-4D97-AF65-F5344CB8AC3E}">
        <p14:creationId xmlns:p14="http://schemas.microsoft.com/office/powerpoint/2010/main" val="347399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30619" y="3742865"/>
            <a:ext cx="184731" cy="1388072"/>
          </a:xfrm>
          <a:prstGeom prst="rect">
            <a:avLst/>
          </a:prstGeom>
        </p:spPr>
        <p:txBody>
          <a:bodyPr wrap="none">
            <a:spAutoFit/>
          </a:bodyPr>
          <a:lstStyle/>
          <a:p>
            <a:pPr algn="r"/>
            <a:endParaRPr lang="en-US" altLang="zh-CN" sz="8420" b="1" dirty="0">
              <a:solidFill>
                <a:srgbClr val="222A35"/>
              </a:solidFill>
              <a:latin typeface="华文细黑" panose="02010600040101010101" pitchFamily="2" charset="-122"/>
              <a:ea typeface="华文细黑" panose="02010600040101010101" pitchFamily="2" charset="-122"/>
              <a:cs typeface="Droid Sans" pitchFamily="34" charset="0"/>
            </a:endParaRPr>
          </a:p>
        </p:txBody>
      </p:sp>
      <p:pic>
        <p:nvPicPr>
          <p:cNvPr id="12" name="Picture 8">
            <a:extLst>
              <a:ext uri="{FF2B5EF4-FFF2-40B4-BE49-F238E27FC236}">
                <a16:creationId xmlns:a16="http://schemas.microsoft.com/office/drawing/2014/main" xmlns="" id="{9815AC63-992B-447C-8FCC-71D3DCB7DE19}"/>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165100" y="362220"/>
            <a:ext cx="2590800" cy="469180"/>
          </a:xfrm>
          <a:prstGeom prst="rect">
            <a:avLst/>
          </a:prstGeom>
          <a:noFill/>
          <a:ln>
            <a:noFill/>
          </a:ln>
          <a:extLst>
            <a:ext uri="{53640926-AAD7-44D8-BBD7-CCE9431645EC}">
              <a14:shadowObscured xmlns:a14="http://schemas.microsoft.com/office/drawing/2010/main"/>
            </a:ext>
          </a:extLst>
        </p:spPr>
      </p:pic>
      <p:cxnSp>
        <p:nvCxnSpPr>
          <p:cNvPr id="10" name="Straight Connector 9">
            <a:extLst>
              <a:ext uri="{FF2B5EF4-FFF2-40B4-BE49-F238E27FC236}">
                <a16:creationId xmlns:a16="http://schemas.microsoft.com/office/drawing/2014/main" xmlns="" id="{09E2CAF8-B789-4160-9986-EB578742A12A}"/>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xmlns="" id="{8E668CBF-21BF-4B48-9E0F-1D17CFFCA30D}"/>
              </a:ext>
            </a:extLst>
          </p:cNvPr>
          <p:cNvCxnSpPr>
            <a:cxnSpLocks/>
          </p:cNvCxnSpPr>
          <p:nvPr/>
        </p:nvCxnSpPr>
        <p:spPr>
          <a:xfrm>
            <a:off x="-1270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4" name="Picture 2" descr="Bilderesultat for Hong Kong Polytechnic University School of Hospitality and Tourism Management">
            <a:extLst>
              <a:ext uri="{FF2B5EF4-FFF2-40B4-BE49-F238E27FC236}">
                <a16:creationId xmlns:a16="http://schemas.microsoft.com/office/drawing/2014/main" xmlns="" id="{2A2449CA-031C-4F55-A0B4-AF596E70B0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300" y="229974"/>
            <a:ext cx="2713007" cy="73367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178262" y="4904280"/>
            <a:ext cx="4877955" cy="1938992"/>
          </a:xfrm>
          <a:prstGeom prst="rect">
            <a:avLst/>
          </a:prstGeom>
        </p:spPr>
        <p:txBody>
          <a:bodyPr wrap="square">
            <a:spAutoFit/>
          </a:bodyPr>
          <a:lstStyle/>
          <a:p>
            <a:pPr algn="just"/>
            <a:r>
              <a:rPr lang="en-US" sz="1200" i="1" dirty="0"/>
              <a:t>It has been a pleasure to learn that COTRI has developed the online training </a:t>
            </a:r>
            <a:r>
              <a:rPr lang="en-US" sz="1200" i="1" dirty="0" err="1"/>
              <a:t>programme</a:t>
            </a:r>
            <a:r>
              <a:rPr lang="en-US" sz="1200" i="1" dirty="0"/>
              <a:t> “CTT China Tourism Training” together with the Hong Kong Polytechnic University School of Hotel and Tourism Management. </a:t>
            </a:r>
          </a:p>
          <a:p>
            <a:pPr algn="just"/>
            <a:endParaRPr lang="en-US" sz="1200" i="1" dirty="0"/>
          </a:p>
          <a:p>
            <a:pPr algn="just"/>
            <a:r>
              <a:rPr lang="en-US" sz="1200" i="1" dirty="0"/>
              <a:t>Both organisations are active members of PATA and </a:t>
            </a:r>
            <a:r>
              <a:rPr lang="en-US" sz="1200" i="1" dirty="0" err="1"/>
              <a:t>recognised</a:t>
            </a:r>
            <a:r>
              <a:rPr lang="en-US" sz="1200" i="1" dirty="0"/>
              <a:t> as outstanding in their respective fields.  PATA will recommend to all PATA members and PATA chapter members the CTT </a:t>
            </a:r>
            <a:r>
              <a:rPr lang="en-US" sz="1200" i="1" dirty="0" err="1"/>
              <a:t>programme</a:t>
            </a:r>
            <a:r>
              <a:rPr lang="en-US" sz="1200" i="1" dirty="0"/>
              <a:t>.</a:t>
            </a:r>
          </a:p>
          <a:p>
            <a:pPr algn="just"/>
            <a:endParaRPr lang="en-US" sz="1200" i="1" dirty="0"/>
          </a:p>
          <a:p>
            <a:r>
              <a:rPr lang="en-US" sz="1200" b="1" i="1" dirty="0"/>
              <a:t>Dr. Mario Hardy, CEO </a:t>
            </a:r>
          </a:p>
          <a:p>
            <a:r>
              <a:rPr lang="en-US" sz="1200" b="1" i="1" dirty="0"/>
              <a:t>PATA Pacific Asia Travel Association </a:t>
            </a:r>
            <a:endParaRPr lang="de-DE" sz="1200" b="1" i="1" dirty="0"/>
          </a:p>
        </p:txBody>
      </p:sp>
      <p:pic>
        <p:nvPicPr>
          <p:cNvPr id="15" name="Picture 14">
            <a:hlinkClick r:id="rId4"/>
            <a:extLst>
              <a:ext uri="{FF2B5EF4-FFF2-40B4-BE49-F238E27FC236}">
                <a16:creationId xmlns:a16="http://schemas.microsoft.com/office/drawing/2014/main" xmlns="" id="{1923D01C-74B6-47EC-BB17-3C12524DFDE6}"/>
              </a:ext>
            </a:extLst>
          </p:cNvPr>
          <p:cNvPicPr>
            <a:picLocks noChangeAspect="1"/>
          </p:cNvPicPr>
          <p:nvPr/>
        </p:nvPicPr>
        <p:blipFill>
          <a:blip r:embed="rId5"/>
          <a:stretch>
            <a:fillRect/>
          </a:stretch>
        </p:blipFill>
        <p:spPr>
          <a:xfrm>
            <a:off x="3346585" y="2098421"/>
            <a:ext cx="3569540" cy="2007866"/>
          </a:xfrm>
          <a:prstGeom prst="rect">
            <a:avLst/>
          </a:prstGeom>
        </p:spPr>
      </p:pic>
      <p:sp>
        <p:nvSpPr>
          <p:cNvPr id="16" name="Rectangle 15">
            <a:extLst>
              <a:ext uri="{FF2B5EF4-FFF2-40B4-BE49-F238E27FC236}">
                <a16:creationId xmlns:a16="http://schemas.microsoft.com/office/drawing/2014/main" xmlns="" id="{C9F877EB-DDAB-40BA-9DD1-D59874A0A2EF}"/>
              </a:ext>
            </a:extLst>
          </p:cNvPr>
          <p:cNvSpPr/>
          <p:nvPr/>
        </p:nvSpPr>
        <p:spPr>
          <a:xfrm>
            <a:off x="2797767" y="1492011"/>
            <a:ext cx="4640650" cy="584775"/>
          </a:xfrm>
          <a:prstGeom prst="rect">
            <a:avLst/>
          </a:prstGeom>
        </p:spPr>
        <p:txBody>
          <a:bodyPr wrap="square">
            <a:spAutoFit/>
          </a:bodyPr>
          <a:lstStyle/>
          <a:p>
            <a:pPr algn="ctr"/>
            <a:r>
              <a:rPr lang="en-GB" sz="1600" b="1" dirty="0"/>
              <a:t>Prof. Dean Kaye Chon’s invitation to join </a:t>
            </a:r>
          </a:p>
          <a:p>
            <a:pPr algn="ctr"/>
            <a:r>
              <a:rPr lang="en-GB" sz="1600" b="1" dirty="0"/>
              <a:t>CTT China Tourism Training</a:t>
            </a:r>
          </a:p>
        </p:txBody>
      </p:sp>
      <p:sp>
        <p:nvSpPr>
          <p:cNvPr id="17" name="Rectangle 16">
            <a:extLst>
              <a:ext uri="{FF2B5EF4-FFF2-40B4-BE49-F238E27FC236}">
                <a16:creationId xmlns:a16="http://schemas.microsoft.com/office/drawing/2014/main" xmlns="" id="{6E804913-5BFC-4A71-BA90-DC11B068AF32}"/>
              </a:ext>
            </a:extLst>
          </p:cNvPr>
          <p:cNvSpPr/>
          <p:nvPr/>
        </p:nvSpPr>
        <p:spPr>
          <a:xfrm>
            <a:off x="3181783" y="4127922"/>
            <a:ext cx="3899144" cy="307777"/>
          </a:xfrm>
          <a:prstGeom prst="rect">
            <a:avLst/>
          </a:prstGeom>
        </p:spPr>
        <p:txBody>
          <a:bodyPr wrap="none">
            <a:spAutoFit/>
          </a:bodyPr>
          <a:lstStyle/>
          <a:p>
            <a:r>
              <a:rPr lang="de-DE" sz="1400" dirty="0">
                <a:solidFill>
                  <a:srgbClr val="CA3634"/>
                </a:solidFill>
                <a:hlinkClick r:id="rId4">
                  <a:extLst>
                    <a:ext uri="{A12FA001-AC4F-418D-AE19-62706E023703}">
                      <ahyp:hlinkClr xmlns:ahyp="http://schemas.microsoft.com/office/drawing/2018/hyperlinkcolor" xmlns="" val="tx"/>
                    </a:ext>
                  </a:extLst>
                </a:hlinkClick>
              </a:rPr>
              <a:t>https://www.youtube.com/watch?v=BiqUdPKPeaU</a:t>
            </a:r>
            <a:endParaRPr lang="de-DE" sz="1400" dirty="0">
              <a:solidFill>
                <a:srgbClr val="CA3634"/>
              </a:solidFill>
            </a:endParaRPr>
          </a:p>
        </p:txBody>
      </p:sp>
      <p:cxnSp>
        <p:nvCxnSpPr>
          <p:cNvPr id="18" name="Straight Connector 17">
            <a:extLst>
              <a:ext uri="{FF2B5EF4-FFF2-40B4-BE49-F238E27FC236}">
                <a16:creationId xmlns:a16="http://schemas.microsoft.com/office/drawing/2014/main" xmlns="" id="{BF7C1554-336A-4050-A03D-3D06D1B841B8}"/>
              </a:ext>
            </a:extLst>
          </p:cNvPr>
          <p:cNvCxnSpPr>
            <a:cxnSpLocks/>
          </p:cNvCxnSpPr>
          <p:nvPr/>
        </p:nvCxnSpPr>
        <p:spPr>
          <a:xfrm>
            <a:off x="5273198" y="4882644"/>
            <a:ext cx="4783019"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3" name="Rechteck 8">
            <a:extLst>
              <a:ext uri="{FF2B5EF4-FFF2-40B4-BE49-F238E27FC236}">
                <a16:creationId xmlns:a16="http://schemas.microsoft.com/office/drawing/2014/main" xmlns="" id="{C7B5A252-1C7E-4BC8-AACA-6C353E1A54A2}"/>
              </a:ext>
            </a:extLst>
          </p:cNvPr>
          <p:cNvSpPr/>
          <p:nvPr/>
        </p:nvSpPr>
        <p:spPr>
          <a:xfrm>
            <a:off x="624483" y="4914101"/>
            <a:ext cx="4096234" cy="1938992"/>
          </a:xfrm>
          <a:prstGeom prst="rect">
            <a:avLst/>
          </a:prstGeom>
        </p:spPr>
        <p:txBody>
          <a:bodyPr wrap="square">
            <a:spAutoFit/>
          </a:bodyPr>
          <a:lstStyle/>
          <a:p>
            <a:pPr algn="just"/>
            <a:r>
              <a:rPr lang="en-US" sz="1200" i="1" dirty="0">
                <a:solidFill>
                  <a:srgbClr val="000000"/>
                </a:solidFill>
                <a:latin typeface="Calibri" panose="020F0502020204030204" pitchFamily="34" charset="0"/>
              </a:rPr>
              <a:t>Congratulations on your partnership with Hong Kong Polytechnic University. I am familiar with their online training courses and I'm sure that this will be a great success. </a:t>
            </a:r>
          </a:p>
          <a:p>
            <a:pPr algn="just"/>
            <a:endParaRPr lang="en-US" sz="1200" i="1" dirty="0">
              <a:solidFill>
                <a:srgbClr val="000000"/>
              </a:solidFill>
              <a:latin typeface="Calibri" panose="020F0502020204030204" pitchFamily="34" charset="0"/>
            </a:endParaRPr>
          </a:p>
          <a:p>
            <a:pPr algn="just"/>
            <a:r>
              <a:rPr lang="en-US" sz="1200" i="1" dirty="0">
                <a:solidFill>
                  <a:srgbClr val="000000"/>
                </a:solidFill>
                <a:latin typeface="Calibri" panose="020F0502020204030204" pitchFamily="34" charset="0"/>
              </a:rPr>
              <a:t>There is certainly a real need here in the Middle East region to upskill teams to understand how to capitalize fully on the opportunities that the Chinese market offers.</a:t>
            </a:r>
          </a:p>
          <a:p>
            <a:pPr algn="just"/>
            <a:endParaRPr lang="en-US" sz="1200" i="1" dirty="0">
              <a:solidFill>
                <a:srgbClr val="000000"/>
              </a:solidFill>
              <a:latin typeface="Calibri" panose="020F0502020204030204" pitchFamily="34" charset="0"/>
            </a:endParaRPr>
          </a:p>
          <a:p>
            <a:r>
              <a:rPr lang="en-US" sz="1200" b="1" dirty="0">
                <a:solidFill>
                  <a:srgbClr val="000000"/>
                </a:solidFill>
                <a:latin typeface="Calibri" panose="020F0502020204030204" pitchFamily="34" charset="0"/>
              </a:rPr>
              <a:t>Caragh Curran, Managing Director </a:t>
            </a:r>
          </a:p>
          <a:p>
            <a:r>
              <a:rPr lang="en-US" sz="1200" b="1" dirty="0">
                <a:solidFill>
                  <a:srgbClr val="000000"/>
                </a:solidFill>
                <a:latin typeface="Calibri" panose="020F0502020204030204" pitchFamily="34" charset="0"/>
              </a:rPr>
              <a:t>Sustainable Tourism Consultants (Dubai)</a:t>
            </a:r>
            <a:endParaRPr lang="en-US" sz="1200" b="1" dirty="0">
              <a:solidFill>
                <a:srgbClr val="000000"/>
              </a:solidFill>
              <a:effectLst/>
              <a:latin typeface="Calibri" panose="020F0502020204030204" pitchFamily="34" charset="0"/>
            </a:endParaRPr>
          </a:p>
        </p:txBody>
      </p:sp>
      <p:cxnSp>
        <p:nvCxnSpPr>
          <p:cNvPr id="24" name="Straight Connector 23">
            <a:extLst>
              <a:ext uri="{FF2B5EF4-FFF2-40B4-BE49-F238E27FC236}">
                <a16:creationId xmlns:a16="http://schemas.microsoft.com/office/drawing/2014/main" xmlns="" id="{46D1DD4C-9F38-42F6-A033-99B9F5DA10E5}"/>
              </a:ext>
            </a:extLst>
          </p:cNvPr>
          <p:cNvCxnSpPr>
            <a:cxnSpLocks/>
          </p:cNvCxnSpPr>
          <p:nvPr/>
        </p:nvCxnSpPr>
        <p:spPr>
          <a:xfrm>
            <a:off x="698500" y="4882644"/>
            <a:ext cx="4219317"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7074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730988" y="1812278"/>
            <a:ext cx="9132329" cy="3310393"/>
          </a:xfrm>
          <a:prstGeom prst="rect">
            <a:avLst/>
          </a:prstGeom>
        </p:spPr>
        <p:txBody>
          <a:bodyPr wrap="square">
            <a:spAutoFit/>
          </a:bodyPr>
          <a:lstStyle/>
          <a:p>
            <a:pPr>
              <a:lnSpc>
                <a:spcPct val="107000"/>
              </a:lnSpc>
              <a:spcAft>
                <a:spcPts val="800"/>
              </a:spcAft>
            </a:pPr>
            <a:endParaRPr lang="en-US" sz="1400" b="1" u="sng" dirty="0">
              <a:latin typeface="+mj-lt"/>
              <a:ea typeface="SimSun" panose="02010600030101010101" pitchFamily="2" charset="-122"/>
              <a:cs typeface="Times New Roman" panose="02020603050405020304" pitchFamily="18" charset="0"/>
            </a:endParaRPr>
          </a:p>
          <a:p>
            <a:pPr marL="285750" indent="-285750" algn="just">
              <a:lnSpc>
                <a:spcPct val="107000"/>
              </a:lnSpc>
              <a:spcAft>
                <a:spcPts val="1800"/>
              </a:spcAft>
              <a:buFont typeface="Wingdings" panose="05000000000000000000" pitchFamily="2" charset="2"/>
              <a:buChar char="§"/>
            </a:pPr>
            <a:r>
              <a:rPr lang="en-US" dirty="0">
                <a:ea typeface="SimSun" panose="02010600030101010101" pitchFamily="2" charset="-122"/>
                <a:cs typeface="Times New Roman" panose="02020603050405020304" pitchFamily="18" charset="0"/>
              </a:rPr>
              <a:t>COTRI China Outbound Tourism Research Institute, the leading research institute for Chinese outbound tourism, and the globally top-ranked The Hong Kong Polytechnic University, School of Hotel and Tourism Management (SHTM), have</a:t>
            </a:r>
            <a:r>
              <a:rPr lang="en-GB" dirty="0">
                <a:ea typeface="SimSun" panose="02010600030101010101" pitchFamily="2" charset="-122"/>
                <a:cs typeface="Times New Roman" panose="02020603050405020304" pitchFamily="18" charset="0"/>
              </a:rPr>
              <a:t> brought their expertise together to provide the comprehensive </a:t>
            </a:r>
            <a:r>
              <a:rPr lang="en-GB" b="1" dirty="0">
                <a:ea typeface="SimSun" panose="02010600030101010101" pitchFamily="2" charset="-122"/>
                <a:cs typeface="Times New Roman" panose="02020603050405020304" pitchFamily="18" charset="0"/>
              </a:rPr>
              <a:t>CTT China Tourism Training </a:t>
            </a:r>
            <a:r>
              <a:rPr lang="en-GB" dirty="0">
                <a:ea typeface="SimSun" panose="02010600030101010101" pitchFamily="2" charset="-122"/>
                <a:cs typeface="Times New Roman" panose="02020603050405020304" pitchFamily="18" charset="0"/>
              </a:rPr>
              <a:t>online training programme, aimed at tourism professionals worldwide working with the Chinese outbound tourism market. </a:t>
            </a:r>
          </a:p>
          <a:p>
            <a:pPr marL="285750" indent="-285750" algn="just">
              <a:lnSpc>
                <a:spcPct val="107000"/>
              </a:lnSpc>
              <a:spcAft>
                <a:spcPts val="1800"/>
              </a:spcAft>
              <a:buFont typeface="Wingdings" panose="05000000000000000000" pitchFamily="2" charset="2"/>
              <a:buChar char="§"/>
            </a:pPr>
            <a:r>
              <a:rPr lang="en-GB" dirty="0">
                <a:ea typeface="SimSun" panose="02010600030101010101" pitchFamily="2" charset="-122"/>
                <a:cs typeface="Times New Roman" panose="02020603050405020304" pitchFamily="18" charset="0"/>
              </a:rPr>
              <a:t>Both market leaders have rich experience in the field: COTRI has delivered its intensive face-to-face CTW Chinese Tourist Welcome training programme to over 2,000 participants globally, while SHTM’s MOOC on China Tourism and </a:t>
            </a:r>
            <a:r>
              <a:rPr lang="en-GB" dirty="0" err="1">
                <a:ea typeface="SimSun" panose="02010600030101010101" pitchFamily="2" charset="-122"/>
                <a:cs typeface="Times New Roman" panose="02020603050405020304" pitchFamily="18" charset="0"/>
              </a:rPr>
              <a:t>MicroMasters</a:t>
            </a:r>
            <a:r>
              <a:rPr lang="en-GB" dirty="0">
                <a:ea typeface="SimSun" panose="02010600030101010101" pitchFamily="2" charset="-122"/>
                <a:cs typeface="Times New Roman" panose="02020603050405020304" pitchFamily="18" charset="0"/>
              </a:rPr>
              <a:t> Program for International Hospitality Management attracted over 50,000 participants worldwide online.</a:t>
            </a:r>
          </a:p>
        </p:txBody>
      </p:sp>
      <p:sp>
        <p:nvSpPr>
          <p:cNvPr id="22" name="object 256"/>
          <p:cNvSpPr txBox="1">
            <a:spLocks/>
          </p:cNvSpPr>
          <p:nvPr/>
        </p:nvSpPr>
        <p:spPr>
          <a:xfrm>
            <a:off x="634838" y="377250"/>
            <a:ext cx="8462232" cy="861774"/>
          </a:xfrm>
          <a:prstGeom prst="rect">
            <a:avLst/>
          </a:prstGeom>
        </p:spPr>
        <p:txBody>
          <a:bodyPr vert="horz" wrap="square" lIns="0" tIns="0" rIns="0" bIns="0" rtlCol="0">
            <a:spAutoFit/>
          </a:bodyPr>
          <a:lstStyle>
            <a:lvl1pPr>
              <a:defRPr sz="4800" b="0" i="0">
                <a:solidFill>
                  <a:schemeClr val="tx1"/>
                </a:solidFill>
                <a:latin typeface="Arial"/>
                <a:ea typeface="+mj-ea"/>
                <a:cs typeface="Arial"/>
              </a:defRPr>
            </a:lvl1pPr>
          </a:lstStyle>
          <a:p>
            <a:pPr algn="l" rtl="0"/>
            <a:r>
              <a:rPr lang="it-IT" sz="2400" b="1" kern="1200" dirty="0">
                <a:solidFill>
                  <a:srgbClr val="C00000"/>
                </a:solidFill>
                <a:latin typeface="+mn-lt"/>
                <a:ea typeface="+mn-ea"/>
                <a:cs typeface="+mn-cs"/>
              </a:rPr>
              <a:t>CTT China Tourism Training </a:t>
            </a:r>
          </a:p>
          <a:p>
            <a:pPr lvl="0"/>
            <a:r>
              <a:rPr lang="en-US" sz="1600" dirty="0">
                <a:solidFill>
                  <a:prstClr val="black"/>
                </a:solidFill>
                <a:latin typeface="+mn-lt"/>
                <a:ea typeface="+mn-ea"/>
                <a:cs typeface="+mn-cs"/>
              </a:rPr>
              <a:t>COTRI CHINA OUTBOUND TOURISM RESEARCH INSTITUTE &amp; </a:t>
            </a:r>
          </a:p>
          <a:p>
            <a:pPr lvl="0"/>
            <a:r>
              <a:rPr lang="en-US" sz="1600" dirty="0">
                <a:solidFill>
                  <a:prstClr val="black"/>
                </a:solidFill>
                <a:latin typeface="+mn-lt"/>
                <a:ea typeface="+mn-ea"/>
                <a:cs typeface="+mn-cs"/>
              </a:rPr>
              <a:t>THE HONG KONG POLYTECHNIC UNIVERSITY -  SCHOOL OF HOTEL AND TOURISM MANAGEMENT </a:t>
            </a:r>
            <a:endParaRPr lang="it-IT" sz="1600" kern="1200" dirty="0">
              <a:latin typeface="+mn-lt"/>
              <a:ea typeface="+mn-ea"/>
              <a:cs typeface="+mn-cs"/>
            </a:endParaRPr>
          </a:p>
        </p:txBody>
      </p:sp>
      <p:cxnSp>
        <p:nvCxnSpPr>
          <p:cNvPr id="14" name="Straight Connector 13">
            <a:extLst>
              <a:ext uri="{FF2B5EF4-FFF2-40B4-BE49-F238E27FC236}">
                <a16:creationId xmlns:a16="http://schemas.microsoft.com/office/drawing/2014/main" xmlns="" id="{5DC1EEA5-566A-40BD-83BE-57E0B3B40E38}"/>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xmlns="" id="{279C5302-A608-4521-99CB-8D9B2AC92CDD}"/>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026" name="Picture 2" descr="Bilderesultat for Hong Kong Polytechnic University School of Hospitality and Tourism Management">
            <a:extLst>
              <a:ext uri="{FF2B5EF4-FFF2-40B4-BE49-F238E27FC236}">
                <a16:creationId xmlns:a16="http://schemas.microsoft.com/office/drawing/2014/main" xmlns="" id="{FD1D8E39-E1E1-4A21-A55D-20E228485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32" y="5153025"/>
            <a:ext cx="4536468" cy="1226788"/>
          </a:xfrm>
          <a:prstGeom prst="rect">
            <a:avLst/>
          </a:prstGeom>
          <a:noFill/>
          <a:extLst>
            <a:ext uri="{909E8E84-426E-40DD-AFC4-6F175D3DCCD1}">
              <a14:hiddenFill xmlns:a14="http://schemas.microsoft.com/office/drawing/2010/main">
                <a:solidFill>
                  <a:srgbClr val="FFFFFF"/>
                </a:solidFill>
              </a14:hiddenFill>
            </a:ext>
          </a:extLst>
        </p:spPr>
      </p:pic>
      <p:sp>
        <p:nvSpPr>
          <p:cNvPr id="19" name="Titel 3">
            <a:extLst>
              <a:ext uri="{FF2B5EF4-FFF2-40B4-BE49-F238E27FC236}">
                <a16:creationId xmlns:a16="http://schemas.microsoft.com/office/drawing/2014/main" xmlns="" id="{490D50F2-11EB-4C4B-A096-C69028C9768B}"/>
              </a:ext>
            </a:extLst>
          </p:cNvPr>
          <p:cNvSpPr txBox="1">
            <a:spLocks/>
          </p:cNvSpPr>
          <p:nvPr/>
        </p:nvSpPr>
        <p:spPr>
          <a:xfrm>
            <a:off x="649310" y="1583221"/>
            <a:ext cx="9295687" cy="293204"/>
          </a:xfrm>
          <a:prstGeom prst="rect">
            <a:avLst/>
          </a:prstGeom>
        </p:spPr>
        <p:txBody>
          <a:bodyPr vert="horz" lIns="86665" tIns="43333" rIns="86665" bIns="43333" rtlCol="0" anchor="ctr">
            <a:noAutofit/>
          </a:bodyPr>
          <a:lstStyle>
            <a:lvl1pPr algn="l" defTabSz="964783"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a:lstStyle>
          <a:p>
            <a:endParaRPr lang="en-US" sz="1848" dirty="0">
              <a:solidFill>
                <a:schemeClr val="tx1">
                  <a:lumMod val="95000"/>
                  <a:lumOff val="5000"/>
                </a:schemeClr>
              </a:solidFill>
              <a:latin typeface="+mn-lt"/>
              <a:ea typeface="Tahoma" panose="020B0604030504040204" pitchFamily="34" charset="0"/>
              <a:cs typeface="Tahoma" panose="020B0604030504040204" pitchFamily="34" charset="0"/>
            </a:endParaRPr>
          </a:p>
          <a:p>
            <a:endParaRPr lang="en-US" sz="1848" dirty="0">
              <a:solidFill>
                <a:schemeClr val="tx1">
                  <a:lumMod val="95000"/>
                  <a:lumOff val="5000"/>
                </a:schemeClr>
              </a:solidFill>
              <a:latin typeface="+mj-lt"/>
              <a:ea typeface="Tahoma" panose="020B0604030504040204" pitchFamily="34" charset="0"/>
              <a:cs typeface="Tahoma" panose="020B0604030504040204" pitchFamily="34" charset="0"/>
            </a:endParaRPr>
          </a:p>
          <a:p>
            <a:r>
              <a:rPr lang="en-US" sz="1848" dirty="0">
                <a:solidFill>
                  <a:schemeClr val="tx1">
                    <a:lumMod val="95000"/>
                    <a:lumOff val="5000"/>
                  </a:schemeClr>
                </a:solidFill>
                <a:latin typeface="+mj-lt"/>
                <a:ea typeface="Tahoma" panose="020B0604030504040204" pitchFamily="34" charset="0"/>
                <a:cs typeface="Tahoma" panose="020B0604030504040204" pitchFamily="34" charset="0"/>
              </a:rPr>
              <a:t/>
            </a:r>
            <a:br>
              <a:rPr lang="en-US" sz="1848" dirty="0">
                <a:solidFill>
                  <a:schemeClr val="tx1">
                    <a:lumMod val="95000"/>
                    <a:lumOff val="5000"/>
                  </a:schemeClr>
                </a:solidFill>
                <a:latin typeface="+mj-lt"/>
                <a:ea typeface="Tahoma" panose="020B0604030504040204" pitchFamily="34" charset="0"/>
                <a:cs typeface="Tahoma" panose="020B0604030504040204" pitchFamily="34" charset="0"/>
              </a:rPr>
            </a:br>
            <a:r>
              <a:rPr lang="en-US" sz="1848" dirty="0">
                <a:solidFill>
                  <a:srgbClr val="C00000"/>
                </a:solidFill>
                <a:latin typeface="+mj-lt"/>
                <a:ea typeface="Tahoma" panose="020B0604030504040204" pitchFamily="34" charset="0"/>
                <a:cs typeface="Tahoma" panose="020B0604030504040204" pitchFamily="34" charset="0"/>
              </a:rPr>
              <a:t>THE GLOBAL STANDARD ONLINE TRAINING FOR THE CHINESE OUTBOUND TOURISM MARKET</a:t>
            </a:r>
            <a:r>
              <a:rPr lang="de-DE" sz="2654" dirty="0">
                <a:ea typeface="Tahoma" panose="020B0604030504040204" pitchFamily="34" charset="0"/>
                <a:cs typeface="Tahoma" panose="020B0604030504040204" pitchFamily="34" charset="0"/>
              </a:rPr>
              <a:t/>
            </a:r>
            <a:br>
              <a:rPr lang="de-DE" sz="2654" dirty="0">
                <a:ea typeface="Tahoma" panose="020B0604030504040204" pitchFamily="34" charset="0"/>
                <a:cs typeface="Tahoma" panose="020B0604030504040204" pitchFamily="34" charset="0"/>
              </a:rPr>
            </a:br>
            <a:endParaRPr lang="en-US" sz="2654" dirty="0"/>
          </a:p>
        </p:txBody>
      </p:sp>
      <p:pic>
        <p:nvPicPr>
          <p:cNvPr id="11" name="image10.jpg">
            <a:hlinkClick r:id="rId4"/>
            <a:extLst>
              <a:ext uri="{FF2B5EF4-FFF2-40B4-BE49-F238E27FC236}">
                <a16:creationId xmlns:a16="http://schemas.microsoft.com/office/drawing/2014/main" xmlns="" id="{5A736D81-056E-45D3-B401-9D168338C684}"/>
              </a:ext>
            </a:extLst>
          </p:cNvPr>
          <p:cNvPicPr>
            <a:picLocks noChangeAspect="1"/>
          </p:cNvPicPr>
          <p:nvPr/>
        </p:nvPicPr>
        <p:blipFill>
          <a:blip r:embed="rId5"/>
          <a:stretch>
            <a:fillRect/>
          </a:stretch>
        </p:blipFill>
        <p:spPr>
          <a:xfrm>
            <a:off x="5651500" y="5447164"/>
            <a:ext cx="3871070" cy="638510"/>
          </a:xfrm>
          <a:prstGeom prst="rect">
            <a:avLst/>
          </a:prstGeom>
          <a:ln w="12700" cap="flat">
            <a:noFill/>
            <a:miter lim="400000"/>
          </a:ln>
          <a:effectLst/>
        </p:spPr>
      </p:pic>
    </p:spTree>
    <p:extLst>
      <p:ext uri="{BB962C8B-B14F-4D97-AF65-F5344CB8AC3E}">
        <p14:creationId xmlns:p14="http://schemas.microsoft.com/office/powerpoint/2010/main" val="262367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56"/>
          <p:cNvSpPr txBox="1">
            <a:spLocks/>
          </p:cNvSpPr>
          <p:nvPr/>
        </p:nvSpPr>
        <p:spPr>
          <a:xfrm>
            <a:off x="634838" y="377250"/>
            <a:ext cx="8462232" cy="861774"/>
          </a:xfrm>
          <a:prstGeom prst="rect">
            <a:avLst/>
          </a:prstGeom>
        </p:spPr>
        <p:txBody>
          <a:bodyPr vert="horz" wrap="square" lIns="0" tIns="0" rIns="0" bIns="0" rtlCol="0">
            <a:spAutoFit/>
          </a:bodyPr>
          <a:lstStyle>
            <a:lvl1pPr>
              <a:defRPr sz="4800" b="0" i="0">
                <a:solidFill>
                  <a:schemeClr val="tx1"/>
                </a:solidFill>
                <a:latin typeface="Arial"/>
                <a:ea typeface="+mj-ea"/>
                <a:cs typeface="Arial"/>
              </a:defRPr>
            </a:lvl1pPr>
          </a:lstStyle>
          <a:p>
            <a:pPr algn="l" rtl="0"/>
            <a:r>
              <a:rPr lang="it-IT" sz="2400" b="1" kern="1200" dirty="0">
                <a:solidFill>
                  <a:srgbClr val="C00000"/>
                </a:solidFill>
                <a:latin typeface="+mn-lt"/>
                <a:ea typeface="+mn-ea"/>
                <a:cs typeface="+mn-cs"/>
              </a:rPr>
              <a:t>CTT China Tourism Training </a:t>
            </a:r>
          </a:p>
          <a:p>
            <a:pPr lvl="0"/>
            <a:r>
              <a:rPr lang="en-US" sz="1600" dirty="0">
                <a:solidFill>
                  <a:prstClr val="black"/>
                </a:solidFill>
                <a:latin typeface="+mn-lt"/>
                <a:ea typeface="+mn-ea"/>
                <a:cs typeface="+mn-cs"/>
              </a:rPr>
              <a:t>COTRI CHINA OUTBOUND TOURISM RESEARCH INSTITUTE &amp; </a:t>
            </a:r>
          </a:p>
          <a:p>
            <a:pPr lvl="0"/>
            <a:r>
              <a:rPr lang="en-US" sz="1600" dirty="0">
                <a:solidFill>
                  <a:prstClr val="black"/>
                </a:solidFill>
                <a:latin typeface="+mn-lt"/>
                <a:ea typeface="+mn-ea"/>
                <a:cs typeface="+mn-cs"/>
              </a:rPr>
              <a:t>THE HONG KONG POLYTECHNIC UNIVERSITY -  SCHOOL OF HOTEL AND TOURISM MANAGEMENT </a:t>
            </a:r>
            <a:endParaRPr lang="it-IT" sz="1600" kern="1200" dirty="0">
              <a:latin typeface="+mn-lt"/>
              <a:ea typeface="+mn-ea"/>
              <a:cs typeface="+mn-cs"/>
            </a:endParaRPr>
          </a:p>
        </p:txBody>
      </p:sp>
      <p:cxnSp>
        <p:nvCxnSpPr>
          <p:cNvPr id="14" name="Straight Connector 13">
            <a:extLst>
              <a:ext uri="{FF2B5EF4-FFF2-40B4-BE49-F238E27FC236}">
                <a16:creationId xmlns:a16="http://schemas.microsoft.com/office/drawing/2014/main" xmlns="" id="{5DC1EEA5-566A-40BD-83BE-57E0B3B40E38}"/>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xmlns="" id="{279C5302-A608-4521-99CB-8D9B2AC92CDD}"/>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026" name="Picture 2" descr="Bilderesultat for Hong Kong Polytechnic University School of Hospitality and Tourism Management">
            <a:extLst>
              <a:ext uri="{FF2B5EF4-FFF2-40B4-BE49-F238E27FC236}">
                <a16:creationId xmlns:a16="http://schemas.microsoft.com/office/drawing/2014/main" xmlns="" id="{FD1D8E39-E1E1-4A21-A55D-20E228485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050" y="1504110"/>
            <a:ext cx="4536468" cy="1226788"/>
          </a:xfrm>
          <a:prstGeom prst="rect">
            <a:avLst/>
          </a:prstGeom>
          <a:noFill/>
          <a:extLst>
            <a:ext uri="{909E8E84-426E-40DD-AFC4-6F175D3DCCD1}">
              <a14:hiddenFill xmlns:a14="http://schemas.microsoft.com/office/drawing/2010/main">
                <a:solidFill>
                  <a:srgbClr val="FFFFFF"/>
                </a:solidFill>
              </a14:hiddenFill>
            </a:ext>
          </a:extLst>
        </p:spPr>
      </p:pic>
      <p:sp>
        <p:nvSpPr>
          <p:cNvPr id="19" name="Titel 3">
            <a:extLst>
              <a:ext uri="{FF2B5EF4-FFF2-40B4-BE49-F238E27FC236}">
                <a16:creationId xmlns:a16="http://schemas.microsoft.com/office/drawing/2014/main" xmlns="" id="{490D50F2-11EB-4C4B-A096-C69028C9768B}"/>
              </a:ext>
            </a:extLst>
          </p:cNvPr>
          <p:cNvSpPr txBox="1">
            <a:spLocks/>
          </p:cNvSpPr>
          <p:nvPr/>
        </p:nvSpPr>
        <p:spPr>
          <a:xfrm>
            <a:off x="649310" y="1583221"/>
            <a:ext cx="9295687" cy="293204"/>
          </a:xfrm>
          <a:prstGeom prst="rect">
            <a:avLst/>
          </a:prstGeom>
        </p:spPr>
        <p:txBody>
          <a:bodyPr vert="horz" lIns="86665" tIns="43333" rIns="86665" bIns="43333" rtlCol="0" anchor="ctr">
            <a:noAutofit/>
          </a:bodyPr>
          <a:lstStyle>
            <a:lvl1pPr algn="l" defTabSz="964783"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a:lstStyle>
          <a:p>
            <a:endParaRPr lang="en-US" sz="1848" dirty="0">
              <a:solidFill>
                <a:schemeClr val="tx1">
                  <a:lumMod val="95000"/>
                  <a:lumOff val="5000"/>
                </a:schemeClr>
              </a:solidFill>
              <a:latin typeface="+mn-lt"/>
              <a:ea typeface="Tahoma" panose="020B0604030504040204" pitchFamily="34" charset="0"/>
              <a:cs typeface="Tahoma" panose="020B0604030504040204" pitchFamily="34" charset="0"/>
            </a:endParaRPr>
          </a:p>
          <a:p>
            <a:endParaRPr lang="en-US" sz="1848" dirty="0">
              <a:solidFill>
                <a:schemeClr val="tx1">
                  <a:lumMod val="95000"/>
                  <a:lumOff val="5000"/>
                </a:schemeClr>
              </a:solidFill>
              <a:latin typeface="+mj-lt"/>
              <a:ea typeface="Tahoma" panose="020B0604030504040204" pitchFamily="34" charset="0"/>
              <a:cs typeface="Tahoma" panose="020B0604030504040204" pitchFamily="34" charset="0"/>
            </a:endParaRPr>
          </a:p>
        </p:txBody>
      </p:sp>
      <p:sp>
        <p:nvSpPr>
          <p:cNvPr id="12" name="Text Placeholder 2">
            <a:extLst>
              <a:ext uri="{FF2B5EF4-FFF2-40B4-BE49-F238E27FC236}">
                <a16:creationId xmlns:a16="http://schemas.microsoft.com/office/drawing/2014/main" xmlns="" id="{08CCCC4A-2C43-41A5-BDD2-3F7EF9E7092C}"/>
              </a:ext>
            </a:extLst>
          </p:cNvPr>
          <p:cNvSpPr>
            <a:spLocks noGrp="1"/>
          </p:cNvSpPr>
          <p:nvPr>
            <p:ph type="body" idx="1"/>
          </p:nvPr>
        </p:nvSpPr>
        <p:spPr>
          <a:xfrm>
            <a:off x="469900" y="1644600"/>
            <a:ext cx="9601200" cy="1451026"/>
          </a:xfrm>
        </p:spPr>
        <p:txBody>
          <a:bodyPr/>
          <a:lstStyle/>
          <a:p>
            <a:endParaRPr lang="it-IT" b="1" dirty="0">
              <a:solidFill>
                <a:srgbClr val="C00000"/>
              </a:solidFill>
            </a:endParaRPr>
          </a:p>
          <a:p>
            <a:endParaRPr lang="it-IT" b="1" dirty="0">
              <a:solidFill>
                <a:srgbClr val="C00000"/>
              </a:solidFill>
            </a:endParaRPr>
          </a:p>
          <a:p>
            <a:endParaRPr lang="it-IT" b="1" dirty="0">
              <a:solidFill>
                <a:srgbClr val="C00000"/>
              </a:solidFill>
            </a:endParaRPr>
          </a:p>
          <a:p>
            <a:endParaRPr lang="it-IT" b="1" dirty="0">
              <a:solidFill>
                <a:srgbClr val="C00000"/>
              </a:solidFill>
            </a:endParaRPr>
          </a:p>
          <a:p>
            <a:r>
              <a:rPr lang="it-IT" b="1" dirty="0">
                <a:solidFill>
                  <a:srgbClr val="C00000"/>
                </a:solidFill>
              </a:rPr>
              <a:t>GLOBAL RANKINGS:</a:t>
            </a:r>
          </a:p>
          <a:p>
            <a:endParaRPr lang="it-IT" b="1" dirty="0">
              <a:solidFill>
                <a:srgbClr val="C00000"/>
              </a:solidFill>
            </a:endParaRPr>
          </a:p>
          <a:p>
            <a:endParaRPr lang="it-IT" b="1" dirty="0">
              <a:solidFill>
                <a:srgbClr val="C00000"/>
              </a:solidFill>
            </a:endParaRPr>
          </a:p>
          <a:p>
            <a:endParaRPr lang="it-IT" b="1" dirty="0">
              <a:solidFill>
                <a:srgbClr val="C00000"/>
              </a:solidFill>
            </a:endParaRPr>
          </a:p>
          <a:p>
            <a:endParaRPr lang="it-IT" b="1" dirty="0">
              <a:solidFill>
                <a:srgbClr val="C00000"/>
              </a:solidFill>
            </a:endParaRPr>
          </a:p>
          <a:p>
            <a:endParaRPr lang="de-DE" dirty="0">
              <a:solidFill>
                <a:srgbClr val="CA3634"/>
              </a:solidFill>
            </a:endParaRPr>
          </a:p>
        </p:txBody>
      </p:sp>
      <p:pic>
        <p:nvPicPr>
          <p:cNvPr id="2" name="Grafik 1"/>
          <p:cNvPicPr>
            <a:picLocks noChangeAspect="1"/>
          </p:cNvPicPr>
          <p:nvPr/>
        </p:nvPicPr>
        <p:blipFill>
          <a:blip r:embed="rId4"/>
          <a:stretch>
            <a:fillRect/>
          </a:stretch>
        </p:blipFill>
        <p:spPr>
          <a:xfrm>
            <a:off x="5477512" y="3157005"/>
            <a:ext cx="5200673" cy="3863568"/>
          </a:xfrm>
          <a:prstGeom prst="rect">
            <a:avLst/>
          </a:prstGeom>
        </p:spPr>
      </p:pic>
      <p:pic>
        <p:nvPicPr>
          <p:cNvPr id="3" name="Grafik 2"/>
          <p:cNvPicPr>
            <a:picLocks noChangeAspect="1"/>
          </p:cNvPicPr>
          <p:nvPr/>
        </p:nvPicPr>
        <p:blipFill>
          <a:blip r:embed="rId5"/>
          <a:stretch>
            <a:fillRect/>
          </a:stretch>
        </p:blipFill>
        <p:spPr>
          <a:xfrm>
            <a:off x="448296" y="3023787"/>
            <a:ext cx="5029216" cy="3958038"/>
          </a:xfrm>
          <a:prstGeom prst="rect">
            <a:avLst/>
          </a:prstGeom>
        </p:spPr>
      </p:pic>
    </p:spTree>
    <p:extLst>
      <p:ext uri="{BB962C8B-B14F-4D97-AF65-F5344CB8AC3E}">
        <p14:creationId xmlns:p14="http://schemas.microsoft.com/office/powerpoint/2010/main" val="198609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5068D47D-7079-4FE1-B68A-6C41B107332A}"/>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xmlns="" id="{57DC2912-E3F6-444B-A300-83600233299D}"/>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xmlns="" id="{2EC52668-2789-4C8F-BBE2-CB9BBEFB0428}"/>
              </a:ext>
            </a:extLst>
          </p:cNvPr>
          <p:cNvSpPr txBox="1"/>
          <p:nvPr/>
        </p:nvSpPr>
        <p:spPr>
          <a:xfrm>
            <a:off x="543951" y="334060"/>
            <a:ext cx="8458200" cy="738664"/>
          </a:xfrm>
          <a:prstGeom prst="rect">
            <a:avLst/>
          </a:prstGeom>
          <a:noFill/>
        </p:spPr>
        <p:txBody>
          <a:bodyPr wrap="square" rtlCol="0">
            <a:spAutoFit/>
          </a:bodyPr>
          <a:lstStyle/>
          <a:p>
            <a:r>
              <a:rPr lang="it-IT" sz="2400" b="1" dirty="0">
                <a:solidFill>
                  <a:srgbClr val="C00000"/>
                </a:solidFill>
              </a:rPr>
              <a:t>CTT China Tourism Training </a:t>
            </a:r>
          </a:p>
          <a:p>
            <a:r>
              <a:rPr lang="it-IT" dirty="0"/>
              <a:t>CTT PROGRAMMES FOR THE FIVE MAJOR AREAS OF INTERNATIONAL TOURISM  </a:t>
            </a:r>
          </a:p>
        </p:txBody>
      </p:sp>
      <p:sp>
        <p:nvSpPr>
          <p:cNvPr id="7" name="Rectangle 13">
            <a:extLst>
              <a:ext uri="{FF2B5EF4-FFF2-40B4-BE49-F238E27FC236}">
                <a16:creationId xmlns:a16="http://schemas.microsoft.com/office/drawing/2014/main" xmlns="" id="{CE6116AB-E947-4314-BC44-E80C0A4A1705}"/>
              </a:ext>
            </a:extLst>
          </p:cNvPr>
          <p:cNvSpPr>
            <a:spLocks noChangeArrowheads="1"/>
          </p:cNvSpPr>
          <p:nvPr/>
        </p:nvSpPr>
        <p:spPr bwMode="auto">
          <a:xfrm>
            <a:off x="0" y="0"/>
            <a:ext cx="10693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rgbClr val="1D262D"/>
                </a:solidFill>
                <a:effectLst/>
                <a:latin typeface="Arial" panose="020B0604020202020204" pitchFamily="34" charset="0"/>
                <a:ea typeface="Proxima Nova"/>
              </a:rPr>
              <a:t/>
            </a:r>
            <a:br>
              <a:rPr kumimoji="0" lang="de-DE" altLang="de-DE" sz="1200" b="0" i="0" u="none" strike="noStrike" cap="none" normalizeH="0" baseline="0">
                <a:ln>
                  <a:noFill/>
                </a:ln>
                <a:solidFill>
                  <a:srgbClr val="1D262D"/>
                </a:solidFill>
                <a:effectLst/>
                <a:latin typeface="Arial" panose="020B0604020202020204" pitchFamily="34" charset="0"/>
                <a:ea typeface="Proxima Nova"/>
              </a:rPr>
            </a:br>
            <a:endParaRPr kumimoji="0" lang="de-DE" altLang="de-DE" sz="1200" b="0" i="0" u="none" strike="noStrike" cap="none" normalizeH="0" baseline="0">
              <a:ln>
                <a:noFill/>
              </a:ln>
              <a:solidFill>
                <a:srgbClr val="1D262D"/>
              </a:solidFill>
              <a:effectLst/>
              <a:latin typeface="Arial" panose="020B0604020202020204" pitchFamily="34" charset="0"/>
              <a:ea typeface="Proxima Nov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14" descr="https://image.flaticon.com/icons/svg/0/482.svg">
            <a:extLst>
              <a:ext uri="{FF2B5EF4-FFF2-40B4-BE49-F238E27FC236}">
                <a16:creationId xmlns:a16="http://schemas.microsoft.com/office/drawing/2014/main" xmlns="" id="{9B90A0CC-B4F5-4240-A8D2-959FAE07769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15" descr="https://image.flaticon.com/icons/svg/1/1831.svg">
            <a:extLst>
              <a:ext uri="{FF2B5EF4-FFF2-40B4-BE49-F238E27FC236}">
                <a16:creationId xmlns:a16="http://schemas.microsoft.com/office/drawing/2014/main" xmlns="" id="{C319B6B3-A261-4129-BD8B-E191BE534B1C}"/>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AutoShape 16" descr="Eiffel Tower in Paris (France) free icon">
            <a:extLst>
              <a:ext uri="{FF2B5EF4-FFF2-40B4-BE49-F238E27FC236}">
                <a16:creationId xmlns:a16="http://schemas.microsoft.com/office/drawing/2014/main" xmlns="" id="{05B02CFC-444D-4689-B130-87F144A0F1C0}"/>
              </a:ext>
            </a:extLst>
          </p:cNvPr>
          <p:cNvSpPr>
            <a:spLocks noChangeAspect="1" noChangeArrowheads="1"/>
          </p:cNvSpPr>
          <p:nvPr/>
        </p:nvSpPr>
        <p:spPr bwMode="auto">
          <a:xfrm>
            <a:off x="0" y="0"/>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AutoShape 22" descr="Bilderesultat for shopping icon">
            <a:extLst>
              <a:ext uri="{FF2B5EF4-FFF2-40B4-BE49-F238E27FC236}">
                <a16:creationId xmlns:a16="http://schemas.microsoft.com/office/drawing/2014/main" xmlns="" id="{3C190C0D-A729-4288-B892-1C135C082603}"/>
              </a:ext>
            </a:extLst>
          </p:cNvPr>
          <p:cNvSpPr>
            <a:spLocks noChangeAspect="1" noChangeArrowheads="1"/>
          </p:cNvSpPr>
          <p:nvPr/>
        </p:nvSpPr>
        <p:spPr bwMode="auto">
          <a:xfrm>
            <a:off x="5194300"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2" name="Picture 21">
            <a:extLst>
              <a:ext uri="{FF2B5EF4-FFF2-40B4-BE49-F238E27FC236}">
                <a16:creationId xmlns:a16="http://schemas.microsoft.com/office/drawing/2014/main" xmlns="" id="{3E87CE68-1506-4023-92BD-3D44C1FB1681}"/>
              </a:ext>
            </a:extLst>
          </p:cNvPr>
          <p:cNvPicPr>
            <a:picLocks noChangeAspect="1"/>
          </p:cNvPicPr>
          <p:nvPr/>
        </p:nvPicPr>
        <p:blipFill>
          <a:blip r:embed="rId3">
            <a:duotone>
              <a:schemeClr val="accent2">
                <a:shade val="45000"/>
                <a:satMod val="135000"/>
              </a:schemeClr>
              <a:prstClr val="white"/>
            </a:duotone>
          </a:blip>
          <a:stretch>
            <a:fillRect/>
          </a:stretch>
        </p:blipFill>
        <p:spPr>
          <a:xfrm>
            <a:off x="4741459" y="4661490"/>
            <a:ext cx="1123191" cy="1123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Box 23">
            <a:extLst>
              <a:ext uri="{FF2B5EF4-FFF2-40B4-BE49-F238E27FC236}">
                <a16:creationId xmlns:a16="http://schemas.microsoft.com/office/drawing/2014/main" xmlns="" id="{3E37C1C0-1001-4724-BBFD-9AC33601A3B1}"/>
              </a:ext>
            </a:extLst>
          </p:cNvPr>
          <p:cNvSpPr txBox="1"/>
          <p:nvPr/>
        </p:nvSpPr>
        <p:spPr>
          <a:xfrm>
            <a:off x="403511" y="6065001"/>
            <a:ext cx="1730089" cy="369332"/>
          </a:xfrm>
          <a:prstGeom prst="rect">
            <a:avLst/>
          </a:prstGeom>
          <a:noFill/>
        </p:spPr>
        <p:txBody>
          <a:bodyPr wrap="none" rtlCol="0">
            <a:spAutoFit/>
          </a:bodyPr>
          <a:lstStyle/>
          <a:p>
            <a:r>
              <a:rPr lang="en-US" b="1" dirty="0"/>
              <a:t> CTT Hospitality </a:t>
            </a:r>
            <a:endParaRPr lang="de-DE" b="1" dirty="0"/>
          </a:p>
        </p:txBody>
      </p:sp>
      <p:sp>
        <p:nvSpPr>
          <p:cNvPr id="25" name="TextBox 24">
            <a:extLst>
              <a:ext uri="{FF2B5EF4-FFF2-40B4-BE49-F238E27FC236}">
                <a16:creationId xmlns:a16="http://schemas.microsoft.com/office/drawing/2014/main" xmlns="" id="{ABD69A32-2FD6-4A0C-AC94-C3D2084A72D3}"/>
              </a:ext>
            </a:extLst>
          </p:cNvPr>
          <p:cNvSpPr txBox="1"/>
          <p:nvPr/>
        </p:nvSpPr>
        <p:spPr>
          <a:xfrm>
            <a:off x="2366122" y="6065001"/>
            <a:ext cx="1786964" cy="369332"/>
          </a:xfrm>
          <a:prstGeom prst="rect">
            <a:avLst/>
          </a:prstGeom>
          <a:noFill/>
        </p:spPr>
        <p:txBody>
          <a:bodyPr wrap="none" rtlCol="0">
            <a:spAutoFit/>
          </a:bodyPr>
          <a:lstStyle/>
          <a:p>
            <a:r>
              <a:rPr lang="en-US" b="1" dirty="0"/>
              <a:t>CTT Destinations</a:t>
            </a:r>
            <a:endParaRPr lang="de-DE" b="1" dirty="0"/>
          </a:p>
        </p:txBody>
      </p:sp>
      <p:sp>
        <p:nvSpPr>
          <p:cNvPr id="26" name="TextBox 25">
            <a:extLst>
              <a:ext uri="{FF2B5EF4-FFF2-40B4-BE49-F238E27FC236}">
                <a16:creationId xmlns:a16="http://schemas.microsoft.com/office/drawing/2014/main" xmlns="" id="{C1FE33A6-B2AF-4572-9E25-0D603F13C43A}"/>
              </a:ext>
            </a:extLst>
          </p:cNvPr>
          <p:cNvSpPr txBox="1"/>
          <p:nvPr/>
        </p:nvSpPr>
        <p:spPr>
          <a:xfrm>
            <a:off x="4724354" y="6065001"/>
            <a:ext cx="1231946" cy="369332"/>
          </a:xfrm>
          <a:prstGeom prst="rect">
            <a:avLst/>
          </a:prstGeom>
          <a:noFill/>
        </p:spPr>
        <p:txBody>
          <a:bodyPr wrap="square" rtlCol="0">
            <a:spAutoFit/>
          </a:bodyPr>
          <a:lstStyle/>
          <a:p>
            <a:r>
              <a:rPr lang="en-US" b="1" dirty="0"/>
              <a:t>CTT Retail</a:t>
            </a:r>
            <a:endParaRPr lang="de-DE" b="1" dirty="0"/>
          </a:p>
        </p:txBody>
      </p:sp>
      <p:sp>
        <p:nvSpPr>
          <p:cNvPr id="27" name="TextBox 26">
            <a:extLst>
              <a:ext uri="{FF2B5EF4-FFF2-40B4-BE49-F238E27FC236}">
                <a16:creationId xmlns:a16="http://schemas.microsoft.com/office/drawing/2014/main" xmlns="" id="{0649D9FA-689B-4E4A-A71F-A5E11937A29D}"/>
              </a:ext>
            </a:extLst>
          </p:cNvPr>
          <p:cNvSpPr txBox="1"/>
          <p:nvPr/>
        </p:nvSpPr>
        <p:spPr>
          <a:xfrm>
            <a:off x="6500210" y="6065001"/>
            <a:ext cx="1642116" cy="369332"/>
          </a:xfrm>
          <a:prstGeom prst="rect">
            <a:avLst/>
          </a:prstGeom>
          <a:noFill/>
        </p:spPr>
        <p:txBody>
          <a:bodyPr wrap="none" rtlCol="0">
            <a:spAutoFit/>
          </a:bodyPr>
          <a:lstStyle/>
          <a:p>
            <a:r>
              <a:rPr lang="en-US" b="1" dirty="0"/>
              <a:t>CTT Attractions</a:t>
            </a:r>
            <a:endParaRPr lang="de-DE" b="1" dirty="0"/>
          </a:p>
        </p:txBody>
      </p:sp>
      <p:sp>
        <p:nvSpPr>
          <p:cNvPr id="28" name="TextBox 27">
            <a:extLst>
              <a:ext uri="{FF2B5EF4-FFF2-40B4-BE49-F238E27FC236}">
                <a16:creationId xmlns:a16="http://schemas.microsoft.com/office/drawing/2014/main" xmlns="" id="{857BB210-51F8-4B5C-B18A-F052D1518D55}"/>
              </a:ext>
            </a:extLst>
          </p:cNvPr>
          <p:cNvSpPr txBox="1"/>
          <p:nvPr/>
        </p:nvSpPr>
        <p:spPr>
          <a:xfrm>
            <a:off x="8398287" y="6065001"/>
            <a:ext cx="2105385" cy="369332"/>
          </a:xfrm>
          <a:prstGeom prst="rect">
            <a:avLst/>
          </a:prstGeom>
          <a:noFill/>
        </p:spPr>
        <p:txBody>
          <a:bodyPr wrap="none" rtlCol="0">
            <a:spAutoFit/>
          </a:bodyPr>
          <a:lstStyle/>
          <a:p>
            <a:r>
              <a:rPr lang="en-US" b="1" dirty="0"/>
              <a:t> CTT Transportation </a:t>
            </a:r>
            <a:endParaRPr lang="de-DE" b="1" dirty="0"/>
          </a:p>
        </p:txBody>
      </p:sp>
      <p:sp>
        <p:nvSpPr>
          <p:cNvPr id="29" name="Rectangle: Rounded Corners 28">
            <a:extLst>
              <a:ext uri="{FF2B5EF4-FFF2-40B4-BE49-F238E27FC236}">
                <a16:creationId xmlns:a16="http://schemas.microsoft.com/office/drawing/2014/main" xmlns="" id="{09F08996-6DB4-4E1A-B821-13BBDECFE6A6}"/>
              </a:ext>
            </a:extLst>
          </p:cNvPr>
          <p:cNvSpPr/>
          <p:nvPr/>
        </p:nvSpPr>
        <p:spPr>
          <a:xfrm>
            <a:off x="543951" y="3217658"/>
            <a:ext cx="9462056" cy="1079870"/>
          </a:xfrm>
          <a:prstGeom prst="roundRect">
            <a:avLst/>
          </a:prstGeom>
          <a:solidFill>
            <a:schemeClr val="bg1">
              <a:lumMod val="75000"/>
            </a:schemeClr>
          </a:solidFill>
        </p:spPr>
        <p:txBody>
          <a:bodyPr wrap="square" rtlCol="0" anchor="ctr">
            <a:spAutoFit/>
          </a:bodyPr>
          <a:lstStyle/>
          <a:p>
            <a:pPr marL="12700" marR="5080" algn="just">
              <a:lnSpc>
                <a:spcPct val="108300"/>
              </a:lnSpc>
              <a:spcBef>
                <a:spcPts val="620"/>
              </a:spcBef>
            </a:pPr>
            <a:r>
              <a:rPr lang="en-GB" dirty="0"/>
              <a:t>The CTT China Tourism Training programme offers </a:t>
            </a:r>
            <a:r>
              <a:rPr lang="en-GB" b="1" dirty="0"/>
              <a:t>five specialised training tracks</a:t>
            </a:r>
            <a:r>
              <a:rPr lang="en-GB" dirty="0"/>
              <a:t>, tailor made for the specific needs and challenges of the service chain of international travel and tourism service providers. </a:t>
            </a:r>
          </a:p>
        </p:txBody>
      </p:sp>
      <p:sp>
        <p:nvSpPr>
          <p:cNvPr id="30" name="Text Placeholder 2">
            <a:extLst>
              <a:ext uri="{FF2B5EF4-FFF2-40B4-BE49-F238E27FC236}">
                <a16:creationId xmlns:a16="http://schemas.microsoft.com/office/drawing/2014/main" xmlns="" id="{08CCCC4A-2C43-41A5-BDD2-3F7EF9E7092C}"/>
              </a:ext>
            </a:extLst>
          </p:cNvPr>
          <p:cNvSpPr>
            <a:spLocks noGrp="1"/>
          </p:cNvSpPr>
          <p:nvPr>
            <p:ph type="body" idx="1"/>
          </p:nvPr>
        </p:nvSpPr>
        <p:spPr>
          <a:xfrm>
            <a:off x="545025" y="2853934"/>
            <a:ext cx="9134478" cy="276999"/>
          </a:xfrm>
        </p:spPr>
        <p:txBody>
          <a:bodyPr/>
          <a:lstStyle/>
          <a:p>
            <a:r>
              <a:rPr lang="it-IT" b="1" dirty="0">
                <a:solidFill>
                  <a:srgbClr val="C00000"/>
                </a:solidFill>
              </a:rPr>
              <a:t>FIVE BRANCH-SPECIFIC CTT CHINA TOURISM TRAINING PROGRAMMES</a:t>
            </a:r>
            <a:endParaRPr lang="de-DE" dirty="0">
              <a:solidFill>
                <a:srgbClr val="CA3634"/>
              </a:solidFill>
            </a:endParaRPr>
          </a:p>
        </p:txBody>
      </p:sp>
      <p:sp>
        <p:nvSpPr>
          <p:cNvPr id="31" name="Rechteck 12">
            <a:extLst>
              <a:ext uri="{FF2B5EF4-FFF2-40B4-BE49-F238E27FC236}">
                <a16:creationId xmlns:a16="http://schemas.microsoft.com/office/drawing/2014/main" xmlns="" id="{5ECDAE85-388E-44D1-9A5C-F585905DE64E}"/>
              </a:ext>
            </a:extLst>
          </p:cNvPr>
          <p:cNvSpPr/>
          <p:nvPr/>
        </p:nvSpPr>
        <p:spPr>
          <a:xfrm>
            <a:off x="546100" y="1638304"/>
            <a:ext cx="9132329" cy="1204432"/>
          </a:xfrm>
          <a:prstGeom prst="rect">
            <a:avLst/>
          </a:prstGeom>
        </p:spPr>
        <p:txBody>
          <a:bodyPr wrap="square">
            <a:spAutoFit/>
          </a:bodyPr>
          <a:lstStyle/>
          <a:p>
            <a:pPr algn="just">
              <a:lnSpc>
                <a:spcPct val="107000"/>
              </a:lnSpc>
              <a:spcAft>
                <a:spcPts val="1800"/>
              </a:spcAft>
            </a:pP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de-DE" sz="1600" b="1" u="sng" dirty="0">
              <a:latin typeface="Calibri" panose="020F0502020204030204" pitchFamily="34" charset="0"/>
              <a:ea typeface="SimSun" panose="02010600030101010101" pitchFamily="2" charset="-122"/>
              <a:cs typeface="Times New Roman" panose="02020603050405020304" pitchFamily="18" charset="0"/>
            </a:endParaRPr>
          </a:p>
        </p:txBody>
      </p:sp>
      <p:sp>
        <p:nvSpPr>
          <p:cNvPr id="32" name="Rechteck 12">
            <a:extLst>
              <a:ext uri="{FF2B5EF4-FFF2-40B4-BE49-F238E27FC236}">
                <a16:creationId xmlns:a16="http://schemas.microsoft.com/office/drawing/2014/main" xmlns="" id="{80054879-C183-493B-9347-E0B003071769}"/>
              </a:ext>
            </a:extLst>
          </p:cNvPr>
          <p:cNvSpPr/>
          <p:nvPr/>
        </p:nvSpPr>
        <p:spPr>
          <a:xfrm>
            <a:off x="543951" y="1766882"/>
            <a:ext cx="9906000" cy="968278"/>
          </a:xfrm>
          <a:prstGeom prst="rect">
            <a:avLst/>
          </a:prstGeom>
        </p:spPr>
        <p:txBody>
          <a:bodyPr wrap="square">
            <a:spAutoFit/>
          </a:bodyPr>
          <a:lstStyle/>
          <a:p>
            <a:pPr algn="just">
              <a:lnSpc>
                <a:spcPct val="107000"/>
              </a:lnSpc>
              <a:spcAft>
                <a:spcPts val="1800"/>
              </a:spcAft>
            </a:pPr>
            <a:r>
              <a:rPr lang="en-GB" dirty="0">
                <a:ea typeface="SimSun" panose="02010600030101010101" pitchFamily="2" charset="-122"/>
                <a:cs typeface="Times New Roman" panose="02020603050405020304" pitchFamily="18" charset="0"/>
              </a:rPr>
              <a:t>CTT builds upon decades of expertise provided by COTRI’s and SHTM’s global education and training resources to offer a premium learning experience drawing on academic reputation and industry knowledge of both partners.</a:t>
            </a:r>
          </a:p>
        </p:txBody>
      </p:sp>
      <p:pic>
        <p:nvPicPr>
          <p:cNvPr id="1028" name="Picture 4" descr="https://www.freeiconspng.com/uploads/world-icon-png-20.png">
            <a:extLst>
              <a:ext uri="{FF2B5EF4-FFF2-40B4-BE49-F238E27FC236}">
                <a16:creationId xmlns:a16="http://schemas.microsoft.com/office/drawing/2014/main" xmlns="" id="{CE41633A-1EFD-4E90-9D6C-6414463FA412}"/>
              </a:ext>
            </a:extLst>
          </p:cNvPr>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43717" y="4661490"/>
            <a:ext cx="1123191" cy="1123191"/>
          </a:xfrm>
          <a:prstGeom prst="rect">
            <a:avLst/>
          </a:prstGeom>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xmlns="" id="{27A47664-6BBA-47D8-9043-08F642833DDE}"/>
              </a:ext>
            </a:extLst>
          </p:cNvPr>
          <p:cNvPicPr>
            <a:picLocks noChangeAspect="1"/>
          </p:cNvPicPr>
          <p:nvPr/>
        </p:nvPicPr>
        <p:blipFill>
          <a:blip r:embed="rId6">
            <a:duotone>
              <a:schemeClr val="accent2">
                <a:shade val="45000"/>
                <a:satMod val="135000"/>
              </a:schemeClr>
              <a:prstClr val="white"/>
            </a:duotone>
          </a:blip>
          <a:stretch>
            <a:fillRect/>
          </a:stretch>
        </p:blipFill>
        <p:spPr>
          <a:xfrm>
            <a:off x="8746388" y="4731753"/>
            <a:ext cx="1259619" cy="1087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xmlns="" id="{D1A96DE8-BADE-4477-9C7C-9ACE9181D651}"/>
              </a:ext>
            </a:extLst>
          </p:cNvPr>
          <p:cNvPicPr>
            <a:picLocks noChangeAspect="1"/>
          </p:cNvPicPr>
          <p:nvPr/>
        </p:nvPicPr>
        <p:blipFill>
          <a:blip r:embed="rId7">
            <a:duotone>
              <a:schemeClr val="accent2">
                <a:shade val="45000"/>
                <a:satMod val="135000"/>
              </a:schemeClr>
              <a:prstClr val="white"/>
            </a:duotone>
          </a:blip>
          <a:stretch>
            <a:fillRect/>
          </a:stretch>
        </p:blipFill>
        <p:spPr>
          <a:xfrm>
            <a:off x="823469" y="4375919"/>
            <a:ext cx="771424" cy="1450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xmlns="" id="{FF17F592-5612-4426-A662-1AA8BBB9AB71}"/>
              </a:ext>
            </a:extLst>
          </p:cNvPr>
          <p:cNvPicPr>
            <a:picLocks noChangeAspect="1"/>
          </p:cNvPicPr>
          <p:nvPr/>
        </p:nvPicPr>
        <p:blipFill>
          <a:blip r:embed="rId8">
            <a:duotone>
              <a:schemeClr val="accent2">
                <a:shade val="45000"/>
                <a:satMod val="135000"/>
              </a:schemeClr>
              <a:prstClr val="white"/>
            </a:duotone>
          </a:blip>
          <a:stretch>
            <a:fillRect/>
          </a:stretch>
        </p:blipFill>
        <p:spPr>
          <a:xfrm>
            <a:off x="6913474" y="4422140"/>
            <a:ext cx="858363" cy="1382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058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20">
            <a:extLst>
              <a:ext uri="{FF2B5EF4-FFF2-40B4-BE49-F238E27FC236}">
                <a16:creationId xmlns:a16="http://schemas.microsoft.com/office/drawing/2014/main" xmlns="" id="{2DC2FAE3-A6F0-4EBA-8592-9CF2F6FD97FE}"/>
              </a:ext>
            </a:extLst>
          </p:cNvPr>
          <p:cNvSpPr txBox="1"/>
          <p:nvPr/>
        </p:nvSpPr>
        <p:spPr>
          <a:xfrm>
            <a:off x="212923" y="1454324"/>
            <a:ext cx="10267554" cy="5386090"/>
          </a:xfrm>
          <a:prstGeom prst="rect">
            <a:avLst/>
          </a:prstGeom>
          <a:noFill/>
        </p:spPr>
        <p:txBody>
          <a:bodyPr wrap="square" rtlCol="0">
            <a:spAutoFit/>
          </a:bodyPr>
          <a:lstStyle/>
          <a:p>
            <a:pPr marL="285750" indent="-285750">
              <a:buFont typeface="Wingdings" panose="05000000000000000000" pitchFamily="2" charset="2"/>
              <a:buChar char="§"/>
            </a:pPr>
            <a:r>
              <a:rPr lang="en-US" b="1" dirty="0"/>
              <a:t>Hospitality</a:t>
            </a:r>
            <a:r>
              <a:rPr lang="en-US" dirty="0"/>
              <a:t> </a:t>
            </a:r>
            <a:r>
              <a:rPr lang="en-US" sz="1700" dirty="0"/>
              <a:t/>
            </a:r>
            <a:br>
              <a:rPr lang="en-US" sz="1700" dirty="0"/>
            </a:br>
            <a:r>
              <a:rPr lang="en-US" sz="1700" dirty="0"/>
              <a:t>For all hospitality service providers including hotels, resorts, hostels, serviced apartments, B</a:t>
            </a:r>
            <a:r>
              <a:rPr lang="en-GB" sz="1700" dirty="0"/>
              <a:t>&amp;B </a:t>
            </a:r>
            <a:r>
              <a:rPr lang="en-US" sz="1700" dirty="0"/>
              <a:t>and other types of accommodation, casinos, restaurants and other providers of food and drinks</a:t>
            </a:r>
          </a:p>
          <a:p>
            <a:endParaRPr lang="en-US" sz="1700" dirty="0"/>
          </a:p>
          <a:p>
            <a:pPr marL="285750" indent="-285750">
              <a:buFont typeface="Wingdings" panose="05000000000000000000" pitchFamily="2" charset="2"/>
              <a:buChar char="§"/>
            </a:pPr>
            <a:r>
              <a:rPr lang="en-US" b="1" dirty="0"/>
              <a:t>Destinations</a:t>
            </a:r>
            <a:r>
              <a:rPr lang="en-US" sz="1700" dirty="0"/>
              <a:t/>
            </a:r>
            <a:br>
              <a:rPr lang="en-US" sz="1700" dirty="0"/>
            </a:br>
            <a:r>
              <a:rPr lang="en-US" sz="1700" dirty="0"/>
              <a:t>For all Destination Management and Destination Marketing Organisations on local, regional, national, international and topical level, Tourism Boards, Inbound Tour Operators and Ground Handlers </a:t>
            </a:r>
          </a:p>
          <a:p>
            <a:pPr marL="285750" indent="-285750">
              <a:buFont typeface="Wingdings" panose="05000000000000000000" pitchFamily="2" charset="2"/>
              <a:buChar char="§"/>
            </a:pPr>
            <a:endParaRPr lang="en-US" sz="1700" dirty="0"/>
          </a:p>
          <a:p>
            <a:pPr marL="285750" indent="-285750">
              <a:buFont typeface="Wingdings" panose="05000000000000000000" pitchFamily="2" charset="2"/>
              <a:buChar char="§"/>
            </a:pPr>
            <a:r>
              <a:rPr lang="en-US" b="1" dirty="0"/>
              <a:t>Retail</a:t>
            </a:r>
            <a:r>
              <a:rPr lang="en-US" dirty="0"/>
              <a:t> </a:t>
            </a:r>
            <a:r>
              <a:rPr lang="en-US" sz="1700" dirty="0"/>
              <a:t/>
            </a:r>
            <a:br>
              <a:rPr lang="en-US" sz="1700" dirty="0"/>
            </a:br>
            <a:r>
              <a:rPr lang="en-US" sz="1700" dirty="0"/>
              <a:t>For all kind of retailers, including shops, boutiques, shopping malls, outlet cities, duty-free shops, shops in hotels, attractions, airports etc. and other retail outlets </a:t>
            </a:r>
          </a:p>
          <a:p>
            <a:pPr marL="285750" indent="-285750">
              <a:buFont typeface="Wingdings" panose="05000000000000000000" pitchFamily="2" charset="2"/>
              <a:buChar char="§"/>
            </a:pPr>
            <a:endParaRPr lang="en-US" sz="1700" dirty="0"/>
          </a:p>
          <a:p>
            <a:pPr marL="285750" indent="-285750">
              <a:buFont typeface="Wingdings" panose="05000000000000000000" pitchFamily="2" charset="2"/>
              <a:buChar char="§"/>
            </a:pPr>
            <a:r>
              <a:rPr lang="en-US" b="1" dirty="0"/>
              <a:t>Attractions</a:t>
            </a:r>
            <a:r>
              <a:rPr lang="en-US" dirty="0"/>
              <a:t> </a:t>
            </a:r>
            <a:r>
              <a:rPr lang="en-US" sz="1700" dirty="0"/>
              <a:t/>
            </a:r>
            <a:br>
              <a:rPr lang="en-US" sz="1700" dirty="0"/>
            </a:br>
            <a:r>
              <a:rPr lang="en-US" sz="1700" dirty="0"/>
              <a:t>For all kinds of tourist attractions including museums, galleries, monuments, landmarks, zoological and botanical gardens, theme parks, amusement parks, castles, towers, churches, temples, bridges, national parks, beaches and other natural or man-made attractions </a:t>
            </a:r>
          </a:p>
          <a:p>
            <a:pPr marL="285750" indent="-285750">
              <a:buFont typeface="Wingdings" panose="05000000000000000000" pitchFamily="2" charset="2"/>
              <a:buChar char="§"/>
            </a:pPr>
            <a:endParaRPr lang="en-US" sz="1700" dirty="0"/>
          </a:p>
          <a:p>
            <a:pPr marL="285750" indent="-285750">
              <a:buFont typeface="Wingdings" panose="05000000000000000000" pitchFamily="2" charset="2"/>
              <a:buChar char="§"/>
            </a:pPr>
            <a:r>
              <a:rPr lang="en-US" b="1" dirty="0"/>
              <a:t>Transportation</a:t>
            </a:r>
            <a:r>
              <a:rPr lang="en-US" dirty="0"/>
              <a:t> </a:t>
            </a:r>
            <a:r>
              <a:rPr lang="en-US" sz="1700" dirty="0"/>
              <a:t/>
            </a:r>
            <a:br>
              <a:rPr lang="en-US" sz="1700" dirty="0"/>
            </a:br>
            <a:r>
              <a:rPr lang="en-US" sz="1700" dirty="0"/>
              <a:t>For all kind of transportation service providers including airlines, airports, rail companies, railway stations, coach companies, ferries, cruise companies, car, bike or boat rental companies and public transport providers </a:t>
            </a:r>
          </a:p>
        </p:txBody>
      </p:sp>
      <p:cxnSp>
        <p:nvCxnSpPr>
          <p:cNvPr id="10" name="Straight Connector 9">
            <a:extLst>
              <a:ext uri="{FF2B5EF4-FFF2-40B4-BE49-F238E27FC236}">
                <a16:creationId xmlns:a16="http://schemas.microsoft.com/office/drawing/2014/main" xmlns="" id="{767A3539-1267-4C9E-A275-A87685542DA1}"/>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xmlns="" id="{BE622646-61CD-4DC9-8269-0A2E586013A9}"/>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xmlns="" id="{D1D6383A-C2E1-4F93-B6A4-9AF7BB90BE90}"/>
              </a:ext>
            </a:extLst>
          </p:cNvPr>
          <p:cNvSpPr txBox="1"/>
          <p:nvPr/>
        </p:nvSpPr>
        <p:spPr>
          <a:xfrm>
            <a:off x="543951" y="334060"/>
            <a:ext cx="8458200" cy="738664"/>
          </a:xfrm>
          <a:prstGeom prst="rect">
            <a:avLst/>
          </a:prstGeom>
          <a:noFill/>
        </p:spPr>
        <p:txBody>
          <a:bodyPr wrap="square" rtlCol="0">
            <a:spAutoFit/>
          </a:bodyPr>
          <a:lstStyle/>
          <a:p>
            <a:r>
              <a:rPr lang="it-IT" sz="2400" b="1" dirty="0">
                <a:solidFill>
                  <a:srgbClr val="C00000"/>
                </a:solidFill>
              </a:rPr>
              <a:t>CTT China Tourism Training </a:t>
            </a:r>
          </a:p>
          <a:p>
            <a:r>
              <a:rPr lang="it-IT" dirty="0"/>
              <a:t>TARGET AUDIENCE PER BRANCH-SPECIFIC TRACK</a:t>
            </a:r>
          </a:p>
        </p:txBody>
      </p:sp>
    </p:spTree>
    <p:extLst>
      <p:ext uri="{BB962C8B-B14F-4D97-AF65-F5344CB8AC3E}">
        <p14:creationId xmlns:p14="http://schemas.microsoft.com/office/powerpoint/2010/main" val="79508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5068D47D-7079-4FE1-B68A-6C41B107332A}"/>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xmlns="" id="{57DC2912-E3F6-444B-A300-83600233299D}"/>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xmlns="" id="{2EC52668-2789-4C8F-BBE2-CB9BBEFB0428}"/>
              </a:ext>
            </a:extLst>
          </p:cNvPr>
          <p:cNvSpPr txBox="1"/>
          <p:nvPr/>
        </p:nvSpPr>
        <p:spPr>
          <a:xfrm>
            <a:off x="543951" y="334060"/>
            <a:ext cx="8458200" cy="984885"/>
          </a:xfrm>
          <a:prstGeom prst="rect">
            <a:avLst/>
          </a:prstGeom>
          <a:noFill/>
        </p:spPr>
        <p:txBody>
          <a:bodyPr wrap="square" rtlCol="0">
            <a:spAutoFit/>
          </a:bodyPr>
          <a:lstStyle/>
          <a:p>
            <a:r>
              <a:rPr lang="it-IT" sz="2400" b="1" dirty="0">
                <a:solidFill>
                  <a:srgbClr val="C00000"/>
                </a:solidFill>
              </a:rPr>
              <a:t>CTT China Tourism Training </a:t>
            </a:r>
          </a:p>
          <a:p>
            <a:r>
              <a:rPr lang="it-IT" dirty="0"/>
              <a:t>STRUCTURE AND LEARNING BASED OUTCOMES</a:t>
            </a:r>
          </a:p>
          <a:p>
            <a:endParaRPr lang="it-IT" sz="1600" dirty="0">
              <a:latin typeface="Century Gothic" panose="020B0502020202020204" pitchFamily="34" charset="0"/>
            </a:endParaRPr>
          </a:p>
        </p:txBody>
      </p:sp>
      <p:sp>
        <p:nvSpPr>
          <p:cNvPr id="7" name="Rectangle 13">
            <a:extLst>
              <a:ext uri="{FF2B5EF4-FFF2-40B4-BE49-F238E27FC236}">
                <a16:creationId xmlns:a16="http://schemas.microsoft.com/office/drawing/2014/main" xmlns="" id="{CE6116AB-E947-4314-BC44-E80C0A4A1705}"/>
              </a:ext>
            </a:extLst>
          </p:cNvPr>
          <p:cNvSpPr>
            <a:spLocks noChangeArrowheads="1"/>
          </p:cNvSpPr>
          <p:nvPr/>
        </p:nvSpPr>
        <p:spPr bwMode="auto">
          <a:xfrm>
            <a:off x="0" y="0"/>
            <a:ext cx="10693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rgbClr val="1D262D"/>
                </a:solidFill>
                <a:effectLst/>
                <a:latin typeface="Arial" panose="020B0604020202020204" pitchFamily="34" charset="0"/>
                <a:ea typeface="Proxima Nova"/>
              </a:rPr>
              <a:t/>
            </a:r>
            <a:br>
              <a:rPr kumimoji="0" lang="de-DE" altLang="de-DE" sz="1200" b="0" i="0" u="none" strike="noStrike" cap="none" normalizeH="0" baseline="0">
                <a:ln>
                  <a:noFill/>
                </a:ln>
                <a:solidFill>
                  <a:srgbClr val="1D262D"/>
                </a:solidFill>
                <a:effectLst/>
                <a:latin typeface="Arial" panose="020B0604020202020204" pitchFamily="34" charset="0"/>
                <a:ea typeface="Proxima Nova"/>
              </a:rPr>
            </a:br>
            <a:endParaRPr kumimoji="0" lang="de-DE" altLang="de-DE" sz="1200" b="0" i="0" u="none" strike="noStrike" cap="none" normalizeH="0" baseline="0">
              <a:ln>
                <a:noFill/>
              </a:ln>
              <a:solidFill>
                <a:srgbClr val="1D262D"/>
              </a:solidFill>
              <a:effectLst/>
              <a:latin typeface="Arial" panose="020B0604020202020204" pitchFamily="34" charset="0"/>
              <a:ea typeface="Proxima Nov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14" descr="https://image.flaticon.com/icons/svg/0/482.svg">
            <a:extLst>
              <a:ext uri="{FF2B5EF4-FFF2-40B4-BE49-F238E27FC236}">
                <a16:creationId xmlns:a16="http://schemas.microsoft.com/office/drawing/2014/main" xmlns="" id="{9B90A0CC-B4F5-4240-A8D2-959FAE07769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15" descr="https://image.flaticon.com/icons/svg/1/1831.svg">
            <a:extLst>
              <a:ext uri="{FF2B5EF4-FFF2-40B4-BE49-F238E27FC236}">
                <a16:creationId xmlns:a16="http://schemas.microsoft.com/office/drawing/2014/main" xmlns="" id="{C319B6B3-A261-4129-BD8B-E191BE534B1C}"/>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AutoShape 16" descr="Eiffel Tower in Paris (France) free icon">
            <a:extLst>
              <a:ext uri="{FF2B5EF4-FFF2-40B4-BE49-F238E27FC236}">
                <a16:creationId xmlns:a16="http://schemas.microsoft.com/office/drawing/2014/main" xmlns="" id="{05B02CFC-444D-4689-B130-87F144A0F1C0}"/>
              </a:ext>
            </a:extLst>
          </p:cNvPr>
          <p:cNvSpPr>
            <a:spLocks noChangeAspect="1" noChangeArrowheads="1"/>
          </p:cNvSpPr>
          <p:nvPr/>
        </p:nvSpPr>
        <p:spPr bwMode="auto">
          <a:xfrm>
            <a:off x="0" y="0"/>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AutoShape 22" descr="Bilderesultat for shopping icon">
            <a:extLst>
              <a:ext uri="{FF2B5EF4-FFF2-40B4-BE49-F238E27FC236}">
                <a16:creationId xmlns:a16="http://schemas.microsoft.com/office/drawing/2014/main" xmlns="" id="{3C190C0D-A729-4288-B892-1C135C082603}"/>
              </a:ext>
            </a:extLst>
          </p:cNvPr>
          <p:cNvSpPr>
            <a:spLocks noChangeAspect="1" noChangeArrowheads="1"/>
          </p:cNvSpPr>
          <p:nvPr/>
        </p:nvSpPr>
        <p:spPr bwMode="auto">
          <a:xfrm>
            <a:off x="5194300"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Rechteck 12">
            <a:extLst>
              <a:ext uri="{FF2B5EF4-FFF2-40B4-BE49-F238E27FC236}">
                <a16:creationId xmlns:a16="http://schemas.microsoft.com/office/drawing/2014/main" xmlns="" id="{5ECDAE85-388E-44D1-9A5C-F585905DE64E}"/>
              </a:ext>
            </a:extLst>
          </p:cNvPr>
          <p:cNvSpPr/>
          <p:nvPr/>
        </p:nvSpPr>
        <p:spPr>
          <a:xfrm>
            <a:off x="704335" y="1732265"/>
            <a:ext cx="9132329" cy="1204432"/>
          </a:xfrm>
          <a:prstGeom prst="rect">
            <a:avLst/>
          </a:prstGeom>
        </p:spPr>
        <p:txBody>
          <a:bodyPr wrap="square">
            <a:spAutoFit/>
          </a:bodyPr>
          <a:lstStyle/>
          <a:p>
            <a:pPr algn="just">
              <a:lnSpc>
                <a:spcPct val="107000"/>
              </a:lnSpc>
              <a:spcAft>
                <a:spcPts val="1800"/>
              </a:spcAft>
            </a:pP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de-DE" sz="1600" b="1" u="sng" dirty="0">
              <a:latin typeface="Calibri" panose="020F0502020204030204" pitchFamily="34" charset="0"/>
              <a:ea typeface="SimSun" panose="02010600030101010101" pitchFamily="2" charset="-122"/>
              <a:cs typeface="Times New Roman" panose="02020603050405020304" pitchFamily="18" charset="0"/>
            </a:endParaRPr>
          </a:p>
        </p:txBody>
      </p:sp>
      <p:sp>
        <p:nvSpPr>
          <p:cNvPr id="33" name="Rechteck 12">
            <a:extLst>
              <a:ext uri="{FF2B5EF4-FFF2-40B4-BE49-F238E27FC236}">
                <a16:creationId xmlns:a16="http://schemas.microsoft.com/office/drawing/2014/main" xmlns="" id="{BEE22C73-B5F6-46D1-9D4B-6059E818914C}"/>
              </a:ext>
            </a:extLst>
          </p:cNvPr>
          <p:cNvSpPr/>
          <p:nvPr/>
        </p:nvSpPr>
        <p:spPr>
          <a:xfrm>
            <a:off x="550025" y="1509255"/>
            <a:ext cx="4702560" cy="2628540"/>
          </a:xfrm>
          <a:prstGeom prst="rect">
            <a:avLst/>
          </a:prstGeom>
        </p:spPr>
        <p:txBody>
          <a:bodyPr wrap="square">
            <a:spAutoFit/>
          </a:bodyPr>
          <a:lstStyle/>
          <a:p>
            <a:pPr algn="just">
              <a:lnSpc>
                <a:spcPct val="107000"/>
              </a:lnSpc>
              <a:spcAft>
                <a:spcPts val="1800"/>
              </a:spcAft>
            </a:pPr>
            <a:r>
              <a:rPr lang="en-GB" dirty="0">
                <a:ea typeface="SimSun" panose="02010600030101010101" pitchFamily="2" charset="-122"/>
                <a:cs typeface="Times New Roman" panose="02020603050405020304" pitchFamily="18" charset="0"/>
              </a:rPr>
              <a:t>Each CTT track covers 12 hours of content and consists of </a:t>
            </a:r>
            <a:r>
              <a:rPr lang="en-GB" b="1" dirty="0">
                <a:ea typeface="SimSun" panose="02010600030101010101" pitchFamily="2" charset="-122"/>
                <a:cs typeface="Times New Roman" panose="02020603050405020304" pitchFamily="18" charset="0"/>
              </a:rPr>
              <a:t>eight chapters of 90 minutes each.</a:t>
            </a:r>
            <a:r>
              <a:rPr lang="en-GB" dirty="0">
                <a:ea typeface="SimSun" panose="02010600030101010101" pitchFamily="2" charset="-122"/>
                <a:cs typeface="Times New Roman" panose="02020603050405020304" pitchFamily="18" charset="0"/>
              </a:rPr>
              <a:t> </a:t>
            </a:r>
          </a:p>
          <a:p>
            <a:pPr algn="just">
              <a:lnSpc>
                <a:spcPct val="107000"/>
              </a:lnSpc>
              <a:spcAft>
                <a:spcPts val="1800"/>
              </a:spcAft>
            </a:pPr>
            <a:r>
              <a:rPr lang="en-GB" dirty="0">
                <a:ea typeface="SimSun" panose="02010600030101010101" pitchFamily="2" charset="-122"/>
                <a:cs typeface="Times New Roman" panose="02020603050405020304" pitchFamily="18" charset="0"/>
              </a:rPr>
              <a:t>Each chapter has three sub-chapters of </a:t>
            </a:r>
            <a:r>
              <a:rPr lang="en-GB" b="1" dirty="0">
                <a:ea typeface="SimSun" panose="02010600030101010101" pitchFamily="2" charset="-122"/>
                <a:cs typeface="Times New Roman" panose="02020603050405020304" pitchFamily="18" charset="0"/>
              </a:rPr>
              <a:t>3 x 30 minutes. </a:t>
            </a:r>
            <a:r>
              <a:rPr lang="en-GB" dirty="0">
                <a:ea typeface="SimSun" panose="02010600030101010101" pitchFamily="2" charset="-122"/>
                <a:cs typeface="Times New Roman" panose="02020603050405020304" pitchFamily="18" charset="0"/>
              </a:rPr>
              <a:t>The table below outlines the structure and main content of each chapter. </a:t>
            </a:r>
          </a:p>
          <a:p>
            <a:pPr algn="just">
              <a:lnSpc>
                <a:spcPct val="107000"/>
              </a:lnSpc>
              <a:spcAft>
                <a:spcPts val="1800"/>
              </a:spcAft>
            </a:pPr>
            <a:r>
              <a:rPr lang="en-GB" dirty="0">
                <a:ea typeface="SimSun" panose="02010600030101010101" pitchFamily="2" charset="-122"/>
                <a:cs typeface="Times New Roman" panose="02020603050405020304" pitchFamily="18" charset="0"/>
              </a:rPr>
              <a:t>The whole training can be accessed any time and on different devices.</a:t>
            </a:r>
            <a:endParaRPr lang="de-DE" sz="1600" b="1" u="sng" dirty="0">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34" name="Tabelle 1">
            <a:extLst>
              <a:ext uri="{FF2B5EF4-FFF2-40B4-BE49-F238E27FC236}">
                <a16:creationId xmlns:a16="http://schemas.microsoft.com/office/drawing/2014/main" xmlns="" id="{3F2E4971-F34F-48CF-9521-790558A85AC3}"/>
              </a:ext>
            </a:extLst>
          </p:cNvPr>
          <p:cNvGraphicFramePr>
            <a:graphicFrameLocks noGrp="1"/>
          </p:cNvGraphicFramePr>
          <p:nvPr>
            <p:extLst>
              <p:ext uri="{D42A27DB-BD31-4B8C-83A1-F6EECF244321}">
                <p14:modId xmlns:p14="http://schemas.microsoft.com/office/powerpoint/2010/main" val="1351460763"/>
              </p:ext>
            </p:extLst>
          </p:nvPr>
        </p:nvGraphicFramePr>
        <p:xfrm>
          <a:off x="431616" y="4361634"/>
          <a:ext cx="9982202" cy="2560791"/>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xmlns="" val="20000"/>
                    </a:ext>
                  </a:extLst>
                </a:gridCol>
                <a:gridCol w="1155216">
                  <a:extLst>
                    <a:ext uri="{9D8B030D-6E8A-4147-A177-3AD203B41FA5}">
                      <a16:colId xmlns:a16="http://schemas.microsoft.com/office/drawing/2014/main" xmlns="" val="20001"/>
                    </a:ext>
                  </a:extLst>
                </a:gridCol>
                <a:gridCol w="1397668">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2414263"/>
                    </a:ext>
                  </a:extLst>
                </a:gridCol>
                <a:gridCol w="1333316">
                  <a:extLst>
                    <a:ext uri="{9D8B030D-6E8A-4147-A177-3AD203B41FA5}">
                      <a16:colId xmlns:a16="http://schemas.microsoft.com/office/drawing/2014/main" xmlns="" val="3447904870"/>
                    </a:ext>
                  </a:extLst>
                </a:gridCol>
                <a:gridCol w="990602">
                  <a:extLst>
                    <a:ext uri="{9D8B030D-6E8A-4147-A177-3AD203B41FA5}">
                      <a16:colId xmlns:a16="http://schemas.microsoft.com/office/drawing/2014/main" xmlns="" val="20005"/>
                    </a:ext>
                  </a:extLst>
                </a:gridCol>
              </a:tblGrid>
              <a:tr h="335751">
                <a:tc>
                  <a:txBody>
                    <a:bodyPr/>
                    <a:lstStyle/>
                    <a:p>
                      <a:pPr algn="ctr"/>
                      <a:r>
                        <a:rPr lang="en-US" sz="1200" noProof="0" dirty="0">
                          <a:latin typeface="+mn-lt"/>
                        </a:rPr>
                        <a:t>Chapter 1</a:t>
                      </a:r>
                    </a:p>
                  </a:txBody>
                  <a:tcPr anchor="ctr">
                    <a:solidFill>
                      <a:schemeClr val="tx1">
                        <a:lumMod val="75000"/>
                        <a:lumOff val="25000"/>
                      </a:schemeClr>
                    </a:solidFill>
                  </a:tcPr>
                </a:tc>
                <a:tc>
                  <a:txBody>
                    <a:bodyPr/>
                    <a:lstStyle/>
                    <a:p>
                      <a:pPr algn="ctr"/>
                      <a:r>
                        <a:rPr lang="de-DE" sz="1200" dirty="0">
                          <a:latin typeface="+mn-lt"/>
                        </a:rPr>
                        <a:t>Chapter 2</a:t>
                      </a:r>
                    </a:p>
                  </a:txBody>
                  <a:tcPr anchor="ctr">
                    <a:solidFill>
                      <a:schemeClr val="tx1">
                        <a:lumMod val="75000"/>
                        <a:lumOff val="25000"/>
                      </a:schemeClr>
                    </a:solidFill>
                  </a:tcPr>
                </a:tc>
                <a:tc>
                  <a:txBody>
                    <a:bodyPr/>
                    <a:lstStyle/>
                    <a:p>
                      <a:pPr algn="ctr"/>
                      <a:r>
                        <a:rPr lang="de-DE" sz="1200" dirty="0">
                          <a:latin typeface="+mn-lt"/>
                        </a:rPr>
                        <a:t>Chapter 3</a:t>
                      </a:r>
                    </a:p>
                  </a:txBody>
                  <a:tcPr anchor="ctr">
                    <a:solidFill>
                      <a:schemeClr val="tx1">
                        <a:lumMod val="75000"/>
                        <a:lumOff val="25000"/>
                      </a:schemeClr>
                    </a:solidFill>
                  </a:tcPr>
                </a:tc>
                <a:tc>
                  <a:txBody>
                    <a:bodyPr/>
                    <a:lstStyle/>
                    <a:p>
                      <a:pPr algn="ctr"/>
                      <a:r>
                        <a:rPr lang="de-DE" sz="1200" dirty="0">
                          <a:latin typeface="+mn-lt"/>
                        </a:rPr>
                        <a:t>Chapter 4</a:t>
                      </a:r>
                    </a:p>
                  </a:txBody>
                  <a:tcPr anchor="ctr">
                    <a:solidFill>
                      <a:schemeClr val="tx1">
                        <a:lumMod val="75000"/>
                        <a:lumOff val="25000"/>
                      </a:schemeClr>
                    </a:solidFill>
                  </a:tcPr>
                </a:tc>
                <a:tc>
                  <a:txBody>
                    <a:bodyPr/>
                    <a:lstStyle/>
                    <a:p>
                      <a:pPr algn="ctr"/>
                      <a:r>
                        <a:rPr lang="de-DE" sz="1200" dirty="0">
                          <a:latin typeface="+mn-lt"/>
                        </a:rPr>
                        <a:t>Chapter 5</a:t>
                      </a:r>
                    </a:p>
                  </a:txBody>
                  <a:tcPr anchor="ctr">
                    <a:solidFill>
                      <a:schemeClr val="tx1">
                        <a:lumMod val="75000"/>
                        <a:lumOff val="25000"/>
                      </a:schemeClr>
                    </a:solidFill>
                  </a:tcPr>
                </a:tc>
                <a:tc>
                  <a:txBody>
                    <a:bodyPr/>
                    <a:lstStyle/>
                    <a:p>
                      <a:pPr algn="ctr"/>
                      <a:r>
                        <a:rPr lang="en-US" sz="1200" dirty="0">
                          <a:latin typeface="+mn-lt"/>
                        </a:rPr>
                        <a:t>Chapter 6</a:t>
                      </a:r>
                      <a:endParaRPr lang="de-DE" sz="1200" dirty="0">
                        <a:latin typeface="+mn-lt"/>
                      </a:endParaRPr>
                    </a:p>
                  </a:txBody>
                  <a:tcPr anchor="ctr">
                    <a:solidFill>
                      <a:schemeClr val="tx1">
                        <a:lumMod val="75000"/>
                        <a:lumOff val="25000"/>
                      </a:schemeClr>
                    </a:solidFill>
                  </a:tcPr>
                </a:tc>
                <a:tc>
                  <a:txBody>
                    <a:bodyPr/>
                    <a:lstStyle/>
                    <a:p>
                      <a:pPr algn="ctr"/>
                      <a:r>
                        <a:rPr lang="en-US" sz="1200" dirty="0">
                          <a:latin typeface="+mn-lt"/>
                        </a:rPr>
                        <a:t>Chapter 7 </a:t>
                      </a:r>
                      <a:endParaRPr lang="de-DE" sz="1200" dirty="0">
                        <a:latin typeface="+mn-lt"/>
                      </a:endParaRPr>
                    </a:p>
                  </a:txBody>
                  <a:tcPr anchor="ctr">
                    <a:solidFill>
                      <a:schemeClr val="tx1">
                        <a:lumMod val="75000"/>
                        <a:lumOff val="25000"/>
                      </a:schemeClr>
                    </a:solidFill>
                  </a:tcPr>
                </a:tc>
                <a:tc>
                  <a:txBody>
                    <a:bodyPr/>
                    <a:lstStyle/>
                    <a:p>
                      <a:pPr algn="ctr"/>
                      <a:r>
                        <a:rPr lang="en-US" sz="1200" dirty="0">
                          <a:latin typeface="+mn-lt"/>
                        </a:rPr>
                        <a:t>Chapter</a:t>
                      </a:r>
                      <a:r>
                        <a:rPr lang="de-DE" sz="1200" dirty="0">
                          <a:latin typeface="+mn-lt"/>
                        </a:rPr>
                        <a:t> 8 </a:t>
                      </a:r>
                    </a:p>
                  </a:txBody>
                  <a:tcPr anchor="ctr">
                    <a:solidFill>
                      <a:schemeClr val="tx1">
                        <a:lumMod val="75000"/>
                        <a:lumOff val="25000"/>
                      </a:schemeClr>
                    </a:solidFill>
                  </a:tcPr>
                </a:tc>
                <a:extLst>
                  <a:ext uri="{0D108BD9-81ED-4DB2-BD59-A6C34878D82A}">
                    <a16:rowId xmlns:a16="http://schemas.microsoft.com/office/drawing/2014/main" xmlns="" val="10000"/>
                  </a:ext>
                </a:extLst>
              </a:tr>
              <a:tr h="1638437">
                <a:tc>
                  <a:txBody>
                    <a:bodyPr/>
                    <a:lstStyle/>
                    <a:p>
                      <a:pPr algn="ctr"/>
                      <a:endParaRPr lang="en-GB" sz="1400" b="1" noProof="0" dirty="0">
                        <a:latin typeface="+mn-lt"/>
                      </a:endParaRPr>
                    </a:p>
                    <a:p>
                      <a:pPr algn="ctr"/>
                      <a:r>
                        <a:rPr lang="en-GB" sz="1400" b="1" noProof="0" dirty="0">
                          <a:latin typeface="+mn-lt"/>
                        </a:rPr>
                        <a:t>Introduction </a:t>
                      </a:r>
                    </a:p>
                    <a:p>
                      <a:pPr algn="ctr"/>
                      <a:r>
                        <a:rPr lang="en-GB" sz="1400" noProof="0" dirty="0">
                          <a:latin typeface="+mn-lt"/>
                        </a:rPr>
                        <a:t>–  </a:t>
                      </a:r>
                    </a:p>
                    <a:p>
                      <a:pPr algn="ctr"/>
                      <a:r>
                        <a:rPr lang="en-GB" sz="1400" noProof="0" dirty="0">
                          <a:latin typeface="+mn-lt"/>
                        </a:rPr>
                        <a:t>Basics of Chinese outbound Tourism </a:t>
                      </a:r>
                      <a:endParaRPr lang="en-GB" sz="1400" b="0" noProof="0" dirty="0">
                        <a:solidFill>
                          <a:srgbClr val="7B0000"/>
                        </a:solidFill>
                        <a:latin typeface="+mn-lt"/>
                      </a:endParaRPr>
                    </a:p>
                  </a:txBody>
                  <a:tcPr/>
                </a:tc>
                <a:tc>
                  <a:txBody>
                    <a:bodyPr/>
                    <a:lstStyle/>
                    <a:p>
                      <a:pPr marL="0" indent="0" algn="ctr">
                        <a:spcBef>
                          <a:spcPts val="0"/>
                        </a:spcBef>
                        <a:spcAft>
                          <a:spcPts val="0"/>
                        </a:spcAft>
                        <a:buNone/>
                      </a:pPr>
                      <a:r>
                        <a:rPr lang="en-GB" sz="1400" b="1" noProof="0" dirty="0">
                          <a:latin typeface="+mn-lt"/>
                        </a:rPr>
                        <a:t>Cultural Background</a:t>
                      </a:r>
                    </a:p>
                    <a:p>
                      <a:pPr marL="0" indent="0" algn="ctr">
                        <a:spcBef>
                          <a:spcPts val="0"/>
                        </a:spcBef>
                        <a:spcAft>
                          <a:spcPts val="0"/>
                        </a:spcAft>
                        <a:buNone/>
                      </a:pPr>
                      <a:r>
                        <a:rPr lang="en-GB" sz="1400" noProof="0" dirty="0">
                          <a:latin typeface="+mn-lt"/>
                        </a:rPr>
                        <a:t> – </a:t>
                      </a:r>
                    </a:p>
                    <a:p>
                      <a:pPr marL="0" indent="0" algn="ctr">
                        <a:spcBef>
                          <a:spcPts val="0"/>
                        </a:spcBef>
                        <a:spcAft>
                          <a:spcPts val="0"/>
                        </a:spcAft>
                        <a:buNone/>
                      </a:pPr>
                      <a:r>
                        <a:rPr lang="en-GB" sz="1400" noProof="0" dirty="0">
                          <a:latin typeface="+mn-lt"/>
                        </a:rPr>
                        <a:t>Cultural background of Chinese outbound tourists</a:t>
                      </a:r>
                      <a:r>
                        <a:rPr lang="en-GB" sz="1400" baseline="0" noProof="0" dirty="0">
                          <a:latin typeface="+mn-lt"/>
                        </a:rPr>
                        <a:t> </a:t>
                      </a:r>
                      <a:endParaRPr lang="en-GB" sz="1400" b="0" kern="1200" noProof="0" dirty="0">
                        <a:solidFill>
                          <a:srgbClr val="7B0000"/>
                        </a:solidFill>
                        <a:latin typeface="+mn-lt"/>
                        <a:ea typeface="Tahoma" panose="020B0604030504040204" pitchFamily="34" charset="0"/>
                        <a:cs typeface="Tahoma" panose="020B0604030504040204" pitchFamily="34" charset="0"/>
                      </a:endParaRPr>
                    </a:p>
                  </a:txBody>
                  <a:tcPr marT="144000" marB="144000"/>
                </a:tc>
                <a:tc>
                  <a:txBody>
                    <a:bodyPr/>
                    <a:lstStyle/>
                    <a:p>
                      <a:pPr algn="ctr">
                        <a:spcAft>
                          <a:spcPts val="0"/>
                        </a:spcAft>
                      </a:pPr>
                      <a:endParaRPr lang="en-GB" sz="1400" b="1" noProof="0" dirty="0">
                        <a:latin typeface="+mn-lt"/>
                      </a:endParaRPr>
                    </a:p>
                    <a:p>
                      <a:pPr algn="ctr">
                        <a:spcAft>
                          <a:spcPts val="0"/>
                        </a:spcAft>
                      </a:pPr>
                      <a:r>
                        <a:rPr lang="en-GB" sz="1400" b="1" noProof="0" dirty="0">
                          <a:latin typeface="+mn-lt"/>
                        </a:rPr>
                        <a:t>Feeling Welcome  </a:t>
                      </a:r>
                    </a:p>
                    <a:p>
                      <a:pPr algn="ctr">
                        <a:spcAft>
                          <a:spcPts val="0"/>
                        </a:spcAft>
                      </a:pPr>
                      <a:r>
                        <a:rPr lang="en-GB" sz="1400" noProof="0" dirty="0">
                          <a:latin typeface="+mn-lt"/>
                        </a:rPr>
                        <a:t>– </a:t>
                      </a:r>
                    </a:p>
                    <a:p>
                      <a:pPr algn="ctr">
                        <a:spcAft>
                          <a:spcPts val="0"/>
                        </a:spcAft>
                      </a:pPr>
                      <a:r>
                        <a:rPr lang="en-GB" sz="1400" noProof="0" dirty="0">
                          <a:latin typeface="+mn-lt"/>
                        </a:rPr>
                        <a:t>How to make Chinese feel welcome,</a:t>
                      </a:r>
                      <a:r>
                        <a:rPr lang="en-GB" sz="1400" baseline="0" noProof="0" dirty="0">
                          <a:latin typeface="+mn-lt"/>
                        </a:rPr>
                        <a:t> how to deal with critical incidents</a:t>
                      </a:r>
                      <a:endParaRPr lang="en-GB" sz="1400" b="1" noProof="0" dirty="0">
                        <a:solidFill>
                          <a:srgbClr val="7B0000"/>
                        </a:solidFill>
                        <a:latin typeface="+mn-lt"/>
                        <a:ea typeface="+mn-ea"/>
                        <a:cs typeface="+mn-cs"/>
                      </a:endParaRPr>
                    </a:p>
                  </a:txBody>
                  <a:tcPr/>
                </a:tc>
                <a:tc>
                  <a:txBody>
                    <a:bodyPr/>
                    <a:lstStyle/>
                    <a:p>
                      <a:pPr marL="0" indent="0" algn="ctr">
                        <a:lnSpc>
                          <a:spcPct val="100000"/>
                        </a:lnSpc>
                        <a:spcBef>
                          <a:spcPts val="0"/>
                        </a:spcBef>
                        <a:spcAft>
                          <a:spcPts val="0"/>
                        </a:spcAft>
                        <a:buNone/>
                      </a:pPr>
                      <a:endParaRPr lang="en-GB" sz="1400" b="1" kern="1200" noProof="0" dirty="0">
                        <a:latin typeface="+mn-lt"/>
                      </a:endParaRPr>
                    </a:p>
                    <a:p>
                      <a:pPr marL="0" indent="0" algn="ctr">
                        <a:lnSpc>
                          <a:spcPct val="100000"/>
                        </a:lnSpc>
                        <a:spcBef>
                          <a:spcPts val="0"/>
                        </a:spcBef>
                        <a:spcAft>
                          <a:spcPts val="0"/>
                        </a:spcAft>
                        <a:buNone/>
                      </a:pPr>
                      <a:r>
                        <a:rPr lang="en-GB" sz="1400" b="1" kern="1200" noProof="0" dirty="0">
                          <a:solidFill>
                            <a:schemeClr val="tx1"/>
                          </a:solidFill>
                          <a:latin typeface="+mn-lt"/>
                        </a:rPr>
                        <a:t>Market Segments </a:t>
                      </a:r>
                    </a:p>
                    <a:p>
                      <a:pPr marL="0" indent="0" algn="ctr">
                        <a:lnSpc>
                          <a:spcPct val="100000"/>
                        </a:lnSpc>
                        <a:spcBef>
                          <a:spcPts val="0"/>
                        </a:spcBef>
                        <a:spcAft>
                          <a:spcPts val="0"/>
                        </a:spcAft>
                        <a:buNone/>
                      </a:pPr>
                      <a:r>
                        <a:rPr lang="en-GB" sz="1400" kern="1200" noProof="0" dirty="0">
                          <a:latin typeface="+mn-lt"/>
                        </a:rPr>
                        <a:t>– </a:t>
                      </a:r>
                    </a:p>
                    <a:p>
                      <a:pPr marL="0" indent="0" algn="ctr">
                        <a:lnSpc>
                          <a:spcPct val="100000"/>
                        </a:lnSpc>
                        <a:spcBef>
                          <a:spcPts val="0"/>
                        </a:spcBef>
                        <a:spcAft>
                          <a:spcPts val="0"/>
                        </a:spcAft>
                        <a:buNone/>
                      </a:pPr>
                      <a:r>
                        <a:rPr lang="en-GB" sz="1400" b="0" kern="1200" noProof="0" dirty="0">
                          <a:solidFill>
                            <a:schemeClr val="tx1"/>
                          </a:solidFill>
                          <a:latin typeface="+mn-lt"/>
                          <a:ea typeface="Tahoma" panose="020B0604030504040204" pitchFamily="34" charset="0"/>
                          <a:cs typeface="Tahoma" panose="020B0604030504040204" pitchFamily="34" charset="0"/>
                        </a:rPr>
                        <a:t>Chinese market segments specific demands</a:t>
                      </a:r>
                    </a:p>
                  </a:txBody>
                  <a:tcPr/>
                </a:tc>
                <a:tc>
                  <a:txBody>
                    <a:bodyPr/>
                    <a:lstStyle/>
                    <a:p>
                      <a:pPr marL="0" indent="0" algn="ctr">
                        <a:lnSpc>
                          <a:spcPct val="100000"/>
                        </a:lnSpc>
                        <a:spcBef>
                          <a:spcPts val="0"/>
                        </a:spcBef>
                        <a:spcAft>
                          <a:spcPts val="0"/>
                        </a:spcAft>
                        <a:buNone/>
                      </a:pPr>
                      <a:endParaRPr lang="en-GB" sz="1400" b="1" kern="1200" noProof="0" dirty="0">
                        <a:latin typeface="+mn-lt"/>
                      </a:endParaRPr>
                    </a:p>
                    <a:p>
                      <a:pPr marL="0" indent="0" algn="ctr">
                        <a:lnSpc>
                          <a:spcPct val="100000"/>
                        </a:lnSpc>
                        <a:spcBef>
                          <a:spcPts val="0"/>
                        </a:spcBef>
                        <a:spcAft>
                          <a:spcPts val="0"/>
                        </a:spcAft>
                        <a:buNone/>
                      </a:pPr>
                      <a:r>
                        <a:rPr lang="en-GB" sz="1400" b="1" kern="1200" noProof="0" dirty="0">
                          <a:solidFill>
                            <a:schemeClr val="tx1"/>
                          </a:solidFill>
                          <a:latin typeface="+mn-lt"/>
                        </a:rPr>
                        <a:t>Product Adaptation </a:t>
                      </a:r>
                      <a:endParaRPr lang="en-GB" sz="1400" b="0" kern="1200" noProof="0" dirty="0">
                        <a:latin typeface="+mn-lt"/>
                      </a:endParaRPr>
                    </a:p>
                    <a:p>
                      <a:pPr marL="0" indent="0" algn="ctr">
                        <a:lnSpc>
                          <a:spcPct val="100000"/>
                        </a:lnSpc>
                        <a:spcBef>
                          <a:spcPts val="0"/>
                        </a:spcBef>
                        <a:spcAft>
                          <a:spcPts val="0"/>
                        </a:spcAft>
                        <a:buNone/>
                      </a:pPr>
                      <a:r>
                        <a:rPr lang="en-GB" sz="1400" kern="1200" noProof="0" dirty="0">
                          <a:latin typeface="+mn-lt"/>
                        </a:rPr>
                        <a:t> – </a:t>
                      </a:r>
                    </a:p>
                    <a:p>
                      <a:pPr marL="0" indent="0" algn="ctr">
                        <a:lnSpc>
                          <a:spcPct val="100000"/>
                        </a:lnSpc>
                        <a:spcBef>
                          <a:spcPts val="0"/>
                        </a:spcBef>
                        <a:spcAft>
                          <a:spcPts val="0"/>
                        </a:spcAft>
                        <a:buNone/>
                      </a:pPr>
                      <a:r>
                        <a:rPr lang="en-GB" sz="1400" dirty="0">
                          <a:solidFill>
                            <a:schemeClr val="dk1"/>
                          </a:solidFill>
                          <a:effectLst/>
                          <a:latin typeface="+mn-lt"/>
                          <a:ea typeface="+mn-ea"/>
                          <a:cs typeface="+mn-cs"/>
                        </a:rPr>
                        <a:t>Product adaptation for Chinese FITs, customised and package tour travellers</a:t>
                      </a:r>
                      <a:endParaRPr lang="en-GB" sz="1400" b="0" kern="1200" noProof="0" dirty="0">
                        <a:solidFill>
                          <a:srgbClr val="7B0000"/>
                        </a:solidFill>
                        <a:latin typeface="+mn-lt"/>
                        <a:ea typeface="Tahoma" panose="020B0604030504040204" pitchFamily="34" charset="0"/>
                        <a:cs typeface="Tahoma" panose="020B0604030504040204" pitchFamily="34" charset="0"/>
                      </a:endParaRPr>
                    </a:p>
                  </a:txBody>
                  <a:tcPr/>
                </a:tc>
                <a:tc>
                  <a:txBody>
                    <a:bodyPr/>
                    <a:lstStyle/>
                    <a:p>
                      <a:pPr marL="0" indent="0" algn="ctr">
                        <a:lnSpc>
                          <a:spcPct val="100000"/>
                        </a:lnSpc>
                        <a:spcBef>
                          <a:spcPts val="0"/>
                        </a:spcBef>
                        <a:spcAft>
                          <a:spcPts val="0"/>
                        </a:spcAft>
                        <a:buNone/>
                      </a:pPr>
                      <a:endParaRPr lang="en-GB" sz="1400" b="1" kern="1200" noProof="0" dirty="0">
                        <a:latin typeface="+mn-lt"/>
                      </a:endParaRPr>
                    </a:p>
                    <a:p>
                      <a:pPr marL="0" indent="0" algn="ctr">
                        <a:lnSpc>
                          <a:spcPct val="100000"/>
                        </a:lnSpc>
                        <a:spcBef>
                          <a:spcPts val="0"/>
                        </a:spcBef>
                        <a:spcAft>
                          <a:spcPts val="0"/>
                        </a:spcAft>
                        <a:buNone/>
                      </a:pPr>
                      <a:r>
                        <a:rPr lang="en-GB" sz="1400" b="1" kern="1200" noProof="0" dirty="0">
                          <a:latin typeface="+mn-lt"/>
                        </a:rPr>
                        <a:t>Communication Channels</a:t>
                      </a:r>
                    </a:p>
                    <a:p>
                      <a:pPr marL="0" indent="0" algn="ctr">
                        <a:lnSpc>
                          <a:spcPct val="100000"/>
                        </a:lnSpc>
                        <a:spcBef>
                          <a:spcPts val="0"/>
                        </a:spcBef>
                        <a:spcAft>
                          <a:spcPts val="0"/>
                        </a:spcAft>
                        <a:buNone/>
                      </a:pPr>
                      <a:r>
                        <a:rPr lang="en-GB" sz="1400" kern="1200" noProof="0" dirty="0">
                          <a:latin typeface="+mn-lt"/>
                        </a:rPr>
                        <a:t> – </a:t>
                      </a:r>
                    </a:p>
                    <a:p>
                      <a:pPr marL="0" indent="0" algn="ctr">
                        <a:lnSpc>
                          <a:spcPct val="100000"/>
                        </a:lnSpc>
                        <a:spcBef>
                          <a:spcPts val="0"/>
                        </a:spcBef>
                        <a:spcAft>
                          <a:spcPts val="0"/>
                        </a:spcAft>
                        <a:buNone/>
                      </a:pPr>
                      <a:r>
                        <a:rPr lang="en-GB" sz="1400" kern="1200" noProof="0" dirty="0">
                          <a:latin typeface="+mn-lt"/>
                        </a:rPr>
                        <a:t> Communication strategies, online and offline marketing, social media and fairs</a:t>
                      </a:r>
                      <a:endParaRPr lang="en-GB" sz="1400" b="0" kern="1200" noProof="0" dirty="0">
                        <a:solidFill>
                          <a:srgbClr val="7B0000"/>
                        </a:solidFill>
                        <a:latin typeface="+mn-lt"/>
                        <a:ea typeface="Tahoma" panose="020B0604030504040204" pitchFamily="34" charset="0"/>
                        <a:cs typeface="Tahoma" panose="020B060403050404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400" kern="1200" noProof="0" dirty="0">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1200" noProof="0" dirty="0">
                          <a:latin typeface="+mn-lt"/>
                        </a:rPr>
                        <a:t>Distribution Channels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1200" noProof="0" dirty="0">
                          <a:latin typeface="+mn-lt"/>
                        </a:rPr>
                        <a:t> – </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1200" noProof="0" dirty="0">
                          <a:latin typeface="+mn-lt"/>
                        </a:rPr>
                        <a:t>Online and offline distribution and sales channels</a:t>
                      </a:r>
                      <a:endParaRPr lang="en-GB" sz="1400" b="1" kern="1200" noProof="0" dirty="0">
                        <a:solidFill>
                          <a:srgbClr val="7B0000"/>
                        </a:solidFill>
                        <a:latin typeface="+mn-lt"/>
                        <a:ea typeface="Tahoma" panose="020B0604030504040204" pitchFamily="34" charset="0"/>
                        <a:cs typeface="Tahoma" panose="020B0604030504040204" pitchFamily="34" charset="0"/>
                      </a:endParaRPr>
                    </a:p>
                  </a:txBody>
                  <a:tcPr/>
                </a:tc>
                <a:tc>
                  <a:txBody>
                    <a:bodyPr/>
                    <a:lstStyle/>
                    <a:p>
                      <a:pPr algn="ctr"/>
                      <a:endParaRPr lang="en-GB" sz="1400" b="1" noProof="0" dirty="0">
                        <a:latin typeface="+mn-lt"/>
                      </a:endParaRPr>
                    </a:p>
                    <a:p>
                      <a:pPr algn="ctr"/>
                      <a:r>
                        <a:rPr lang="en-GB" sz="1400" b="1" noProof="0" dirty="0">
                          <a:latin typeface="+mn-lt"/>
                        </a:rPr>
                        <a:t>Summary</a:t>
                      </a:r>
                    </a:p>
                    <a:p>
                      <a:pPr algn="ctr"/>
                      <a:r>
                        <a:rPr lang="en-GB" sz="1400" noProof="0" dirty="0">
                          <a:latin typeface="+mn-lt"/>
                        </a:rPr>
                        <a:t> – </a:t>
                      </a:r>
                    </a:p>
                    <a:p>
                      <a:pPr algn="ctr"/>
                      <a:r>
                        <a:rPr lang="en-GB" sz="1400" noProof="0" dirty="0">
                          <a:latin typeface="+mn-lt"/>
                        </a:rPr>
                        <a:t>Chinese Customer Journey, next steps</a:t>
                      </a:r>
                      <a:endParaRPr lang="en-GB" sz="1400" b="0" noProof="0" dirty="0">
                        <a:solidFill>
                          <a:srgbClr val="7B0000"/>
                        </a:solidFill>
                        <a:latin typeface="+mn-lt"/>
                      </a:endParaRPr>
                    </a:p>
                  </a:txBody>
                  <a:tcPr/>
                </a:tc>
                <a:extLst>
                  <a:ext uri="{0D108BD9-81ED-4DB2-BD59-A6C34878D82A}">
                    <a16:rowId xmlns:a16="http://schemas.microsoft.com/office/drawing/2014/main" xmlns="" val="10001"/>
                  </a:ext>
                </a:extLst>
              </a:tr>
            </a:tbl>
          </a:graphicData>
        </a:graphic>
      </p:graphicFrame>
      <p:graphicFrame>
        <p:nvGraphicFramePr>
          <p:cNvPr id="35" name="Diagram 34">
            <a:extLst>
              <a:ext uri="{FF2B5EF4-FFF2-40B4-BE49-F238E27FC236}">
                <a16:creationId xmlns:a16="http://schemas.microsoft.com/office/drawing/2014/main" xmlns="" id="{1A94713B-C489-4265-B4B6-63EE963B7D93}"/>
              </a:ext>
            </a:extLst>
          </p:cNvPr>
          <p:cNvGraphicFramePr/>
          <p:nvPr>
            <p:extLst>
              <p:ext uri="{D42A27DB-BD31-4B8C-83A1-F6EECF244321}">
                <p14:modId xmlns:p14="http://schemas.microsoft.com/office/powerpoint/2010/main" val="405498913"/>
              </p:ext>
            </p:extLst>
          </p:nvPr>
        </p:nvGraphicFramePr>
        <p:xfrm>
          <a:off x="5521325" y="1746754"/>
          <a:ext cx="4762318" cy="160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hteck 17"/>
          <p:cNvSpPr/>
          <p:nvPr/>
        </p:nvSpPr>
        <p:spPr>
          <a:xfrm>
            <a:off x="6108700" y="3504385"/>
            <a:ext cx="4575804" cy="584775"/>
          </a:xfrm>
          <a:prstGeom prst="rect">
            <a:avLst/>
          </a:prstGeom>
        </p:spPr>
        <p:txBody>
          <a:bodyPr wrap="none">
            <a:spAutoFit/>
          </a:bodyPr>
          <a:lstStyle/>
          <a:p>
            <a:r>
              <a:rPr lang="en-GB" sz="1600" dirty="0"/>
              <a:t>Watch the CTT introduction video: </a:t>
            </a:r>
          </a:p>
          <a:p>
            <a:r>
              <a:rPr lang="de-DE" sz="1600" dirty="0">
                <a:hlinkClick r:id="rId8"/>
              </a:rPr>
              <a:t>https://china-outbound.com/china-tourism-training/</a:t>
            </a:r>
            <a:endParaRPr lang="en-GB" sz="1600" u="sng" dirty="0">
              <a:solidFill>
                <a:schemeClr val="accent2"/>
              </a:solidFill>
            </a:endParaRPr>
          </a:p>
        </p:txBody>
      </p:sp>
    </p:spTree>
    <p:extLst>
      <p:ext uri="{BB962C8B-B14F-4D97-AF65-F5344CB8AC3E}">
        <p14:creationId xmlns:p14="http://schemas.microsoft.com/office/powerpoint/2010/main" val="379750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B8E2E982-8349-4BDB-B90F-BD961B870C4B}"/>
              </a:ext>
            </a:extLst>
          </p:cNvPr>
          <p:cNvSpPr/>
          <p:nvPr/>
        </p:nvSpPr>
        <p:spPr>
          <a:xfrm>
            <a:off x="6027479" y="1437993"/>
            <a:ext cx="4500822" cy="5524956"/>
          </a:xfrm>
          <a:prstGeom prst="roundRect">
            <a:avLst>
              <a:gd name="adj" fmla="val 12306"/>
            </a:avLst>
          </a:prstGeom>
          <a:solidFill>
            <a:schemeClr val="bg1">
              <a:lumMod val="75000"/>
            </a:schemeClr>
          </a:solidFill>
        </p:spPr>
        <p:txBody>
          <a:bodyPr wrap="square" rtlCol="0" anchor="ctr">
            <a:spAutoFit/>
          </a:bodyPr>
          <a:lstStyle/>
          <a:p>
            <a:pPr marL="285750" indent="-285750">
              <a:lnSpc>
                <a:spcPts val="2000"/>
              </a:lnSpc>
              <a:buFont typeface="Wingdings" panose="05000000000000000000" pitchFamily="2" charset="2"/>
              <a:buChar char="§"/>
            </a:pPr>
            <a:r>
              <a:rPr lang="en-GB" dirty="0"/>
              <a:t>Language: English </a:t>
            </a:r>
            <a:br>
              <a:rPr lang="en-GB" dirty="0"/>
            </a:br>
            <a:endParaRPr lang="en-GB" dirty="0"/>
          </a:p>
          <a:p>
            <a:pPr marL="285750" indent="-285750">
              <a:lnSpc>
                <a:spcPts val="2000"/>
              </a:lnSpc>
              <a:buFont typeface="Wingdings" panose="05000000000000000000" pitchFamily="2" charset="2"/>
              <a:buChar char="§"/>
            </a:pPr>
            <a:r>
              <a:rPr lang="en-GB" dirty="0"/>
              <a:t>Flexible, self-paced, and interactive online learning</a:t>
            </a:r>
          </a:p>
          <a:p>
            <a:pPr marL="285750" indent="-285750">
              <a:lnSpc>
                <a:spcPts val="2000"/>
              </a:lnSpc>
              <a:buFont typeface="Wingdings" panose="05000000000000000000" pitchFamily="2" charset="2"/>
              <a:buChar char="§"/>
            </a:pPr>
            <a:endParaRPr lang="en-GB" dirty="0"/>
          </a:p>
          <a:p>
            <a:pPr marL="285750" indent="-285750">
              <a:lnSpc>
                <a:spcPts val="2000"/>
              </a:lnSpc>
              <a:buFont typeface="Wingdings" panose="05000000000000000000" pitchFamily="2" charset="2"/>
              <a:buChar char="§"/>
            </a:pPr>
            <a:r>
              <a:rPr lang="en-GB" dirty="0"/>
              <a:t>Individual enrolment and</a:t>
            </a:r>
            <a:br>
              <a:rPr lang="en-GB" dirty="0"/>
            </a:br>
            <a:r>
              <a:rPr lang="en-GB" dirty="0"/>
              <a:t>commencement of the training</a:t>
            </a:r>
          </a:p>
          <a:p>
            <a:pPr>
              <a:lnSpc>
                <a:spcPts val="2000"/>
              </a:lnSpc>
            </a:pPr>
            <a:endParaRPr lang="en-GB" dirty="0"/>
          </a:p>
          <a:p>
            <a:pPr marL="285750" indent="-285750">
              <a:lnSpc>
                <a:spcPts val="2000"/>
              </a:lnSpc>
              <a:buFont typeface="Wingdings" panose="05000000000000000000" pitchFamily="2" charset="2"/>
              <a:buChar char="§"/>
            </a:pPr>
            <a:r>
              <a:rPr lang="en-GB" dirty="0"/>
              <a:t>24/7 discussion forum for networking and communication among participants</a:t>
            </a:r>
          </a:p>
          <a:p>
            <a:pPr>
              <a:lnSpc>
                <a:spcPts val="2000"/>
              </a:lnSpc>
            </a:pPr>
            <a:endParaRPr lang="en-GB" dirty="0"/>
          </a:p>
          <a:p>
            <a:pPr marL="285750" indent="-285750">
              <a:lnSpc>
                <a:spcPts val="2000"/>
              </a:lnSpc>
              <a:buFont typeface="Wingdings" panose="05000000000000000000" pitchFamily="2" charset="2"/>
              <a:buChar char="§"/>
            </a:pPr>
            <a:r>
              <a:rPr lang="en-GB" dirty="0"/>
              <a:t>Technical assistance</a:t>
            </a:r>
            <a:r>
              <a:rPr lang="en-GB" dirty="0">
                <a:solidFill>
                  <a:srgbClr val="960000"/>
                </a:solidFill>
              </a:rPr>
              <a:t/>
            </a:r>
            <a:br>
              <a:rPr lang="en-GB" dirty="0">
                <a:solidFill>
                  <a:srgbClr val="960000"/>
                </a:solidFill>
              </a:rPr>
            </a:br>
            <a:endParaRPr lang="en-GB" dirty="0">
              <a:solidFill>
                <a:srgbClr val="960000"/>
              </a:solidFill>
            </a:endParaRPr>
          </a:p>
          <a:p>
            <a:pPr marL="285750" indent="-285750">
              <a:lnSpc>
                <a:spcPts val="2000"/>
              </a:lnSpc>
              <a:buFont typeface="Wingdings" panose="05000000000000000000" pitchFamily="2" charset="2"/>
              <a:buChar char="§"/>
            </a:pPr>
            <a:r>
              <a:rPr lang="en-GB" dirty="0"/>
              <a:t>Individual solutions, additional online and offline elements for corporate customers or groups</a:t>
            </a:r>
          </a:p>
          <a:p>
            <a:pPr marL="285750" indent="-285750">
              <a:lnSpc>
                <a:spcPts val="2000"/>
              </a:lnSpc>
              <a:buFont typeface="Wingdings" panose="05000000000000000000" pitchFamily="2" charset="2"/>
              <a:buChar char="§"/>
            </a:pPr>
            <a:endParaRPr lang="en-GB" dirty="0"/>
          </a:p>
          <a:p>
            <a:pPr marL="285750" indent="-285750">
              <a:lnSpc>
                <a:spcPts val="2000"/>
              </a:lnSpc>
              <a:buFont typeface="Wingdings" panose="05000000000000000000" pitchFamily="2" charset="2"/>
              <a:buChar char="§"/>
            </a:pPr>
            <a:r>
              <a:rPr lang="en-GB" dirty="0"/>
              <a:t>Membership of both the CTT Alumni Network and the SHTM Alumni Network for all successful participants</a:t>
            </a:r>
          </a:p>
        </p:txBody>
      </p:sp>
      <p:sp>
        <p:nvSpPr>
          <p:cNvPr id="3" name="Text Placeholder 2">
            <a:extLst>
              <a:ext uri="{FF2B5EF4-FFF2-40B4-BE49-F238E27FC236}">
                <a16:creationId xmlns:a16="http://schemas.microsoft.com/office/drawing/2014/main" xmlns="" id="{45F90FCE-1F71-4338-8BC9-DAA758316FCE}"/>
              </a:ext>
            </a:extLst>
          </p:cNvPr>
          <p:cNvSpPr>
            <a:spLocks noGrp="1"/>
          </p:cNvSpPr>
          <p:nvPr>
            <p:ph type="body" idx="1"/>
          </p:nvPr>
        </p:nvSpPr>
        <p:spPr>
          <a:xfrm>
            <a:off x="441824" y="1586916"/>
            <a:ext cx="5290410" cy="276999"/>
          </a:xfrm>
        </p:spPr>
        <p:txBody>
          <a:bodyPr/>
          <a:lstStyle/>
          <a:p>
            <a:r>
              <a:rPr lang="en-US" b="1" dirty="0">
                <a:solidFill>
                  <a:srgbClr val="C00000"/>
                </a:solidFill>
              </a:rPr>
              <a:t>PRACTICALLY FOCUSED, INTERACTIVE &amp; ENGAGING </a:t>
            </a:r>
            <a:endParaRPr lang="de-DE" b="1" dirty="0">
              <a:solidFill>
                <a:srgbClr val="C00000"/>
              </a:solidFill>
            </a:endParaRPr>
          </a:p>
        </p:txBody>
      </p:sp>
      <p:cxnSp>
        <p:nvCxnSpPr>
          <p:cNvPr id="16" name="Straight Connector 15">
            <a:extLst>
              <a:ext uri="{FF2B5EF4-FFF2-40B4-BE49-F238E27FC236}">
                <a16:creationId xmlns:a16="http://schemas.microsoft.com/office/drawing/2014/main" xmlns="" id="{607F68B4-BF00-4BFB-9A25-6E8552CFCF3E}"/>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9E10AA1D-94FD-4149-9932-FE43FCCFDCCF}"/>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71012D29-A2AB-404C-8F0F-A5C163597843}"/>
              </a:ext>
            </a:extLst>
          </p:cNvPr>
          <p:cNvSpPr txBox="1"/>
          <p:nvPr/>
        </p:nvSpPr>
        <p:spPr>
          <a:xfrm>
            <a:off x="516898" y="336919"/>
            <a:ext cx="8458200" cy="738664"/>
          </a:xfrm>
          <a:prstGeom prst="rect">
            <a:avLst/>
          </a:prstGeom>
          <a:noFill/>
        </p:spPr>
        <p:txBody>
          <a:bodyPr wrap="square" rtlCol="0">
            <a:spAutoFit/>
          </a:bodyPr>
          <a:lstStyle/>
          <a:p>
            <a:r>
              <a:rPr lang="it-IT" sz="2400" b="1" dirty="0">
                <a:solidFill>
                  <a:srgbClr val="C00000"/>
                </a:solidFill>
              </a:rPr>
              <a:t>CTT China Tourism Training </a:t>
            </a:r>
          </a:p>
          <a:p>
            <a:r>
              <a:rPr lang="en-US" dirty="0">
                <a:solidFill>
                  <a:prstClr val="black"/>
                </a:solidFill>
              </a:rPr>
              <a:t>KEY FEATURES OF THE TRAINING </a:t>
            </a:r>
            <a:r>
              <a:rPr lang="en-US" b="1" dirty="0">
                <a:solidFill>
                  <a:prstClr val="black"/>
                </a:solidFill>
              </a:rPr>
              <a:t> </a:t>
            </a:r>
          </a:p>
        </p:txBody>
      </p:sp>
      <p:sp>
        <p:nvSpPr>
          <p:cNvPr id="22" name="Rechteck 12">
            <a:extLst>
              <a:ext uri="{FF2B5EF4-FFF2-40B4-BE49-F238E27FC236}">
                <a16:creationId xmlns:a16="http://schemas.microsoft.com/office/drawing/2014/main" xmlns="" id="{2F4B0F7B-C702-4319-8B5E-CF0B08569548}"/>
              </a:ext>
            </a:extLst>
          </p:cNvPr>
          <p:cNvSpPr/>
          <p:nvPr/>
        </p:nvSpPr>
        <p:spPr>
          <a:xfrm>
            <a:off x="317500" y="1568868"/>
            <a:ext cx="5562356" cy="5405391"/>
          </a:xfrm>
          <a:prstGeom prst="rect">
            <a:avLst/>
          </a:prstGeom>
        </p:spPr>
        <p:txBody>
          <a:bodyPr wrap="square">
            <a:spAutoFit/>
          </a:bodyPr>
          <a:lstStyle/>
          <a:p>
            <a:pPr>
              <a:lnSpc>
                <a:spcPct val="107000"/>
              </a:lnSpc>
              <a:spcAft>
                <a:spcPts val="600"/>
              </a:spcAft>
            </a:pPr>
            <a:endParaRPr lang="en-GB" sz="1600" dirty="0">
              <a:ea typeface="SimSun" panose="02010600030101010101" pitchFamily="2" charset="-122"/>
              <a:cs typeface="Times New Roman" panose="02020603050405020304" pitchFamily="18" charset="0"/>
            </a:endParaRPr>
          </a:p>
          <a:p>
            <a:pPr algn="just">
              <a:lnSpc>
                <a:spcPct val="107000"/>
              </a:lnSpc>
              <a:spcAft>
                <a:spcPts val="600"/>
              </a:spcAft>
            </a:pPr>
            <a:r>
              <a:rPr lang="en-GB" dirty="0">
                <a:ea typeface="SimSun" panose="02010600030101010101" pitchFamily="2" charset="-122"/>
                <a:cs typeface="Times New Roman" panose="02020603050405020304" pitchFamily="18" charset="0"/>
              </a:rPr>
              <a:t>The CTT China Tourism Training</a:t>
            </a:r>
            <a:r>
              <a:rPr lang="en-GB" dirty="0">
                <a:solidFill>
                  <a:srgbClr val="00B050"/>
                </a:solidFill>
                <a:ea typeface="SimSun" panose="02010600030101010101" pitchFamily="2" charset="-122"/>
                <a:cs typeface="Times New Roman" panose="02020603050405020304" pitchFamily="18" charset="0"/>
              </a:rPr>
              <a:t> </a:t>
            </a:r>
            <a:r>
              <a:rPr lang="en-GB" dirty="0">
                <a:ea typeface="SimSun" panose="02010600030101010101" pitchFamily="2" charset="-122"/>
                <a:cs typeface="Times New Roman" panose="02020603050405020304" pitchFamily="18" charset="0"/>
              </a:rPr>
              <a:t>programme addresses all major questions and topics relevant for specific industry sectors covered.</a:t>
            </a:r>
          </a:p>
          <a:p>
            <a:pPr algn="just">
              <a:lnSpc>
                <a:spcPct val="107000"/>
              </a:lnSpc>
              <a:spcAft>
                <a:spcPts val="1200"/>
              </a:spcAft>
            </a:pPr>
            <a:r>
              <a:rPr lang="en-GB" dirty="0">
                <a:ea typeface="SimSun" panose="02010600030101010101" pitchFamily="2" charset="-122"/>
                <a:cs typeface="Times New Roman" panose="02020603050405020304" pitchFamily="18" charset="0"/>
              </a:rPr>
              <a:t>Discussion in live-chats empower participants to address questions, to exchange know-how and ideas and to stay connected 24/7 with all other participants and with  technical support. The digital learning space enables participants from different professions and backgrounds to exchange insights and ideas among their peers.</a:t>
            </a:r>
          </a:p>
          <a:p>
            <a:pPr algn="just">
              <a:lnSpc>
                <a:spcPct val="107000"/>
              </a:lnSpc>
              <a:spcAft>
                <a:spcPts val="1200"/>
              </a:spcAft>
            </a:pPr>
            <a:r>
              <a:rPr lang="en-GB" dirty="0">
                <a:ea typeface="SimSun" panose="02010600030101010101" pitchFamily="2" charset="-122"/>
                <a:cs typeface="Times New Roman" panose="02020603050405020304" pitchFamily="18" charset="0"/>
              </a:rPr>
              <a:t>Best Practice Examples are a cornerstone of CTT. Drawn from a wide range of high-level industry sources, they offer videos, interviews, websites and other materials provided by  leading global tourism service providers and Chinese industry experts. They intensify the learning experience and support participants to develop a successful and sustainable Chinese outbound business.</a:t>
            </a:r>
          </a:p>
        </p:txBody>
      </p:sp>
      <p:pic>
        <p:nvPicPr>
          <p:cNvPr id="2" name="Picture 1">
            <a:extLst>
              <a:ext uri="{FF2B5EF4-FFF2-40B4-BE49-F238E27FC236}">
                <a16:creationId xmlns:a16="http://schemas.microsoft.com/office/drawing/2014/main" xmlns="" id="{FAD5010E-64D1-4C30-BFE8-F5DFD7511145}"/>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16667" y1="6838" x2="42000" y2="6838"/>
                        <a14:foregroundMark x1="28000" y1="23504" x2="39000" y2="23504"/>
                        <a14:foregroundMark x1="24000" y1="43590" x2="33667" y2="41026"/>
                        <a14:foregroundMark x1="45000" y1="61111" x2="43667" y2="51282"/>
                        <a14:foregroundMark x1="59333" y1="57692" x2="59333" y2="57692"/>
                        <a14:foregroundMark x1="67333" y1="57265" x2="67333" y2="57265"/>
                        <a14:foregroundMark x1="75667" y1="57265" x2="75667" y2="57265"/>
                      </a14:backgroundRemoval>
                    </a14:imgEffect>
                  </a14:imgLayer>
                </a14:imgProps>
              </a:ext>
            </a:extLst>
          </a:blip>
          <a:stretch>
            <a:fillRect/>
          </a:stretch>
        </p:blipFill>
        <p:spPr>
          <a:xfrm>
            <a:off x="9461500" y="1568868"/>
            <a:ext cx="732798" cy="571582"/>
          </a:xfrm>
          <a:prstGeom prst="rect">
            <a:avLst/>
          </a:prstGeom>
        </p:spPr>
      </p:pic>
    </p:spTree>
    <p:extLst>
      <p:ext uri="{BB962C8B-B14F-4D97-AF65-F5344CB8AC3E}">
        <p14:creationId xmlns:p14="http://schemas.microsoft.com/office/powerpoint/2010/main" val="185525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5F90FCE-1F71-4338-8BC9-DAA758316FCE}"/>
              </a:ext>
            </a:extLst>
          </p:cNvPr>
          <p:cNvSpPr>
            <a:spLocks noGrp="1"/>
          </p:cNvSpPr>
          <p:nvPr>
            <p:ph type="body" idx="1"/>
          </p:nvPr>
        </p:nvSpPr>
        <p:spPr>
          <a:xfrm>
            <a:off x="444204" y="1802867"/>
            <a:ext cx="5290410" cy="276999"/>
          </a:xfrm>
        </p:spPr>
        <p:txBody>
          <a:bodyPr/>
          <a:lstStyle/>
          <a:p>
            <a:r>
              <a:rPr lang="en-US" b="1" dirty="0">
                <a:solidFill>
                  <a:srgbClr val="C00000"/>
                </a:solidFill>
              </a:rPr>
              <a:t>CTT CORPORATE OPTIONS:</a:t>
            </a:r>
            <a:endParaRPr lang="de-DE" b="1" dirty="0">
              <a:solidFill>
                <a:srgbClr val="C00000"/>
              </a:solidFill>
            </a:endParaRPr>
          </a:p>
        </p:txBody>
      </p:sp>
      <p:cxnSp>
        <p:nvCxnSpPr>
          <p:cNvPr id="16" name="Straight Connector 15">
            <a:extLst>
              <a:ext uri="{FF2B5EF4-FFF2-40B4-BE49-F238E27FC236}">
                <a16:creationId xmlns:a16="http://schemas.microsoft.com/office/drawing/2014/main" xmlns="" id="{607F68B4-BF00-4BFB-9A25-6E8552CFCF3E}"/>
              </a:ext>
            </a:extLst>
          </p:cNvPr>
          <p:cNvCxnSpPr>
            <a:cxnSpLocks/>
          </p:cNvCxnSpPr>
          <p:nvPr/>
        </p:nvCxnSpPr>
        <p:spPr>
          <a:xfrm>
            <a:off x="0" y="12668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9E10AA1D-94FD-4149-9932-FE43FCCFDCCF}"/>
              </a:ext>
            </a:extLst>
          </p:cNvPr>
          <p:cNvCxnSpPr>
            <a:cxnSpLocks/>
          </p:cNvCxnSpPr>
          <p:nvPr/>
        </p:nvCxnSpPr>
        <p:spPr>
          <a:xfrm>
            <a:off x="0" y="47625"/>
            <a:ext cx="106934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71012D29-A2AB-404C-8F0F-A5C163597843}"/>
              </a:ext>
            </a:extLst>
          </p:cNvPr>
          <p:cNvSpPr txBox="1"/>
          <p:nvPr/>
        </p:nvSpPr>
        <p:spPr>
          <a:xfrm>
            <a:off x="516898" y="336919"/>
            <a:ext cx="8458200" cy="738664"/>
          </a:xfrm>
          <a:prstGeom prst="rect">
            <a:avLst/>
          </a:prstGeom>
          <a:noFill/>
        </p:spPr>
        <p:txBody>
          <a:bodyPr wrap="square" rtlCol="0">
            <a:spAutoFit/>
          </a:bodyPr>
          <a:lstStyle/>
          <a:p>
            <a:r>
              <a:rPr lang="it-IT" sz="2400" b="1" dirty="0">
                <a:solidFill>
                  <a:srgbClr val="C00000"/>
                </a:solidFill>
              </a:rPr>
              <a:t>CTT China Tourism Training </a:t>
            </a:r>
          </a:p>
          <a:p>
            <a:r>
              <a:rPr lang="en-US" dirty="0">
                <a:solidFill>
                  <a:prstClr val="black"/>
                </a:solidFill>
              </a:rPr>
              <a:t>CORPORATE TRAINING </a:t>
            </a:r>
            <a:r>
              <a:rPr lang="en-US" dirty="0"/>
              <a:t>SOLUTIONS AND INDIVIDUALISATION</a:t>
            </a:r>
            <a:r>
              <a:rPr lang="en-US" b="1" dirty="0"/>
              <a:t> </a:t>
            </a:r>
          </a:p>
        </p:txBody>
      </p:sp>
      <p:sp>
        <p:nvSpPr>
          <p:cNvPr id="2" name="Rectangle 1">
            <a:extLst>
              <a:ext uri="{FF2B5EF4-FFF2-40B4-BE49-F238E27FC236}">
                <a16:creationId xmlns:a16="http://schemas.microsoft.com/office/drawing/2014/main" xmlns="" id="{5D6CBF8F-0403-4549-86DF-6F3A259B26C4}"/>
              </a:ext>
            </a:extLst>
          </p:cNvPr>
          <p:cNvSpPr/>
          <p:nvPr/>
        </p:nvSpPr>
        <p:spPr>
          <a:xfrm>
            <a:off x="467140" y="4209506"/>
            <a:ext cx="5108160" cy="2585323"/>
          </a:xfrm>
          <a:prstGeom prst="rect">
            <a:avLst/>
          </a:prstGeom>
        </p:spPr>
        <p:txBody>
          <a:bodyPr wrap="square">
            <a:spAutoFit/>
          </a:bodyPr>
          <a:lstStyle/>
          <a:p>
            <a:pPr algn="just"/>
            <a:r>
              <a:rPr lang="en-GB" dirty="0"/>
              <a:t>For companies and organisations, the CTT programme provides the opportunity for customisation and tailor-made training needs for every business environment.</a:t>
            </a:r>
          </a:p>
          <a:p>
            <a:pPr algn="just"/>
            <a:endParaRPr lang="en-GB" dirty="0"/>
          </a:p>
          <a:p>
            <a:pPr algn="just"/>
            <a:r>
              <a:rPr lang="en-GB" dirty="0"/>
              <a:t>Interactive supervised problem-centric group activities, synchronised discussion groups, offline kick-off or concluding workshops with adjustments to corporate identity can be arranged.  </a:t>
            </a:r>
          </a:p>
        </p:txBody>
      </p:sp>
      <p:sp>
        <p:nvSpPr>
          <p:cNvPr id="12" name="Rectangle: Rounded Corners 11">
            <a:extLst>
              <a:ext uri="{FF2B5EF4-FFF2-40B4-BE49-F238E27FC236}">
                <a16:creationId xmlns:a16="http://schemas.microsoft.com/office/drawing/2014/main" xmlns="" id="{BFEF15FD-46FC-418C-8811-E0E15BDFF771}"/>
              </a:ext>
            </a:extLst>
          </p:cNvPr>
          <p:cNvSpPr/>
          <p:nvPr/>
        </p:nvSpPr>
        <p:spPr>
          <a:xfrm>
            <a:off x="5864934" y="1392755"/>
            <a:ext cx="4663365" cy="5633502"/>
          </a:xfrm>
          <a:prstGeom prst="roundRect">
            <a:avLst>
              <a:gd name="adj" fmla="val 12306"/>
            </a:avLst>
          </a:prstGeom>
          <a:solidFill>
            <a:schemeClr val="bg1">
              <a:lumMod val="75000"/>
            </a:schemeClr>
          </a:solidFill>
        </p:spPr>
        <p:txBody>
          <a:bodyPr wrap="square" rtlCol="0" anchor="ctr">
            <a:spAutoFit/>
          </a:bodyPr>
          <a:lstStyle/>
          <a:p>
            <a:r>
              <a:rPr lang="en-GB" b="1" dirty="0"/>
              <a:t>Individual corporate packages can include:  </a:t>
            </a:r>
          </a:p>
          <a:p>
            <a:endParaRPr lang="en-GB" sz="1600" dirty="0"/>
          </a:p>
          <a:p>
            <a:pPr marL="285750" indent="-285750">
              <a:buFont typeface="Wingdings" panose="05000000000000000000" pitchFamily="2" charset="2"/>
              <a:buChar char="§"/>
            </a:pPr>
            <a:r>
              <a:rPr lang="en-GB" dirty="0"/>
              <a:t>Face-to-face workshops for kick-off or conclusion of a training</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Integration with on-site strategy development provided by COTRI or SHTM </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Co-branding and marketing opportunities</a:t>
            </a:r>
          </a:p>
          <a:p>
            <a:endParaRPr lang="en-GB" dirty="0"/>
          </a:p>
          <a:p>
            <a:pPr marL="285750" indent="-285750">
              <a:buFont typeface="Wingdings" panose="05000000000000000000" pitchFamily="2" charset="2"/>
              <a:buChar char="§"/>
            </a:pPr>
            <a:r>
              <a:rPr lang="en-GB" dirty="0"/>
              <a:t>Problem-centric workshops or group sessions, mentored by experienced trainers</a:t>
            </a:r>
          </a:p>
          <a:p>
            <a:endParaRPr lang="en-GB" dirty="0"/>
          </a:p>
          <a:p>
            <a:pPr marL="285750" indent="-285750">
              <a:buFont typeface="Wingdings" panose="05000000000000000000" pitchFamily="2" charset="2"/>
              <a:buChar char="§"/>
            </a:pPr>
            <a:r>
              <a:rPr lang="en-GB" dirty="0"/>
              <a:t>Periodically online follow-ups and consulting sessions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Membership of the CTT Alumni network for companies and organisations</a:t>
            </a:r>
            <a:endParaRPr lang="en-GB" sz="1600" dirty="0"/>
          </a:p>
        </p:txBody>
      </p:sp>
      <p:sp>
        <p:nvSpPr>
          <p:cNvPr id="8" name="TextBox 7">
            <a:extLst>
              <a:ext uri="{FF2B5EF4-FFF2-40B4-BE49-F238E27FC236}">
                <a16:creationId xmlns:a16="http://schemas.microsoft.com/office/drawing/2014/main" xmlns="" id="{762A261E-5C9F-4002-B29D-B80C983B4C1A}"/>
              </a:ext>
            </a:extLst>
          </p:cNvPr>
          <p:cNvSpPr txBox="1"/>
          <p:nvPr/>
        </p:nvSpPr>
        <p:spPr>
          <a:xfrm>
            <a:off x="2755487" y="2295608"/>
            <a:ext cx="1722899" cy="1169551"/>
          </a:xfrm>
          <a:prstGeom prst="rect">
            <a:avLst/>
          </a:prstGeom>
          <a:noFill/>
        </p:spPr>
        <p:txBody>
          <a:bodyPr wrap="square" rtlCol="0">
            <a:spAutoFit/>
          </a:bodyPr>
          <a:lstStyle/>
          <a:p>
            <a:pPr algn="ctr"/>
            <a:r>
              <a:rPr lang="en-GB" sz="1400" b="1" dirty="0">
                <a:solidFill>
                  <a:srgbClr val="960000"/>
                </a:solidFill>
                <a:latin typeface="Tahoma" panose="020B0604030504040204" pitchFamily="34" charset="0"/>
                <a:ea typeface="Tahoma" panose="020B0604030504040204" pitchFamily="34" charset="0"/>
                <a:cs typeface="Tahoma" panose="020B0604030504040204" pitchFamily="34" charset="0"/>
              </a:rPr>
              <a:t>Additional features of customisation plus competitive pricing  </a:t>
            </a:r>
          </a:p>
        </p:txBody>
      </p:sp>
      <p:pic>
        <p:nvPicPr>
          <p:cNvPr id="7" name="Picture 6">
            <a:extLst>
              <a:ext uri="{FF2B5EF4-FFF2-40B4-BE49-F238E27FC236}">
                <a16:creationId xmlns:a16="http://schemas.microsoft.com/office/drawing/2014/main" xmlns="" id="{57E10483-B14A-4971-9EF7-2E4991B91380}"/>
              </a:ext>
            </a:extLst>
          </p:cNvPr>
          <p:cNvPicPr>
            <a:picLocks noChangeAspect="1"/>
          </p:cNvPicPr>
          <p:nvPr/>
        </p:nvPicPr>
        <p:blipFill>
          <a:blip r:embed="rId2">
            <a:duotone>
              <a:srgbClr val="C0504D">
                <a:shade val="45000"/>
                <a:satMod val="135000"/>
              </a:srgbClr>
              <a:prstClr val="white"/>
            </a:duotone>
            <a:extLst>
              <a:ext uri="{BEBA8EAE-BF5A-486C-A8C5-ECC9F3942E4B}">
                <a14:imgProps xmlns:a14="http://schemas.microsoft.com/office/drawing/2010/main">
                  <a14:imgLayer r:embed="rId3">
                    <a14:imgEffect>
                      <a14:backgroundRemoval t="707" b="100000" l="633" r="100000">
                        <a14:foregroundMark x1="12342" y1="33216" x2="21519" y2="15548"/>
                      </a14:backgroundRemoval>
                    </a14:imgEffect>
                  </a14:imgLayer>
                </a14:imgProps>
              </a:ext>
            </a:extLst>
          </a:blip>
          <a:stretch>
            <a:fillRect/>
          </a:stretch>
        </p:blipFill>
        <p:spPr>
          <a:xfrm>
            <a:off x="2352407" y="1941366"/>
            <a:ext cx="2613293" cy="2378002"/>
          </a:xfrm>
          <a:prstGeom prst="rect">
            <a:avLst/>
          </a:prstGeom>
          <a:ln>
            <a:noFill/>
          </a:ln>
          <a:effectLst>
            <a:outerShdw blurRad="76200" dist="12700" dir="8100000" sy="-23000" kx="800400" algn="br" rotWithShape="0">
              <a:prstClr val="black">
                <a:alpha val="20000"/>
              </a:prstClr>
            </a:outerShdw>
          </a:effectLst>
        </p:spPr>
      </p:pic>
      <p:pic>
        <p:nvPicPr>
          <p:cNvPr id="14" name="Picture 13">
            <a:extLst>
              <a:ext uri="{FF2B5EF4-FFF2-40B4-BE49-F238E27FC236}">
                <a16:creationId xmlns:a16="http://schemas.microsoft.com/office/drawing/2014/main" xmlns="" id="{656FFB30-4DA8-4ED4-BBC9-FFB829B566D4}"/>
              </a:ext>
            </a:extLst>
          </p:cNvPr>
          <p:cNvPicPr>
            <a:picLocks noChangeAspect="1"/>
          </p:cNvPicPr>
          <p:nvPr/>
        </p:nvPicPr>
        <p:blipFill>
          <a:blip r:embed="rId4">
            <a:duotone>
              <a:schemeClr val="accent2">
                <a:shade val="45000"/>
                <a:satMod val="135000"/>
              </a:schemeClr>
              <a:prstClr val="white"/>
            </a:duotone>
          </a:blip>
          <a:stretch>
            <a:fillRect/>
          </a:stretch>
        </p:blipFill>
        <p:spPr>
          <a:xfrm>
            <a:off x="829146" y="2333625"/>
            <a:ext cx="1392941" cy="1408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7854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2700" marR="5080" algn="just">
          <a:lnSpc>
            <a:spcPct val="108300"/>
          </a:lnSpc>
          <a:spcBef>
            <a:spcPts val="620"/>
          </a:spcBef>
          <a:defRPr sz="1100" spc="-20" dirty="0" smtClean="0">
            <a:latin typeface="Arial"/>
            <a:cs typeface="Aria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1591</Words>
  <Application>Microsoft Office PowerPoint</Application>
  <PresentationFormat>Benutzerdefiniert</PresentationFormat>
  <Paragraphs>236</Paragraphs>
  <Slides>14</Slides>
  <Notes>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14</vt:i4>
      </vt:variant>
    </vt:vector>
  </HeadingPairs>
  <TitlesOfParts>
    <vt:vector size="25" baseType="lpstr">
      <vt:lpstr>SimSun</vt:lpstr>
      <vt:lpstr>Arial</vt:lpstr>
      <vt:lpstr>Calibri</vt:lpstr>
      <vt:lpstr>Century Gothic</vt:lpstr>
      <vt:lpstr>Droid Sans</vt:lpstr>
      <vt:lpstr>Proxima Nova</vt:lpstr>
      <vt:lpstr>华文细黑</vt:lpstr>
      <vt:lpstr>Tahoma</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Sales COTRI</dc:creator>
  <cp:lastModifiedBy>Arlt COTRI</cp:lastModifiedBy>
  <cp:revision>980</cp:revision>
  <cp:lastPrinted>2018-08-28T13:55:21Z</cp:lastPrinted>
  <dcterms:created xsi:type="dcterms:W3CDTF">2016-09-21T13:53:58Z</dcterms:created>
  <dcterms:modified xsi:type="dcterms:W3CDTF">2019-09-29T21:37:53Z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2016-09-16T00:00:00Z</vt:filetime>
  </property>
  <property fmtid="{D5CDD505-2E9C-101B-9397-08002B2CF9AE}" pid="3" name="LastSaved">
    <vt:filetime>2016-09-21T00:00:00Z</vt:filetime>
  </property>
</Properties>
</file>