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6"/>
  </p:notesMasterIdLst>
  <p:sldIdLst>
    <p:sldId id="257" r:id="rId2"/>
    <p:sldId id="308" r:id="rId3"/>
    <p:sldId id="307" r:id="rId4"/>
    <p:sldId id="285" r:id="rId5"/>
    <p:sldId id="286" r:id="rId6"/>
    <p:sldId id="287" r:id="rId7"/>
    <p:sldId id="288" r:id="rId8"/>
    <p:sldId id="289" r:id="rId9"/>
    <p:sldId id="290" r:id="rId10"/>
    <p:sldId id="280" r:id="rId11"/>
    <p:sldId id="292" r:id="rId12"/>
    <p:sldId id="293" r:id="rId13"/>
    <p:sldId id="294" r:id="rId14"/>
    <p:sldId id="309" r:id="rId15"/>
  </p:sldIdLst>
  <p:sldSz cx="9144000" cy="6858000" type="screen4x3"/>
  <p:notesSz cx="6797675" cy="9928225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7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065" y="0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2E45D59-D7C4-4F1F-A8D7-B48D92DB8721}" type="datetimeFigureOut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03" tIns="45702" rIns="91403" bIns="45702" rtlCol="0" anchor="ctr"/>
          <a:lstStyle/>
          <a:p>
            <a:pPr lvl="0"/>
            <a:endParaRPr lang="en-GB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133" y="4716542"/>
            <a:ext cx="5439409" cy="4467384"/>
          </a:xfrm>
          <a:prstGeom prst="rect">
            <a:avLst/>
          </a:prstGeom>
        </p:spPr>
        <p:txBody>
          <a:bodyPr vert="horz" lIns="91403" tIns="45702" rIns="91403" bIns="4570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GB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9909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065" y="9429909"/>
            <a:ext cx="2945024" cy="496729"/>
          </a:xfrm>
          <a:prstGeom prst="rect">
            <a:avLst/>
          </a:prstGeom>
        </p:spPr>
        <p:txBody>
          <a:bodyPr vert="horz" lIns="91403" tIns="45702" rIns="91403" bIns="4570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49BF28A-30E9-4733-8E45-4EFBD4A89958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30132-83D2-4275-92E8-6D30185AA5F5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0A74D7-15EB-4102-85E4-BDD9B79E637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9D8FB5-62BD-4696-85B4-92619007130D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9C79D9-3F66-44A3-A693-9B6B5353024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0AF2A7-3B5F-411C-9D04-9FEC4F76B878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EF026-4934-4A49-A055-C0A5A33FBCDA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51B31-8E27-45F3-B23A-BEA6763816EC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29F0A-FD5C-468D-88E3-52997F67478C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9A32F-5D3F-45F1-83DB-0335D3A7A7E1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34B36-4037-447F-9787-ADED26FAC1E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6645B-2683-4139-A34B-AE1AEEE5C321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22779-B747-495C-9B60-194FE6E8D359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40D76C-8CAC-4CFF-974B-A8202ED531C1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9A5A7-8F07-4962-9561-A0188E33D670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47D3C1-0D62-42E6-83C4-1F115075F406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4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2DD96F-54B0-4DB5-9E8A-3F7383B45A7E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71D41-73E8-403B-913F-3474BD3EAC24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3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663EC-4EA2-47EC-9221-7215214A4997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B3458F-CE31-40CC-8410-D94C57255D35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D41F1F-3C45-4A05-B4AE-E2F06CE94483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7EB9B-63AE-46C7-9733-6003A39FEDDA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6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FDD88-D374-424B-BE82-5E33D4B80AEB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GB" smtClean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A3BDB1-F8EC-4114-B4D6-1B0CDCAB4C11}" type="datetime1">
              <a:rPr lang="de-DE"/>
              <a:pPr>
                <a:defRPr/>
              </a:pPr>
              <a:t>13.12.2009</a:t>
            </a:fld>
            <a:endParaRPr lang="en-GB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1BC8E99-185F-4617-89C0-05ABE3413D7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18" Type="http://schemas.openxmlformats.org/officeDocument/2006/relationships/image" Target="../media/image35.png"/><Relationship Id="rId26" Type="http://schemas.openxmlformats.org/officeDocument/2006/relationships/hyperlink" Target="/" TargetMode="External"/><Relationship Id="rId3" Type="http://schemas.openxmlformats.org/officeDocument/2006/relationships/image" Target="../media/image20.png"/><Relationship Id="rId21" Type="http://schemas.openxmlformats.org/officeDocument/2006/relationships/image" Target="../media/image38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17" Type="http://schemas.openxmlformats.org/officeDocument/2006/relationships/image" Target="../media/image34.png"/><Relationship Id="rId25" Type="http://schemas.openxmlformats.org/officeDocument/2006/relationships/image" Target="../media/image42.pn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29" Type="http://schemas.openxmlformats.org/officeDocument/2006/relationships/image" Target="../media/image45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24" Type="http://schemas.openxmlformats.org/officeDocument/2006/relationships/image" Target="../media/image41.png"/><Relationship Id="rId5" Type="http://schemas.openxmlformats.org/officeDocument/2006/relationships/image" Target="../media/image22.png"/><Relationship Id="rId15" Type="http://schemas.openxmlformats.org/officeDocument/2006/relationships/image" Target="../media/image32.png"/><Relationship Id="rId23" Type="http://schemas.openxmlformats.org/officeDocument/2006/relationships/image" Target="../media/image40.png"/><Relationship Id="rId28" Type="http://schemas.openxmlformats.org/officeDocument/2006/relationships/image" Target="../media/image44.png"/><Relationship Id="rId10" Type="http://schemas.openxmlformats.org/officeDocument/2006/relationships/image" Target="../media/image27.png"/><Relationship Id="rId19" Type="http://schemas.openxmlformats.org/officeDocument/2006/relationships/image" Target="../media/image36.jpeg"/><Relationship Id="rId4" Type="http://schemas.openxmlformats.org/officeDocument/2006/relationships/image" Target="../media/image21.png"/><Relationship Id="rId9" Type="http://schemas.openxmlformats.org/officeDocument/2006/relationships/image" Target="../media/image26.png"/><Relationship Id="rId14" Type="http://schemas.openxmlformats.org/officeDocument/2006/relationships/image" Target="../media/image31.png"/><Relationship Id="rId22" Type="http://schemas.openxmlformats.org/officeDocument/2006/relationships/image" Target="../media/image39.jpeg"/><Relationship Id="rId27" Type="http://schemas.openxmlformats.org/officeDocument/2006/relationships/image" Target="../media/image43.png"/><Relationship Id="rId30" Type="http://schemas.openxmlformats.org/officeDocument/2006/relationships/image" Target="../media/image46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940180"/>
          </a:xfrm>
        </p:spPr>
        <p:txBody>
          <a:bodyPr/>
          <a:lstStyle/>
          <a:p>
            <a:pPr algn="l"/>
            <a:r>
              <a:rPr lang="en-US" sz="2400" i="1" dirty="0" smtClean="0"/>
              <a:t>ITM MA III Dec 13, 2009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Marketing</a:t>
            </a:r>
            <a:r>
              <a:rPr lang="en-US" sz="2400" dirty="0" smtClean="0"/>
              <a:t>: "Old" Media and the problem of global marketing campaigns. </a:t>
            </a:r>
            <a:br>
              <a:rPr lang="en-US" sz="2400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Internet 2.0 - Social Media Marketing across cultures - possible because user-driven? </a:t>
            </a:r>
            <a:endParaRPr lang="en-GB" sz="2400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786321"/>
            <a:ext cx="8472488" cy="1928803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smtClean="0"/>
              <a:t>	</a:t>
            </a: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1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Evolution: From Broadcasting 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C5C8-AD45-40A2-92F6-826EFFD326C4}" type="slidenum">
              <a:rPr lang="en-GB"/>
              <a:pPr>
                <a:defRPr/>
              </a:pPr>
              <a:t>10</a:t>
            </a:fld>
            <a:endParaRPr lang="en-GB" dirty="0"/>
          </a:p>
        </p:txBody>
      </p:sp>
      <p:pic>
        <p:nvPicPr>
          <p:cNvPr id="9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69995" y="1600200"/>
            <a:ext cx="48040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… to listening …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C5C8-AD45-40A2-92F6-826EFFD326C4}" type="slidenum">
              <a:rPr lang="en-GB"/>
              <a:pPr>
                <a:defRPr/>
              </a:pPr>
              <a:t>11</a:t>
            </a:fld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33216" y="1600200"/>
            <a:ext cx="527756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… towards dialogue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C4C5C8-AD45-40A2-92F6-826EFFD326C4}" type="slidenum">
              <a:rPr lang="en-GB"/>
              <a:pPr>
                <a:defRPr/>
              </a:pPr>
              <a:t>12</a:t>
            </a:fld>
            <a:endParaRPr lang="en-GB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674229" y="1600200"/>
            <a:ext cx="57955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hteck 8"/>
          <p:cNvSpPr/>
          <p:nvPr/>
        </p:nvSpPr>
        <p:spPr>
          <a:xfrm>
            <a:off x="785786" y="5929330"/>
            <a:ext cx="27398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 smtClean="0"/>
              <a:t>Source: </a:t>
            </a:r>
            <a:r>
              <a:rPr lang="en-GB" sz="1200" dirty="0" err="1" smtClean="0"/>
              <a:t>Managementinnovationgroup</a:t>
            </a:r>
            <a:endParaRPr lang="de-DE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Example Trip</a:t>
            </a:r>
            <a:endParaRPr lang="en-GB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13</a:t>
            </a:fld>
            <a:endParaRPr lang="en-GB" dirty="0"/>
          </a:p>
        </p:txBody>
      </p:sp>
      <p:grpSp>
        <p:nvGrpSpPr>
          <p:cNvPr id="8" name="Group 74"/>
          <p:cNvGrpSpPr>
            <a:grpSpLocks/>
          </p:cNvGrpSpPr>
          <p:nvPr/>
        </p:nvGrpSpPr>
        <p:grpSpPr bwMode="auto">
          <a:xfrm>
            <a:off x="428596" y="2000240"/>
            <a:ext cx="11830050" cy="5219700"/>
            <a:chOff x="622300" y="757238"/>
            <a:chExt cx="11830050" cy="5219700"/>
          </a:xfrm>
        </p:grpSpPr>
        <p:sp>
          <p:nvSpPr>
            <p:cNvPr id="9" name="Rectangle 4"/>
            <p:cNvSpPr>
              <a:spLocks noChangeArrowheads="1"/>
            </p:cNvSpPr>
            <p:nvPr/>
          </p:nvSpPr>
          <p:spPr bwMode="auto">
            <a:xfrm>
              <a:off x="3380650" y="763262"/>
              <a:ext cx="1155836" cy="521367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10" name="Rectangle 5"/>
            <p:cNvSpPr>
              <a:spLocks noChangeArrowheads="1"/>
            </p:cNvSpPr>
            <p:nvPr/>
          </p:nvSpPr>
          <p:spPr bwMode="auto">
            <a:xfrm>
              <a:off x="5942522" y="763262"/>
              <a:ext cx="1155836" cy="521367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11" name="Rectangle 6"/>
            <p:cNvSpPr>
              <a:spLocks noChangeArrowheads="1"/>
            </p:cNvSpPr>
            <p:nvPr/>
          </p:nvSpPr>
          <p:spPr bwMode="auto">
            <a:xfrm>
              <a:off x="723608" y="763262"/>
              <a:ext cx="1154301" cy="5213676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 anchor="ctr">
              <a:spAutoFit/>
            </a:bodyPr>
            <a:lstStyle/>
            <a:p>
              <a:endParaRPr lang="en-CA"/>
            </a:p>
          </p:txBody>
        </p:sp>
        <p:grpSp>
          <p:nvGrpSpPr>
            <p:cNvPr id="12" name="Group 7"/>
            <p:cNvGrpSpPr>
              <a:grpSpLocks/>
            </p:cNvGrpSpPr>
            <p:nvPr/>
          </p:nvGrpSpPr>
          <p:grpSpPr bwMode="auto">
            <a:xfrm>
              <a:off x="2039082" y="1466551"/>
              <a:ext cx="1154301" cy="1045145"/>
              <a:chOff x="1527" y="2020"/>
              <a:chExt cx="767" cy="694"/>
            </a:xfrm>
          </p:grpSpPr>
          <p:sp>
            <p:nvSpPr>
              <p:cNvPr id="71" name="Oval 8"/>
              <p:cNvSpPr>
                <a:spLocks noChangeArrowheads="1"/>
              </p:cNvSpPr>
              <p:nvPr/>
            </p:nvSpPr>
            <p:spPr bwMode="auto">
              <a:xfrm>
                <a:off x="1545" y="2020"/>
                <a:ext cx="704" cy="694"/>
              </a:xfrm>
              <a:prstGeom prst="ellipse">
                <a:avLst/>
              </a:prstGeom>
              <a:gradFill rotWithShape="1">
                <a:gsLst>
                  <a:gs pos="0">
                    <a:srgbClr val="FFFF99"/>
                  </a:gs>
                  <a:gs pos="100000">
                    <a:srgbClr val="B2B26B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91427" tIns="45713" rIns="91427" bIns="45713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72" name="Text Box 9"/>
              <p:cNvSpPr txBox="1">
                <a:spLocks noChangeArrowheads="1"/>
              </p:cNvSpPr>
              <p:nvPr/>
            </p:nvSpPr>
            <p:spPr bwMode="auto">
              <a:xfrm>
                <a:off x="1527" y="2151"/>
                <a:ext cx="767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7" tIns="45713" rIns="91427" bIns="4571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434221"/>
                    </a:solidFill>
                    <a:latin typeface="Arial Narrow" pitchFamily="34" charset="0"/>
                  </a:rPr>
                  <a:t>Plan &amp; Research</a:t>
                </a:r>
              </a:p>
            </p:txBody>
          </p:sp>
        </p:grpSp>
        <p:grpSp>
          <p:nvGrpSpPr>
            <p:cNvPr id="13" name="Group 10"/>
            <p:cNvGrpSpPr>
              <a:grpSpLocks/>
            </p:cNvGrpSpPr>
            <p:nvPr/>
          </p:nvGrpSpPr>
          <p:grpSpPr bwMode="auto">
            <a:xfrm>
              <a:off x="3397534" y="1466551"/>
              <a:ext cx="1140486" cy="1045145"/>
              <a:chOff x="2607" y="2020"/>
              <a:chExt cx="757" cy="694"/>
            </a:xfrm>
          </p:grpSpPr>
          <p:sp>
            <p:nvSpPr>
              <p:cNvPr id="69" name="Oval 11"/>
              <p:cNvSpPr>
                <a:spLocks noChangeArrowheads="1"/>
              </p:cNvSpPr>
              <p:nvPr/>
            </p:nvSpPr>
            <p:spPr bwMode="auto">
              <a:xfrm>
                <a:off x="2626" y="2020"/>
                <a:ext cx="704" cy="694"/>
              </a:xfrm>
              <a:prstGeom prst="ellipse">
                <a:avLst/>
              </a:prstGeom>
              <a:gradFill rotWithShape="1">
                <a:gsLst>
                  <a:gs pos="0">
                    <a:srgbClr val="66FF66"/>
                  </a:gs>
                  <a:gs pos="100000">
                    <a:srgbClr val="47B24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91427" tIns="45713" rIns="91427" bIns="45713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70" name="Text Box 12"/>
              <p:cNvSpPr txBox="1">
                <a:spLocks noChangeArrowheads="1"/>
              </p:cNvSpPr>
              <p:nvPr/>
            </p:nvSpPr>
            <p:spPr bwMode="auto">
              <a:xfrm>
                <a:off x="2607" y="2152"/>
                <a:ext cx="757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7" tIns="45713" rIns="91427" bIns="4571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434221"/>
                    </a:solidFill>
                    <a:latin typeface="Arial Narrow" pitchFamily="34" charset="0"/>
                  </a:rPr>
                  <a:t>Shop &amp; Compare</a:t>
                </a:r>
              </a:p>
            </p:txBody>
          </p:sp>
        </p:grpSp>
        <p:grpSp>
          <p:nvGrpSpPr>
            <p:cNvPr id="14" name="Group 13"/>
            <p:cNvGrpSpPr>
              <a:grpSpLocks/>
            </p:cNvGrpSpPr>
            <p:nvPr/>
          </p:nvGrpSpPr>
          <p:grpSpPr bwMode="auto">
            <a:xfrm>
              <a:off x="4742172" y="1466551"/>
              <a:ext cx="1060668" cy="1045145"/>
              <a:chOff x="3707" y="2020"/>
              <a:chExt cx="704" cy="694"/>
            </a:xfrm>
          </p:grpSpPr>
          <p:sp>
            <p:nvSpPr>
              <p:cNvPr id="67" name="Oval 14"/>
              <p:cNvSpPr>
                <a:spLocks noChangeArrowheads="1"/>
              </p:cNvSpPr>
              <p:nvPr/>
            </p:nvSpPr>
            <p:spPr bwMode="auto">
              <a:xfrm>
                <a:off x="3707" y="2020"/>
                <a:ext cx="704" cy="694"/>
              </a:xfrm>
              <a:prstGeom prst="ellipse">
                <a:avLst/>
              </a:prstGeom>
              <a:gradFill rotWithShape="1">
                <a:gsLst>
                  <a:gs pos="0">
                    <a:srgbClr val="FF9966"/>
                  </a:gs>
                  <a:gs pos="100000">
                    <a:srgbClr val="B26B47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91427" tIns="45713" rIns="91427" bIns="45713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8" name="Text Box 15"/>
              <p:cNvSpPr txBox="1">
                <a:spLocks noChangeArrowheads="1"/>
              </p:cNvSpPr>
              <p:nvPr/>
            </p:nvSpPr>
            <p:spPr bwMode="auto">
              <a:xfrm>
                <a:off x="3797" y="2250"/>
                <a:ext cx="538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7" tIns="45713" rIns="91427" bIns="4571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434221"/>
                    </a:solidFill>
                    <a:latin typeface="Arial Narrow" pitchFamily="34" charset="0"/>
                  </a:rPr>
                  <a:t>Book</a:t>
                </a:r>
              </a:p>
            </p:txBody>
          </p:sp>
        </p:grpSp>
        <p:sp>
          <p:nvSpPr>
            <p:cNvPr id="15" name="Text Box 16"/>
            <p:cNvSpPr txBox="1">
              <a:spLocks noChangeArrowheads="1"/>
            </p:cNvSpPr>
            <p:nvPr/>
          </p:nvSpPr>
          <p:spPr bwMode="auto">
            <a:xfrm>
              <a:off x="2086666" y="757238"/>
              <a:ext cx="1045318" cy="30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Itinerary</a:t>
              </a:r>
            </a:p>
          </p:txBody>
        </p:sp>
        <p:sp>
          <p:nvSpPr>
            <p:cNvPr id="16" name="Text Box 17"/>
            <p:cNvSpPr txBox="1">
              <a:spLocks noChangeArrowheads="1"/>
            </p:cNvSpPr>
            <p:nvPr/>
          </p:nvSpPr>
          <p:spPr bwMode="auto">
            <a:xfrm>
              <a:off x="4607094" y="757238"/>
              <a:ext cx="1329288" cy="51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Reserve &amp; Pay</a:t>
              </a:r>
            </a:p>
          </p:txBody>
        </p:sp>
        <p:grpSp>
          <p:nvGrpSpPr>
            <p:cNvPr id="17" name="Group 18"/>
            <p:cNvGrpSpPr>
              <a:grpSpLocks/>
            </p:cNvGrpSpPr>
            <p:nvPr/>
          </p:nvGrpSpPr>
          <p:grpSpPr bwMode="auto">
            <a:xfrm>
              <a:off x="774262" y="1466551"/>
              <a:ext cx="1060668" cy="1045145"/>
              <a:chOff x="464" y="2019"/>
              <a:chExt cx="704" cy="694"/>
            </a:xfrm>
          </p:grpSpPr>
          <p:sp>
            <p:nvSpPr>
              <p:cNvPr id="65" name="Oval 19"/>
              <p:cNvSpPr>
                <a:spLocks noChangeArrowheads="1"/>
              </p:cNvSpPr>
              <p:nvPr/>
            </p:nvSpPr>
            <p:spPr bwMode="auto">
              <a:xfrm>
                <a:off x="464" y="2019"/>
                <a:ext cx="704" cy="694"/>
              </a:xfrm>
              <a:prstGeom prst="ellipse">
                <a:avLst/>
              </a:prstGeom>
              <a:gradFill rotWithShape="1">
                <a:gsLst>
                  <a:gs pos="0">
                    <a:srgbClr val="9999FF"/>
                  </a:gs>
                  <a:gs pos="100000">
                    <a:srgbClr val="6666AA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</p:spPr>
            <p:txBody>
              <a:bodyPr lIns="91427" tIns="45713" rIns="91427" bIns="45713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6" name="Text Box 20"/>
              <p:cNvSpPr txBox="1">
                <a:spLocks noChangeArrowheads="1"/>
              </p:cNvSpPr>
              <p:nvPr/>
            </p:nvSpPr>
            <p:spPr bwMode="auto">
              <a:xfrm>
                <a:off x="473" y="2251"/>
                <a:ext cx="676" cy="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7" tIns="45713" rIns="91427" bIns="4571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434221"/>
                    </a:solidFill>
                    <a:latin typeface="Arial Narrow" pitchFamily="34" charset="0"/>
                  </a:rPr>
                  <a:t>Inspire</a:t>
                </a:r>
              </a:p>
            </p:txBody>
          </p:sp>
        </p:grpSp>
        <p:sp>
          <p:nvSpPr>
            <p:cNvPr id="18" name="Text Box 21"/>
            <p:cNvSpPr txBox="1">
              <a:spLocks noChangeArrowheads="1"/>
            </p:cNvSpPr>
            <p:nvPr/>
          </p:nvSpPr>
          <p:spPr bwMode="auto">
            <a:xfrm>
              <a:off x="622300" y="757238"/>
              <a:ext cx="1333893" cy="30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Destination</a:t>
              </a:r>
            </a:p>
          </p:txBody>
        </p:sp>
        <p:sp>
          <p:nvSpPr>
            <p:cNvPr id="19" name="Text Box 22"/>
            <p:cNvSpPr txBox="1">
              <a:spLocks noChangeArrowheads="1"/>
            </p:cNvSpPr>
            <p:nvPr/>
          </p:nvSpPr>
          <p:spPr bwMode="auto">
            <a:xfrm>
              <a:off x="3437444" y="757238"/>
              <a:ext cx="1152766" cy="304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Best Deal</a:t>
              </a: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>
              <a:off x="2910947" y="1293364"/>
              <a:ext cx="827351" cy="206318"/>
            </a:xfrm>
            <a:prstGeom prst="curvedDownArrow">
              <a:avLst>
                <a:gd name="adj1" fmla="val 78698"/>
                <a:gd name="adj2" fmla="val 15737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auto">
            <a:xfrm>
              <a:off x="4246375" y="1293364"/>
              <a:ext cx="827351" cy="206318"/>
            </a:xfrm>
            <a:prstGeom prst="curvedDownArrow">
              <a:avLst>
                <a:gd name="adj1" fmla="val 78698"/>
                <a:gd name="adj2" fmla="val 15737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2" name="AutoShape 25"/>
            <p:cNvSpPr>
              <a:spLocks noChangeArrowheads="1"/>
            </p:cNvSpPr>
            <p:nvPr/>
          </p:nvSpPr>
          <p:spPr bwMode="auto">
            <a:xfrm>
              <a:off x="1560170" y="1291858"/>
              <a:ext cx="827351" cy="206318"/>
            </a:xfrm>
            <a:prstGeom prst="curvedDownArrow">
              <a:avLst>
                <a:gd name="adj1" fmla="val 78698"/>
                <a:gd name="adj2" fmla="val 15737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3" name="AutoShape 26"/>
            <p:cNvSpPr>
              <a:spLocks noChangeArrowheads="1"/>
            </p:cNvSpPr>
            <p:nvPr/>
          </p:nvSpPr>
          <p:spPr bwMode="auto">
            <a:xfrm>
              <a:off x="5569523" y="1293364"/>
              <a:ext cx="827351" cy="206318"/>
            </a:xfrm>
            <a:prstGeom prst="curvedDownArrow">
              <a:avLst>
                <a:gd name="adj1" fmla="val 78698"/>
                <a:gd name="adj2" fmla="val 15737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6011596" y="1504200"/>
              <a:ext cx="1022293" cy="987918"/>
            </a:xfrm>
            <a:prstGeom prst="ellipse">
              <a:avLst/>
            </a:prstGeom>
            <a:gradFill rotWithShape="1">
              <a:gsLst>
                <a:gs pos="0">
                  <a:srgbClr val="CC66FF"/>
                </a:gs>
                <a:gs pos="100000">
                  <a:srgbClr val="A251CA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</p:spPr>
          <p:txBody>
            <a:bodyPr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5" name="Text Box 28"/>
            <p:cNvSpPr txBox="1">
              <a:spLocks noChangeArrowheads="1"/>
            </p:cNvSpPr>
            <p:nvPr/>
          </p:nvSpPr>
          <p:spPr bwMode="auto">
            <a:xfrm>
              <a:off x="6069925" y="1671363"/>
              <a:ext cx="836561" cy="33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600">
                  <a:solidFill>
                    <a:srgbClr val="434221"/>
                  </a:solidFill>
                </a:rPr>
                <a:t>Travel</a:t>
              </a:r>
            </a:p>
          </p:txBody>
        </p:sp>
        <p:sp>
          <p:nvSpPr>
            <p:cNvPr id="26" name="Text Box 29"/>
            <p:cNvSpPr txBox="1">
              <a:spLocks noChangeArrowheads="1"/>
            </p:cNvSpPr>
            <p:nvPr/>
          </p:nvSpPr>
          <p:spPr bwMode="auto">
            <a:xfrm>
              <a:off x="5819724" y="757238"/>
              <a:ext cx="1329288" cy="73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Experience &amp; Communicate</a:t>
              </a:r>
            </a:p>
          </p:txBody>
        </p:sp>
        <p:sp>
          <p:nvSpPr>
            <p:cNvPr id="27" name="AutoShape 30"/>
            <p:cNvSpPr>
              <a:spLocks noChangeArrowheads="1"/>
            </p:cNvSpPr>
            <p:nvPr/>
          </p:nvSpPr>
          <p:spPr bwMode="auto">
            <a:xfrm>
              <a:off x="6713080" y="1251197"/>
              <a:ext cx="827351" cy="206318"/>
            </a:xfrm>
            <a:prstGeom prst="curvedDownArrow">
              <a:avLst>
                <a:gd name="adj1" fmla="val 78698"/>
                <a:gd name="adj2" fmla="val 157377"/>
                <a:gd name="adj3" fmla="val 33333"/>
              </a:avLst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lIns="91427" tIns="45713" rIns="91427" bIns="45713" anchor="ctr">
              <a:spAutoFit/>
            </a:bodyPr>
            <a:lstStyle/>
            <a:p>
              <a:endParaRPr lang="en-CA"/>
            </a:p>
          </p:txBody>
        </p:sp>
        <p:sp>
          <p:nvSpPr>
            <p:cNvPr id="28" name="Text Box 31"/>
            <p:cNvSpPr txBox="1">
              <a:spLocks noChangeArrowheads="1"/>
            </p:cNvSpPr>
            <p:nvPr/>
          </p:nvSpPr>
          <p:spPr bwMode="auto">
            <a:xfrm>
              <a:off x="7058449" y="757238"/>
              <a:ext cx="1329288" cy="7303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27" tIns="45713" rIns="91427" bIns="45713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solidFill>
                    <a:srgbClr val="434221"/>
                  </a:solidFill>
                </a:rPr>
                <a:t>Re-live, Inspire Others</a:t>
              </a:r>
            </a:p>
          </p:txBody>
        </p:sp>
        <p:pic>
          <p:nvPicPr>
            <p:cNvPr id="29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600954" y="3237574"/>
              <a:ext cx="1108252" cy="206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48539" y="3621597"/>
              <a:ext cx="1105182" cy="3644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93280" y="2799336"/>
              <a:ext cx="1181931" cy="27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3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457398" y="3234562"/>
              <a:ext cx="956289" cy="2469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36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3478888" y="2833974"/>
              <a:ext cx="689204" cy="3192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37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2003777" y="2742109"/>
              <a:ext cx="730648" cy="301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38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2045222" y="3523709"/>
              <a:ext cx="1082157" cy="24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9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2668421" y="3178841"/>
              <a:ext cx="617060" cy="30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7" name="Picture 40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1948518" y="4246576"/>
              <a:ext cx="1306263" cy="2274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41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5927173" y="3089989"/>
              <a:ext cx="440538" cy="43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9" name="Picture 42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6000851" y="2873129"/>
              <a:ext cx="1049923" cy="17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" name="Picture 43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099090" y="3812856"/>
              <a:ext cx="933265" cy="218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" name="Picture 44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7213481" y="2841504"/>
              <a:ext cx="681529" cy="2484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5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3495773" y="4174289"/>
              <a:ext cx="937870" cy="2409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3" name="Picture 46"/>
            <p:cNvPicPr>
              <a:picLocks noChangeAspect="1" noChangeArrowheads="1"/>
            </p:cNvPicPr>
            <p:nvPr/>
          </p:nvPicPr>
          <p:blipFill>
            <a:blip r:embed="rId16"/>
            <a:srcRect/>
            <a:stretch>
              <a:fillRect/>
            </a:stretch>
          </p:blipFill>
          <p:spPr bwMode="auto">
            <a:xfrm>
              <a:off x="1948518" y="3162276"/>
              <a:ext cx="607850" cy="239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" name="Picture 47"/>
            <p:cNvPicPr>
              <a:picLocks noChangeAspect="1" noChangeArrowheads="1"/>
            </p:cNvPicPr>
            <p:nvPr/>
          </p:nvPicPr>
          <p:blipFill>
            <a:blip r:embed="rId17"/>
            <a:srcRect/>
            <a:stretch>
              <a:fillRect/>
            </a:stretch>
          </p:blipFill>
          <p:spPr bwMode="auto">
            <a:xfrm>
              <a:off x="2832664" y="2800842"/>
              <a:ext cx="462027" cy="2033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" name="Picture 48"/>
            <p:cNvPicPr>
              <a:picLocks noChangeAspect="1" noChangeArrowheads="1"/>
            </p:cNvPicPr>
            <p:nvPr/>
          </p:nvPicPr>
          <p:blipFill>
            <a:blip r:embed="rId18"/>
            <a:srcRect/>
            <a:stretch>
              <a:fillRect/>
            </a:stretch>
          </p:blipFill>
          <p:spPr bwMode="auto">
            <a:xfrm>
              <a:off x="3422094" y="3523709"/>
              <a:ext cx="745998" cy="2514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6" name="Picture 4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7178177" y="3089989"/>
              <a:ext cx="1049923" cy="174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7" name="Picture 50"/>
            <p:cNvPicPr>
              <a:picLocks noChangeAspect="1" noChangeArrowheads="1"/>
            </p:cNvPicPr>
            <p:nvPr/>
          </p:nvPicPr>
          <p:blipFill>
            <a:blip r:embed="rId19"/>
            <a:srcRect/>
            <a:stretch>
              <a:fillRect/>
            </a:stretch>
          </p:blipFill>
          <p:spPr bwMode="auto">
            <a:xfrm>
              <a:off x="7165897" y="3523709"/>
              <a:ext cx="1094437" cy="2123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8" name="Picture 51"/>
            <p:cNvPicPr>
              <a:picLocks noChangeAspect="1" noChangeArrowheads="1"/>
            </p:cNvPicPr>
            <p:nvPr/>
          </p:nvPicPr>
          <p:blipFill>
            <a:blip r:embed="rId20"/>
            <a:srcRect/>
            <a:stretch>
              <a:fillRect/>
            </a:stretch>
          </p:blipFill>
          <p:spPr bwMode="auto">
            <a:xfrm>
              <a:off x="7144407" y="3306849"/>
              <a:ext cx="1178861" cy="1400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9" name="Group 52"/>
            <p:cNvGrpSpPr>
              <a:grpSpLocks/>
            </p:cNvGrpSpPr>
            <p:nvPr/>
          </p:nvGrpSpPr>
          <p:grpSpPr bwMode="auto">
            <a:xfrm>
              <a:off x="7038494" y="1466551"/>
              <a:ext cx="1359988" cy="1045145"/>
              <a:chOff x="4676" y="813"/>
              <a:chExt cx="903" cy="694"/>
            </a:xfrm>
          </p:grpSpPr>
          <p:sp>
            <p:nvSpPr>
              <p:cNvPr id="63" name="Oval 53"/>
              <p:cNvSpPr>
                <a:spLocks noChangeArrowheads="1"/>
              </p:cNvSpPr>
              <p:nvPr/>
            </p:nvSpPr>
            <p:spPr bwMode="auto">
              <a:xfrm>
                <a:off x="4755" y="813"/>
                <a:ext cx="699" cy="694"/>
              </a:xfrm>
              <a:prstGeom prst="ellipse">
                <a:avLst/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lIns="91427" tIns="45713" rIns="91427" bIns="45713" anchor="ctr">
                <a:spAutoFit/>
              </a:bodyPr>
              <a:lstStyle/>
              <a:p>
                <a:endParaRPr lang="en-CA"/>
              </a:p>
            </p:txBody>
          </p:sp>
          <p:sp>
            <p:nvSpPr>
              <p:cNvPr id="64" name="Text Box 54"/>
              <p:cNvSpPr txBox="1">
                <a:spLocks noChangeArrowheads="1"/>
              </p:cNvSpPr>
              <p:nvPr/>
            </p:nvSpPr>
            <p:spPr bwMode="auto">
              <a:xfrm>
                <a:off x="4676" y="935"/>
                <a:ext cx="903" cy="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1427" tIns="45713" rIns="91427" bIns="45713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>
                    <a:solidFill>
                      <a:srgbClr val="434221"/>
                    </a:solidFill>
                    <a:latin typeface="Arial Narrow" pitchFamily="34" charset="0"/>
                  </a:rPr>
                  <a:t>Share &amp; Reminisce</a:t>
                </a:r>
              </a:p>
            </p:txBody>
          </p:sp>
        </p:grpSp>
        <p:pic>
          <p:nvPicPr>
            <p:cNvPr id="50" name="Picture 55" descr="AC_logo_stacked"/>
            <p:cNvPicPr>
              <a:picLocks noChangeAspect="1" noChangeArrowheads="1"/>
            </p:cNvPicPr>
            <p:nvPr/>
          </p:nvPicPr>
          <p:blipFill>
            <a:blip r:embed="rId21"/>
            <a:srcRect/>
            <a:stretch>
              <a:fillRect/>
            </a:stretch>
          </p:blipFill>
          <p:spPr bwMode="auto">
            <a:xfrm>
              <a:off x="4600954" y="4029716"/>
              <a:ext cx="589430" cy="5782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Rectangle 56"/>
            <p:cNvSpPr>
              <a:spLocks noChangeArrowheads="1"/>
            </p:cNvSpPr>
            <p:nvPr/>
          </p:nvSpPr>
          <p:spPr bwMode="auto">
            <a:xfrm>
              <a:off x="3610896" y="2687894"/>
              <a:ext cx="8841454" cy="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CA"/>
            </a:p>
          </p:txBody>
        </p:sp>
        <p:pic>
          <p:nvPicPr>
            <p:cNvPr id="52" name="Picture 57" descr="HR"/>
            <p:cNvPicPr>
              <a:picLocks noChangeAspect="1" noChangeArrowheads="1"/>
            </p:cNvPicPr>
            <p:nvPr/>
          </p:nvPicPr>
          <p:blipFill>
            <a:blip r:embed="rId22"/>
            <a:srcRect/>
            <a:stretch>
              <a:fillRect/>
            </a:stretch>
          </p:blipFill>
          <p:spPr bwMode="auto">
            <a:xfrm>
              <a:off x="5199595" y="4174289"/>
              <a:ext cx="653899" cy="2258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3" name="Picture 58" descr="concierge"/>
            <p:cNvPicPr>
              <a:picLocks noChangeAspect="1" noChangeArrowheads="1"/>
            </p:cNvPicPr>
            <p:nvPr/>
          </p:nvPicPr>
          <p:blipFill>
            <a:blip r:embed="rId23"/>
            <a:srcRect/>
            <a:stretch>
              <a:fillRect/>
            </a:stretch>
          </p:blipFill>
          <p:spPr bwMode="auto">
            <a:xfrm>
              <a:off x="1138051" y="3523709"/>
              <a:ext cx="646224" cy="939727"/>
            </a:xfrm>
            <a:prstGeom prst="rect">
              <a:avLst/>
            </a:prstGeom>
            <a:solidFill>
              <a:srgbClr val="00002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4" name="Picture 59" descr="yahootravel"/>
            <p:cNvPicPr>
              <a:picLocks noChangeAspect="1" noChangeArrowheads="1"/>
            </p:cNvPicPr>
            <p:nvPr/>
          </p:nvPicPr>
          <p:blipFill>
            <a:blip r:embed="rId24"/>
            <a:srcRect r="50612"/>
            <a:stretch>
              <a:fillRect/>
            </a:stretch>
          </p:blipFill>
          <p:spPr bwMode="auto">
            <a:xfrm>
              <a:off x="2022197" y="3885142"/>
              <a:ext cx="1178861" cy="317760"/>
            </a:xfrm>
            <a:prstGeom prst="rect">
              <a:avLst/>
            </a:prstGeom>
            <a:solidFill>
              <a:srgbClr val="000022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55" name="Picture 60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19024" y="3812856"/>
              <a:ext cx="960894" cy="2228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6" name="Picture 61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6442924" y="3089989"/>
              <a:ext cx="617060" cy="305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" name="Picture 62"/>
            <p:cNvPicPr>
              <a:picLocks noChangeAspect="1" noChangeArrowheads="1"/>
            </p:cNvPicPr>
            <p:nvPr/>
          </p:nvPicPr>
          <p:blipFill>
            <a:blip r:embed="rId25"/>
            <a:srcRect/>
            <a:stretch>
              <a:fillRect/>
            </a:stretch>
          </p:blipFill>
          <p:spPr bwMode="auto">
            <a:xfrm>
              <a:off x="6383060" y="3451422"/>
              <a:ext cx="649294" cy="325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3" descr="YouTube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7"/>
            <a:srcRect r="50027"/>
            <a:stretch>
              <a:fillRect/>
            </a:stretch>
          </p:blipFill>
          <p:spPr bwMode="auto">
            <a:xfrm>
              <a:off x="7179712" y="3812856"/>
              <a:ext cx="736788" cy="2740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4" descr="RealTravel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7179712" y="4102002"/>
              <a:ext cx="1105182" cy="25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0" name="Picture 65" descr="RealTravel">
              <a:hlinkClick r:id="rId26"/>
            </p:cNvPr>
            <p:cNvPicPr>
              <a:picLocks noChangeAspect="1" noChangeArrowheads="1"/>
            </p:cNvPicPr>
            <p:nvPr/>
          </p:nvPicPr>
          <p:blipFill>
            <a:blip r:embed="rId28"/>
            <a:srcRect/>
            <a:stretch>
              <a:fillRect/>
            </a:stretch>
          </p:blipFill>
          <p:spPr bwMode="auto">
            <a:xfrm>
              <a:off x="6000851" y="4136640"/>
              <a:ext cx="1105182" cy="254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" name="Picture 66"/>
            <p:cNvPicPr>
              <a:picLocks noChangeAspect="1" noChangeArrowheads="1"/>
            </p:cNvPicPr>
            <p:nvPr/>
          </p:nvPicPr>
          <p:blipFill>
            <a:blip r:embed="rId29"/>
            <a:srcRect/>
            <a:stretch>
              <a:fillRect/>
            </a:stretch>
          </p:blipFill>
          <p:spPr bwMode="auto">
            <a:xfrm>
              <a:off x="769658" y="3089989"/>
              <a:ext cx="957824" cy="4141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2" name="Picture 67"/>
            <p:cNvPicPr>
              <a:picLocks noChangeAspect="1" noChangeArrowheads="1"/>
            </p:cNvPicPr>
            <p:nvPr/>
          </p:nvPicPr>
          <p:blipFill>
            <a:blip r:embed="rId30"/>
            <a:srcRect/>
            <a:stretch>
              <a:fillRect/>
            </a:stretch>
          </p:blipFill>
          <p:spPr bwMode="auto">
            <a:xfrm>
              <a:off x="990694" y="2728556"/>
              <a:ext cx="736788" cy="385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" name="Inhaltsplatzhalter 7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</p:spPr>
        <p:txBody>
          <a:bodyPr/>
          <a:lstStyle/>
          <a:p>
            <a:pPr algn="l"/>
            <a:r>
              <a:rPr lang="en-US" sz="2400" dirty="0" smtClean="0"/>
              <a:t>Internet 2.0 - Social Media Marketing across </a:t>
            </a:r>
            <a:br>
              <a:rPr lang="en-US" sz="2400" dirty="0" smtClean="0"/>
            </a:br>
            <a:r>
              <a:rPr lang="en-US" sz="2400" dirty="0" smtClean="0"/>
              <a:t>cultures - possible because user-driven?</a:t>
            </a:r>
            <a:endParaRPr lang="en-GB" sz="2400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28596" y="1357298"/>
            <a:ext cx="8715404" cy="1785950"/>
          </a:xfrm>
        </p:spPr>
        <p:txBody>
          <a:bodyPr rtlCol="0">
            <a:normAutofit fontScale="25000" lnSpcReduction="20000"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8000" dirty="0" smtClean="0"/>
              <a:t>All </a:t>
            </a:r>
            <a:r>
              <a:rPr lang="de-DE" sz="8000" dirty="0" err="1" smtClean="0"/>
              <a:t>this</a:t>
            </a:r>
            <a:r>
              <a:rPr lang="de-DE" sz="8000" dirty="0" smtClean="0"/>
              <a:t> </a:t>
            </a:r>
            <a:r>
              <a:rPr lang="de-DE" sz="8000" dirty="0" err="1" smtClean="0"/>
              <a:t>is</a:t>
            </a:r>
            <a:r>
              <a:rPr lang="de-DE" sz="8000" dirty="0" smtClean="0"/>
              <a:t> </a:t>
            </a:r>
            <a:r>
              <a:rPr lang="de-DE" sz="8000" dirty="0" err="1" smtClean="0"/>
              <a:t>working</a:t>
            </a:r>
            <a:r>
              <a:rPr lang="de-DE" sz="8000" dirty="0" smtClean="0"/>
              <a:t> well </a:t>
            </a:r>
            <a:r>
              <a:rPr lang="de-DE" sz="8000" dirty="0" err="1" smtClean="0"/>
              <a:t>within</a:t>
            </a:r>
            <a:r>
              <a:rPr lang="de-DE" sz="8000" dirty="0" smtClean="0"/>
              <a:t> </a:t>
            </a:r>
            <a:r>
              <a:rPr lang="de-DE" sz="8000" dirty="0" err="1" smtClean="0"/>
              <a:t>one</a:t>
            </a:r>
            <a:r>
              <a:rPr lang="de-DE" sz="8000" dirty="0" smtClean="0"/>
              <a:t> </a:t>
            </a:r>
            <a:r>
              <a:rPr lang="de-DE" sz="8000" dirty="0" err="1" smtClean="0"/>
              <a:t>culture</a:t>
            </a:r>
            <a:r>
              <a:rPr lang="de-DE" sz="8000" dirty="0" smtClean="0"/>
              <a:t> – </a:t>
            </a:r>
            <a:r>
              <a:rPr lang="de-DE" sz="8000" b="1" dirty="0" err="1" smtClean="0"/>
              <a:t>how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about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negiotated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cultures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across</a:t>
            </a:r>
            <a:r>
              <a:rPr lang="de-DE" sz="8000" b="1" dirty="0" smtClean="0"/>
              <a:t> </a:t>
            </a:r>
            <a:r>
              <a:rPr lang="de-DE" sz="8000" b="1" dirty="0" err="1" smtClean="0"/>
              <a:t>borders</a:t>
            </a:r>
            <a:r>
              <a:rPr lang="de-DE" sz="8000" b="1" dirty="0" smtClean="0"/>
              <a:t> (real, </a:t>
            </a:r>
            <a:r>
              <a:rPr lang="de-DE" sz="8000" b="1" dirty="0" err="1" smtClean="0"/>
              <a:t>language</a:t>
            </a:r>
            <a:r>
              <a:rPr lang="de-DE" sz="8000" b="1" dirty="0" smtClean="0"/>
              <a:t>, sub-</a:t>
            </a:r>
            <a:r>
              <a:rPr lang="de-DE" sz="8000" b="1" dirty="0" err="1" smtClean="0"/>
              <a:t>group</a:t>
            </a:r>
            <a:r>
              <a:rPr lang="de-DE" sz="8000" b="1" dirty="0" smtClean="0"/>
              <a:t>)?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2000" dirty="0" smtClean="0"/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 smtClean="0"/>
          </a:p>
          <a:p>
            <a:pPr marL="0" indent="0">
              <a:lnSpc>
                <a:spcPct val="150000"/>
              </a:lnSpc>
              <a:buNone/>
            </a:pPr>
            <a:endParaRPr lang="de-DE" sz="19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900" dirty="0" smtClean="0"/>
              <a:t>	</a:t>
            </a: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14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2143116"/>
            <a:ext cx="4714876" cy="2572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71810"/>
            <a:ext cx="4546825" cy="35260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>
          <a:xfrm>
            <a:off x="5143504" y="5643578"/>
            <a:ext cx="346761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dirty="0" err="1" smtClean="0"/>
              <a:t>Example</a:t>
            </a:r>
            <a:r>
              <a:rPr lang="de-DE" dirty="0" smtClean="0"/>
              <a:t>: </a:t>
            </a:r>
            <a:r>
              <a:rPr lang="de-DE" dirty="0" err="1" smtClean="0"/>
              <a:t>StudiVZ</a:t>
            </a:r>
            <a:r>
              <a:rPr lang="de-DE" dirty="0" smtClean="0"/>
              <a:t> vs. </a:t>
            </a:r>
            <a:r>
              <a:rPr lang="de-DE" dirty="0" err="1" smtClean="0"/>
              <a:t>Facebook</a:t>
            </a:r>
            <a:endParaRPr 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</p:spPr>
        <p:txBody>
          <a:bodyPr/>
          <a:lstStyle/>
          <a:p>
            <a:pPr algn="l"/>
            <a:r>
              <a:rPr lang="en-US" sz="2400" dirty="0" smtClean="0"/>
              <a:t>Marketing: "Old" Media and the problem of global marketing campaigns. </a:t>
            </a:r>
            <a:endParaRPr lang="en-GB" sz="2400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71679"/>
            <a:ext cx="8472488" cy="4643446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smtClean="0"/>
              <a:t>	</a:t>
            </a: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2</a:t>
            </a:fld>
            <a:endParaRPr lang="en-GB" dirty="0"/>
          </a:p>
        </p:txBody>
      </p:sp>
      <p:pic>
        <p:nvPicPr>
          <p:cNvPr id="6" name="Grafik 5" descr="came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928802"/>
            <a:ext cx="2514600" cy="3213100"/>
          </a:xfrm>
          <a:prstGeom prst="rect">
            <a:avLst/>
          </a:prstGeom>
        </p:spPr>
      </p:pic>
      <p:pic>
        <p:nvPicPr>
          <p:cNvPr id="7" name="Grafik 6" descr="camel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1928802"/>
            <a:ext cx="4548198" cy="31339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2400" dirty="0" smtClean="0"/>
              <a:t>Internet 2.0 - Social Media Marketing across </a:t>
            </a:r>
            <a:br>
              <a:rPr lang="en-US" sz="2400" dirty="0" smtClean="0"/>
            </a:br>
            <a:r>
              <a:rPr lang="en-US" sz="2400" dirty="0" smtClean="0"/>
              <a:t>cultures - possible because user-driven?</a:t>
            </a:r>
            <a:endParaRPr lang="en-GB" sz="2400" b="1" dirty="0" smtClean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313"/>
            <a:ext cx="8472488" cy="5357812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smtClean="0"/>
              <a:t>	</a:t>
            </a:r>
            <a:r>
              <a:rPr lang="de-DE" sz="1800" dirty="0" smtClean="0"/>
              <a:t>„</a:t>
            </a:r>
            <a:r>
              <a:rPr lang="de-DE" sz="1800" dirty="0" err="1" smtClean="0"/>
              <a:t>Currently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</a:t>
            </a:r>
            <a:r>
              <a:rPr lang="de-DE" sz="1800" dirty="0" err="1" smtClean="0"/>
              <a:t>than</a:t>
            </a:r>
            <a:r>
              <a:rPr lang="de-DE" sz="1800" dirty="0" smtClean="0"/>
              <a:t> 700 </a:t>
            </a:r>
            <a:r>
              <a:rPr lang="de-DE" sz="1800" dirty="0" err="1" smtClean="0"/>
              <a:t>million</a:t>
            </a:r>
            <a:r>
              <a:rPr lang="de-DE" sz="1800" dirty="0" smtClean="0"/>
              <a:t> </a:t>
            </a:r>
            <a:r>
              <a:rPr lang="de-DE" sz="1800" dirty="0" err="1" smtClean="0"/>
              <a:t>people</a:t>
            </a:r>
            <a:r>
              <a:rPr lang="de-DE" sz="1800" dirty="0" smtClean="0"/>
              <a:t> </a:t>
            </a:r>
            <a:r>
              <a:rPr lang="de-DE" sz="1800" dirty="0" err="1" smtClean="0"/>
              <a:t>worldwide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using</a:t>
            </a:r>
            <a:r>
              <a:rPr lang="de-DE" sz="1800" dirty="0" smtClean="0"/>
              <a:t> online </a:t>
            </a:r>
            <a:r>
              <a:rPr lang="de-DE" sz="1800" dirty="0" err="1" smtClean="0"/>
              <a:t>networks</a:t>
            </a:r>
            <a:r>
              <a:rPr lang="de-DE" sz="1800" dirty="0" smtClean="0"/>
              <a:t> 	</a:t>
            </a:r>
            <a:r>
              <a:rPr lang="de-DE" sz="1800" dirty="0" err="1" smtClean="0"/>
              <a:t>for</a:t>
            </a:r>
            <a:r>
              <a:rPr lang="de-DE" sz="1800" dirty="0" smtClean="0"/>
              <a:t> </a:t>
            </a:r>
            <a:r>
              <a:rPr lang="de-DE" sz="1800" dirty="0" err="1" smtClean="0"/>
              <a:t>communication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networking</a:t>
            </a:r>
            <a:r>
              <a:rPr lang="de-DE" sz="1800" dirty="0" smtClean="0"/>
              <a:t>.“</a:t>
            </a:r>
            <a:br>
              <a:rPr lang="de-DE" sz="1800" dirty="0" smtClean="0"/>
            </a:br>
            <a:r>
              <a:rPr lang="de-DE" sz="1800" dirty="0" smtClean="0"/>
              <a:t>	(Back, Universität Mainz, Nov. 2009)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endParaRPr lang="de-DE" sz="18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sz="1800" dirty="0" smtClean="0"/>
              <a:t>	“The Future Consumer is aware, confused, information-bloated, demanding, 	fickle, smart, empowered, connected, in control, curious, resourceful, 	</a:t>
            </a:r>
            <a:r>
              <a:rPr lang="en-US" sz="1800" dirty="0" err="1" smtClean="0"/>
              <a:t>wellresearched</a:t>
            </a:r>
            <a:r>
              <a:rPr lang="en-US" sz="1800" dirty="0" smtClean="0"/>
              <a:t>,  </a:t>
            </a:r>
            <a:r>
              <a:rPr lang="de-DE" sz="1800" dirty="0" err="1" smtClean="0"/>
              <a:t>savvy</a:t>
            </a:r>
            <a:r>
              <a:rPr lang="de-DE" sz="1800" dirty="0" smtClean="0"/>
              <a:t>, </a:t>
            </a:r>
            <a:r>
              <a:rPr lang="de-DE" sz="1800" dirty="0" err="1" smtClean="0"/>
              <a:t>impatient</a:t>
            </a:r>
            <a:r>
              <a:rPr lang="de-DE" sz="1800" dirty="0" smtClean="0"/>
              <a:t>, </a:t>
            </a:r>
            <a:r>
              <a:rPr lang="de-DE" sz="1800" dirty="0" err="1" smtClean="0"/>
              <a:t>discriminating</a:t>
            </a:r>
            <a:r>
              <a:rPr lang="de-DE" sz="1800" dirty="0" smtClean="0"/>
              <a:t>, mobile, </a:t>
            </a:r>
            <a:r>
              <a:rPr lang="de-DE" sz="1800" dirty="0" err="1" smtClean="0"/>
              <a:t>discerning</a:t>
            </a:r>
            <a:r>
              <a:rPr lang="de-DE" sz="1800" dirty="0" smtClean="0"/>
              <a:t>, 	</a:t>
            </a:r>
            <a:r>
              <a:rPr lang="de-DE" sz="1800" dirty="0" err="1" smtClean="0"/>
              <a:t>capricious</a:t>
            </a:r>
            <a:r>
              <a:rPr lang="de-DE" sz="1800" dirty="0" smtClean="0"/>
              <a:t>, </a:t>
            </a:r>
            <a:r>
              <a:rPr lang="de-DE" sz="1800" dirty="0" err="1" smtClean="0"/>
              <a:t>dogmatic</a:t>
            </a:r>
            <a:r>
              <a:rPr lang="de-DE" sz="1800" dirty="0" smtClean="0"/>
              <a:t> ...“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de-DE" sz="1800" dirty="0" smtClean="0"/>
              <a:t>	(</a:t>
            </a:r>
            <a:r>
              <a:rPr lang="de-DE" sz="1800" dirty="0" err="1" smtClean="0"/>
              <a:t>Yeoh</a:t>
            </a:r>
            <a:r>
              <a:rPr lang="de-DE" sz="1800" dirty="0" smtClean="0"/>
              <a:t> </a:t>
            </a:r>
            <a:r>
              <a:rPr lang="de-DE" sz="1800" dirty="0" err="1" smtClean="0"/>
              <a:t>Siew</a:t>
            </a:r>
            <a:r>
              <a:rPr lang="de-DE" sz="1800" dirty="0" smtClean="0"/>
              <a:t> </a:t>
            </a:r>
            <a:r>
              <a:rPr lang="de-DE" sz="1800" dirty="0" err="1" smtClean="0"/>
              <a:t>Hoon</a:t>
            </a:r>
            <a:r>
              <a:rPr lang="de-DE" sz="1800" dirty="0" smtClean="0"/>
              <a:t>, ITB Berlin, March 2009)</a:t>
            </a:r>
          </a:p>
          <a:p>
            <a:pPr marL="0" indent="0">
              <a:lnSpc>
                <a:spcPct val="150000"/>
              </a:lnSpc>
              <a:buNone/>
            </a:pPr>
            <a:endParaRPr lang="de-DE" sz="1900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de-DE" sz="1900" dirty="0" smtClean="0"/>
              <a:t>	</a:t>
            </a: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3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The World goes Social Media…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313"/>
            <a:ext cx="8472488" cy="5357812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de-DE" sz="2000" dirty="0" smtClean="0"/>
              <a:t>	</a:t>
            </a: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4</a:t>
            </a:fld>
            <a:endParaRPr lang="en-GB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19775" t="16260" r="15771" b="30894"/>
          <a:stretch>
            <a:fillRect/>
          </a:stretch>
        </p:blipFill>
        <p:spPr bwMode="auto">
          <a:xfrm>
            <a:off x="285720" y="1285860"/>
            <a:ext cx="850112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err="1" smtClean="0"/>
              <a:t>Facebook</a:t>
            </a:r>
            <a:r>
              <a:rPr lang="en-GB" sz="2400" b="1" dirty="0" smtClean="0"/>
              <a:t> </a:t>
            </a:r>
            <a:r>
              <a:rPr lang="en-GB" sz="1600" dirty="0" smtClean="0"/>
              <a:t>(Data as of beginning of Nov. 2009)</a:t>
            </a:r>
            <a:endParaRPr lang="en-GB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5</a:t>
            </a:fld>
            <a:endParaRPr lang="en-GB" dirty="0"/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357298"/>
            <a:ext cx="61626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48375" y="1571612"/>
            <a:ext cx="3095625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43625" y="4143380"/>
            <a:ext cx="300037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Academia.edu </a:t>
            </a:r>
            <a:r>
              <a:rPr lang="en-GB" sz="1600" dirty="0" smtClean="0"/>
              <a:t>(Screenshot Nov. 22, 2009)</a:t>
            </a:r>
            <a:endParaRPr lang="en-GB" sz="2400" dirty="0" smtClean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6</a:t>
            </a:fld>
            <a:endParaRPr lang="en-GB" dirty="0"/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86050" y="1357298"/>
            <a:ext cx="5862439" cy="2281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hteck 9"/>
          <p:cNvSpPr/>
          <p:nvPr/>
        </p:nvSpPr>
        <p:spPr>
          <a:xfrm>
            <a:off x="357158" y="1571612"/>
            <a:ext cx="2428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78.000 researchers,</a:t>
            </a:r>
          </a:p>
          <a:p>
            <a:r>
              <a:rPr lang="en-US" dirty="0" smtClean="0"/>
              <a:t>476.000 paper online.</a:t>
            </a:r>
            <a:endParaRPr lang="de-DE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86124"/>
            <a:ext cx="5436887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4810" y="4143380"/>
            <a:ext cx="4510723" cy="23431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Social Media Forms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7</a:t>
            </a:fld>
            <a:endParaRPr lang="en-GB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 l="27100" t="20325" r="21631" b="11584"/>
          <a:stretch>
            <a:fillRect/>
          </a:stretch>
        </p:blipFill>
        <p:spPr bwMode="auto">
          <a:xfrm>
            <a:off x="0" y="1428736"/>
            <a:ext cx="4525464" cy="4330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071934" y="4857760"/>
            <a:ext cx="4921382" cy="200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1285860"/>
            <a:ext cx="4488707" cy="360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Social Media as Marketing Instrument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57313"/>
            <a:ext cx="3043230" cy="5357812"/>
          </a:xfrm>
        </p:spPr>
        <p:txBody>
          <a:bodyPr rtlCol="0">
            <a:normAutofit/>
          </a:bodyPr>
          <a:lstStyle/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2000" dirty="0" err="1" smtClean="0"/>
              <a:t>Social</a:t>
            </a:r>
            <a:r>
              <a:rPr lang="de-DE" sz="2000" dirty="0" smtClean="0"/>
              <a:t> Media Marketing = Marketing </a:t>
            </a:r>
            <a:r>
              <a:rPr lang="de-DE" sz="2000" dirty="0" err="1" smtClean="0"/>
              <a:t>which</a:t>
            </a:r>
            <a:r>
              <a:rPr lang="de-DE" sz="2000" dirty="0" smtClean="0"/>
              <a:t> </a:t>
            </a:r>
            <a:r>
              <a:rPr lang="de-DE" sz="2000" dirty="0" err="1" smtClean="0"/>
              <a:t>enables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consumer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further</a:t>
            </a:r>
            <a:r>
              <a:rPr lang="de-DE" sz="2000" dirty="0" smtClean="0"/>
              <a:t> </a:t>
            </a:r>
            <a:r>
              <a:rPr lang="de-DE" sz="2000" dirty="0" err="1" smtClean="0"/>
              <a:t>develop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tell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story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brand</a:t>
            </a:r>
            <a:r>
              <a:rPr lang="de-DE" sz="2000" dirty="0" smtClean="0"/>
              <a:t> </a:t>
            </a:r>
            <a:r>
              <a:rPr lang="de-DE" sz="2000" dirty="0" err="1" smtClean="0"/>
              <a:t>by</a:t>
            </a:r>
            <a:r>
              <a:rPr lang="de-DE" sz="2000" dirty="0" smtClean="0"/>
              <a:t> </a:t>
            </a:r>
            <a:r>
              <a:rPr lang="de-DE" sz="2000" dirty="0" err="1" smtClean="0"/>
              <a:t>sharing</a:t>
            </a:r>
            <a:r>
              <a:rPr lang="de-DE" sz="2000" dirty="0" smtClean="0"/>
              <a:t> </a:t>
            </a:r>
            <a:r>
              <a:rPr lang="de-DE" sz="2000" dirty="0" err="1" smtClean="0"/>
              <a:t>his</a:t>
            </a:r>
            <a:r>
              <a:rPr lang="de-DE" sz="2000" dirty="0" smtClean="0"/>
              <a:t>/her </a:t>
            </a:r>
            <a:r>
              <a:rPr lang="de-DE" sz="2000" dirty="0" err="1" smtClean="0"/>
              <a:t>own</a:t>
            </a:r>
            <a:r>
              <a:rPr lang="de-DE" sz="2000" dirty="0" smtClean="0"/>
              <a:t> </a:t>
            </a:r>
            <a:r>
              <a:rPr lang="de-DE" sz="2000" dirty="0" err="1" smtClean="0"/>
              <a:t>thoughts</a:t>
            </a:r>
            <a:r>
              <a:rPr lang="de-DE" sz="2000" dirty="0" smtClean="0"/>
              <a:t>, </a:t>
            </a:r>
            <a:r>
              <a:rPr lang="de-DE" sz="2000" dirty="0" err="1" smtClean="0"/>
              <a:t>idea</a:t>
            </a:r>
            <a:r>
              <a:rPr lang="de-DE" sz="2000" dirty="0" smtClean="0"/>
              <a:t>, </a:t>
            </a:r>
            <a:r>
              <a:rPr lang="de-DE" sz="2000" dirty="0" err="1" smtClean="0"/>
              <a:t>opinions</a:t>
            </a:r>
            <a:r>
              <a:rPr lang="de-DE" sz="2000" dirty="0" smtClean="0"/>
              <a:t> in </a:t>
            </a:r>
            <a:r>
              <a:rPr lang="de-DE" sz="2000" dirty="0" err="1" smtClean="0"/>
              <a:t>the</a:t>
            </a:r>
            <a:r>
              <a:rPr lang="de-DE" sz="2000" dirty="0" smtClean="0"/>
              <a:t> form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text</a:t>
            </a:r>
            <a:r>
              <a:rPr lang="de-DE" sz="2000" dirty="0" smtClean="0"/>
              <a:t>, </a:t>
            </a:r>
            <a:r>
              <a:rPr lang="de-DE" sz="2000" dirty="0" err="1" smtClean="0"/>
              <a:t>photos</a:t>
            </a:r>
            <a:r>
              <a:rPr lang="de-DE" sz="2000" dirty="0" smtClean="0"/>
              <a:t>, </a:t>
            </a:r>
            <a:r>
              <a:rPr lang="de-DE" sz="2000" dirty="0" err="1" smtClean="0"/>
              <a:t>videos</a:t>
            </a:r>
            <a:r>
              <a:rPr lang="de-DE" sz="2000" dirty="0" smtClean="0"/>
              <a:t> etc. </a:t>
            </a:r>
            <a:r>
              <a:rPr lang="de-DE" sz="2000" dirty="0" err="1" smtClean="0"/>
              <a:t>with</a:t>
            </a:r>
            <a:r>
              <a:rPr lang="de-DE" sz="2000" dirty="0" smtClean="0"/>
              <a:t> </a:t>
            </a:r>
            <a:r>
              <a:rPr lang="de-DE" sz="2000" dirty="0" err="1" smtClean="0"/>
              <a:t>other</a:t>
            </a:r>
            <a:r>
              <a:rPr lang="de-DE" sz="2000" dirty="0" smtClean="0"/>
              <a:t> </a:t>
            </a:r>
            <a:r>
              <a:rPr lang="de-DE" sz="2000" dirty="0" err="1" smtClean="0"/>
              <a:t>consumers</a:t>
            </a:r>
            <a:r>
              <a:rPr lang="de-DE" sz="2000" dirty="0" smtClean="0"/>
              <a:t>.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r>
              <a:rPr lang="de-DE" sz="2000" dirty="0" smtClean="0"/>
              <a:t>  </a:t>
            </a:r>
          </a:p>
          <a:p>
            <a:pPr marL="0" indent="0" fontAlgn="auto">
              <a:lnSpc>
                <a:spcPct val="150000"/>
              </a:lnSpc>
              <a:spcAft>
                <a:spcPts val="0"/>
              </a:spcAft>
              <a:buNone/>
              <a:defRPr/>
            </a:pPr>
            <a:endParaRPr lang="en-GB" sz="1900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8</a:t>
            </a:fld>
            <a:endParaRPr lang="en-GB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/>
          <a:srcRect l="24153" t="34245" r="27116" b="22440"/>
          <a:stretch>
            <a:fillRect/>
          </a:stretch>
        </p:blipFill>
        <p:spPr bwMode="auto">
          <a:xfrm>
            <a:off x="3524211" y="1500174"/>
            <a:ext cx="5619789" cy="42148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0" name="Rechteck 9"/>
          <p:cNvSpPr/>
          <p:nvPr/>
        </p:nvSpPr>
        <p:spPr>
          <a:xfrm>
            <a:off x="6000760" y="5786454"/>
            <a:ext cx="27146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100" dirty="0" smtClean="0"/>
              <a:t>Source: </a:t>
            </a:r>
            <a:r>
              <a:rPr lang="de-DE" sz="1100" dirty="0" err="1" smtClean="0"/>
              <a:t>Chameleon</a:t>
            </a:r>
            <a:r>
              <a:rPr lang="de-DE" sz="1100" dirty="0" smtClean="0"/>
              <a:t> Consulting </a:t>
            </a:r>
            <a:endParaRPr lang="de-DE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sz="2400" b="1" dirty="0" smtClean="0"/>
              <a:t>Social Media as Marketing Instrument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2B711E-A334-4BE1-8605-A3CF727DBFBE}" type="slidenum">
              <a:rPr lang="en-GB"/>
              <a:pPr>
                <a:defRPr/>
              </a:pPr>
              <a:t>9</a:t>
            </a:fld>
            <a:endParaRPr lang="en-GB" dirty="0"/>
          </a:p>
        </p:txBody>
      </p:sp>
      <p:sp>
        <p:nvSpPr>
          <p:cNvPr id="10" name="Rechteck 9"/>
          <p:cNvSpPr/>
          <p:nvPr/>
        </p:nvSpPr>
        <p:spPr>
          <a:xfrm>
            <a:off x="428596" y="3857628"/>
            <a:ext cx="271464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de-DE" sz="1100" dirty="0" smtClean="0"/>
              <a:t>Quelle: </a:t>
            </a:r>
            <a:r>
              <a:rPr lang="de-DE" sz="1100" dirty="0" err="1" smtClean="0"/>
              <a:t>Cymfony</a:t>
            </a:r>
            <a:r>
              <a:rPr lang="de-DE" sz="1100" dirty="0" smtClean="0"/>
              <a:t> </a:t>
            </a:r>
            <a:endParaRPr lang="de-DE" sz="1100" dirty="0"/>
          </a:p>
        </p:txBody>
      </p:sp>
      <p:pic>
        <p:nvPicPr>
          <p:cNvPr id="8" name="Content Placeholder 4" descr="influence 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357298"/>
            <a:ext cx="40386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Content Placeholder 5" descr="influence 2.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2" y="3714752"/>
            <a:ext cx="4216400" cy="2514600"/>
          </a:xfrm>
          <a:prstGeom prst="rect">
            <a:avLst/>
          </a:prstGeom>
        </p:spPr>
      </p:pic>
      <p:sp>
        <p:nvSpPr>
          <p:cNvPr id="16" name="Inhaltsplatzhalt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0</TotalTime>
  <Words>217</Words>
  <Application>Microsoft Office PowerPoint</Application>
  <PresentationFormat>Bildschirmpräsentation (4:3)</PresentationFormat>
  <Paragraphs>65</Paragraphs>
  <Slides>14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Larissa-Design</vt:lpstr>
      <vt:lpstr>ITM MA III Dec 13, 2009   Marketing: "Old" Media and the problem of global marketing campaigns.   Internet 2.0 - Social Media Marketing across cultures - possible because user-driven? </vt:lpstr>
      <vt:lpstr>Marketing: "Old" Media and the problem of global marketing campaigns. </vt:lpstr>
      <vt:lpstr>Internet 2.0 - Social Media Marketing across  cultures - possible because user-driven?</vt:lpstr>
      <vt:lpstr>The World goes Social Media…</vt:lpstr>
      <vt:lpstr>Facebook (Data as of beginning of Nov. 2009)</vt:lpstr>
      <vt:lpstr>Academia.edu (Screenshot Nov. 22, 2009)</vt:lpstr>
      <vt:lpstr>Social Media Forms</vt:lpstr>
      <vt:lpstr>Social Media as Marketing Instrument</vt:lpstr>
      <vt:lpstr>Social Media as Marketing Instrument</vt:lpstr>
      <vt:lpstr>Evolution: From Broadcasting …</vt:lpstr>
      <vt:lpstr>… to listening …</vt:lpstr>
      <vt:lpstr>… towards dialogue</vt:lpstr>
      <vt:lpstr>Example Trip</vt:lpstr>
      <vt:lpstr>Internet 2.0 - Social Media Marketing across  cultures - possible because user-driven?</vt:lpstr>
    </vt:vector>
  </TitlesOfParts>
  <Company>Fachhochschule Westküste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Curriculums-Entwicklung Bachelor-Studiengang International Tourism Management </dc:title>
  <dc:creator>Arlt</dc:creator>
  <cp:lastModifiedBy>arlt</cp:lastModifiedBy>
  <cp:revision>145</cp:revision>
  <dcterms:created xsi:type="dcterms:W3CDTF">2009-03-07T14:28:24Z</dcterms:created>
  <dcterms:modified xsi:type="dcterms:W3CDTF">2009-12-13T07:52:46Z</dcterms:modified>
</cp:coreProperties>
</file>